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67"/>
  </p:notesMasterIdLst>
  <p:sldIdLst>
    <p:sldId id="321" r:id="rId9"/>
    <p:sldId id="292" r:id="rId10"/>
    <p:sldId id="309" r:id="rId11"/>
    <p:sldId id="558" r:id="rId12"/>
    <p:sldId id="362" r:id="rId13"/>
    <p:sldId id="391" r:id="rId14"/>
    <p:sldId id="421" r:id="rId15"/>
    <p:sldId id="390" r:id="rId16"/>
    <p:sldId id="419" r:id="rId17"/>
    <p:sldId id="422" r:id="rId18"/>
    <p:sldId id="423" r:id="rId19"/>
    <p:sldId id="424" r:id="rId20"/>
    <p:sldId id="425" r:id="rId21"/>
    <p:sldId id="426" r:id="rId22"/>
    <p:sldId id="427" r:id="rId23"/>
    <p:sldId id="428" r:id="rId24"/>
    <p:sldId id="429" r:id="rId25"/>
    <p:sldId id="326" r:id="rId26"/>
    <p:sldId id="458" r:id="rId27"/>
    <p:sldId id="460" r:id="rId28"/>
    <p:sldId id="560" r:id="rId29"/>
    <p:sldId id="561" r:id="rId30"/>
    <p:sldId id="562" r:id="rId31"/>
    <p:sldId id="461" r:id="rId32"/>
    <p:sldId id="523" r:id="rId33"/>
    <p:sldId id="462" r:id="rId34"/>
    <p:sldId id="459" r:id="rId35"/>
    <p:sldId id="463" r:id="rId36"/>
    <p:sldId id="464" r:id="rId37"/>
    <p:sldId id="465" r:id="rId38"/>
    <p:sldId id="466" r:id="rId39"/>
    <p:sldId id="468" r:id="rId40"/>
    <p:sldId id="469" r:id="rId41"/>
    <p:sldId id="474" r:id="rId42"/>
    <p:sldId id="470" r:id="rId43"/>
    <p:sldId id="471" r:id="rId44"/>
    <p:sldId id="473" r:id="rId45"/>
    <p:sldId id="475" r:id="rId46"/>
    <p:sldId id="478" r:id="rId47"/>
    <p:sldId id="479" r:id="rId48"/>
    <p:sldId id="477" r:id="rId49"/>
    <p:sldId id="481" r:id="rId50"/>
    <p:sldId id="482" r:id="rId51"/>
    <p:sldId id="510" r:id="rId52"/>
    <p:sldId id="511" r:id="rId53"/>
    <p:sldId id="512" r:id="rId54"/>
    <p:sldId id="513" r:id="rId55"/>
    <p:sldId id="514" r:id="rId56"/>
    <p:sldId id="515" r:id="rId57"/>
    <p:sldId id="928" r:id="rId58"/>
    <p:sldId id="516" r:id="rId59"/>
    <p:sldId id="517" r:id="rId60"/>
    <p:sldId id="518" r:id="rId61"/>
    <p:sldId id="519" r:id="rId62"/>
    <p:sldId id="520" r:id="rId63"/>
    <p:sldId id="521" r:id="rId64"/>
    <p:sldId id="522" r:id="rId65"/>
    <p:sldId id="325" r:id="rId66"/>
  </p:sldIdLst>
  <p:sldSz cx="12192000" cy="6858000"/>
  <p:notesSz cx="6858000" cy="9144000"/>
  <p:embeddedFontLst>
    <p:embeddedFont>
      <p:font typeface="微软雅黑" panose="020B0503020204020204" pitchFamily="34" charset="-122"/>
      <p:regular r:id="rId68"/>
      <p:bold r:id="rId69"/>
    </p:embeddedFont>
    <p:embeddedFont>
      <p:font typeface="Arial Narrow Bold" panose="020B0606020202030204" pitchFamily="34" charset="0"/>
      <p:regular r:id="rId70"/>
      <p:bold r:id="rId71"/>
      <p:italic r:id="rId72"/>
      <p:boldItalic r:id="rId73"/>
    </p:embeddedFont>
    <p:embeddedFont>
      <p:font typeface="Arial Narrow Bold Italic" panose="020B0606020202030204"/>
      <p:regular r:id="rId74"/>
    </p:embeddedFont>
    <p:embeddedFont>
      <p:font typeface="BatangChe" panose="02030609000101010101" pitchFamily="49" charset="-127"/>
      <p:regular r:id="rId75"/>
    </p:embeddedFont>
    <p:embeddedFont>
      <p:font typeface="Bodoni MT Black" panose="020F0502020204030204" pitchFamily="34" charset="0"/>
      <p:bold r:id="rId76"/>
      <p:italic r:id="rId77"/>
      <p:boldItalic r:id="rId78"/>
    </p:embeddedFon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Courier New Bold" panose="02070309020205020404" pitchFamily="49" charset="0"/>
      <p:bold r:id="rId85"/>
      <p:italic r:id="rId86"/>
      <p:boldItalic r:id="rId87"/>
    </p:embeddedFont>
    <p:embeddedFont>
      <p:font typeface="SimSun" panose="02010600030101010101" pitchFamily="2" charset="-122"/>
      <p:regular r:id="rId88"/>
    </p:embeddedFont>
    <p:embeddedFont>
      <p:font typeface="Tahoma" panose="020B0604030504040204" pitchFamily="34" charset="0"/>
      <p:regular r:id="rId89"/>
      <p:bold r:id="rId90"/>
    </p:embeddedFont>
    <p:embeddedFont>
      <p:font typeface="Wingdings 2" pitchFamily="2" charset="2"/>
      <p:regular r:id="rId91"/>
    </p:embeddedFont>
  </p:embeddedFontLst>
  <p:defaultTextStyle>
    <a:defPPr>
      <a:defRPr lang="en-US"/>
    </a:defPPr>
    <a:lvl1pPr algn="l" rtl="0" eaLnBrk="0" fontAlgn="base" hangingPunct="0">
      <a:spcBef>
        <a:spcPct val="0"/>
      </a:spcBef>
      <a:spcAft>
        <a:spcPct val="0"/>
      </a:spcAft>
      <a:buFont typeface="Arial" panose="020B0704020202020204" pitchFamily="34" charset="0"/>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buFont typeface="Arial" panose="020B0704020202020204" pitchFamily="34" charset="0"/>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buFont typeface="Arial" panose="020B0704020202020204" pitchFamily="34" charset="0"/>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buFont typeface="Arial" panose="020B0704020202020204" pitchFamily="34" charset="0"/>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buFont typeface="Arial" panose="020B070402020202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061">
          <p15:clr>
            <a:srgbClr val="A4A3A4"/>
          </p15:clr>
        </p15:guide>
        <p15:guide id="2" pos="38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C8C4"/>
    <a:srgbClr val="52B6B1"/>
    <a:srgbClr val="7A9AA6"/>
    <a:srgbClr val="0E94F1"/>
    <a:srgbClr val="97C602"/>
    <a:srgbClr val="79A002"/>
    <a:srgbClr val="CED676"/>
    <a:srgbClr val="B8C53B"/>
    <a:srgbClr val="F9D03C"/>
    <a:srgbClr val="F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9"/>
    <p:restoredTop sz="78579"/>
  </p:normalViewPr>
  <p:slideViewPr>
    <p:cSldViewPr snapToGrid="0">
      <p:cViewPr varScale="1">
        <p:scale>
          <a:sx n="51" d="100"/>
          <a:sy n="51" d="100"/>
        </p:scale>
        <p:origin x="216" y="1768"/>
      </p:cViewPr>
      <p:guideLst>
        <p:guide orient="horz" pos="2061"/>
        <p:guide pos="38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5.xml"/><Relationship Id="rId90" Type="http://schemas.openxmlformats.org/officeDocument/2006/relationships/font" Target="fonts/font23.fntdata"/><Relationship Id="rId95"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font" Target="fonts/font2.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9.fntdata"/><Relationship Id="rId7" Type="http://schemas.openxmlformats.org/officeDocument/2006/relationships/slideMaster" Target="slideMasters/slideMaster7.xml"/><Relationship Id="rId71" Type="http://schemas.openxmlformats.org/officeDocument/2006/relationships/font" Target="fonts/font4.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font" Target="fonts/font20.fntdata"/><Relationship Id="rId61" Type="http://schemas.openxmlformats.org/officeDocument/2006/relationships/slide" Target="slides/slide53.xml"/><Relationship Id="rId82" Type="http://schemas.openxmlformats.org/officeDocument/2006/relationships/font" Target="fonts/font15.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275374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这里可以解释一下为什么符号位扩展多个</a:t>
            </a:r>
            <a:r>
              <a:rPr lang="en-US" altLang="zh-CN" dirty="0"/>
              <a:t>1</a:t>
            </a:r>
            <a:r>
              <a:rPr lang="zh-CN" altLang="en-US" dirty="0"/>
              <a:t>，不会改变原值：</a:t>
            </a:r>
            <a:endParaRPr lang="en-US" altLang="zh-CN" dirty="0"/>
          </a:p>
          <a:p>
            <a:r>
              <a:rPr lang="en-US" altLang="zh-CN" dirty="0"/>
              <a:t>1.(</a:t>
            </a:r>
            <a:r>
              <a:rPr lang="zh-CN" altLang="en-US" dirty="0"/>
              <a:t>快速解释，形象类比</a:t>
            </a:r>
            <a:r>
              <a:rPr lang="en-US" altLang="zh-CN" dirty="0"/>
              <a:t>)</a:t>
            </a:r>
            <a:r>
              <a:rPr lang="zh-CN" altLang="en-US" dirty="0"/>
              <a:t>添的</a:t>
            </a:r>
            <a:r>
              <a:rPr lang="en-US" altLang="zh-CN" dirty="0"/>
              <a:t>1</a:t>
            </a:r>
            <a:r>
              <a:rPr lang="zh-CN" altLang="en-US" dirty="0"/>
              <a:t>都代表的是符号</a:t>
            </a:r>
            <a:r>
              <a:rPr lang="en-US" altLang="zh-CN" dirty="0"/>
              <a:t>(</a:t>
            </a:r>
            <a:r>
              <a:rPr lang="zh-CN" altLang="en-US" dirty="0"/>
              <a:t>负号</a:t>
            </a:r>
            <a:r>
              <a:rPr lang="en-US" altLang="zh-CN" dirty="0"/>
              <a:t>)</a:t>
            </a:r>
            <a:r>
              <a:rPr lang="zh-CN" altLang="en-US" dirty="0"/>
              <a:t>，就跟在</a:t>
            </a:r>
            <a:r>
              <a:rPr lang="en-US" altLang="zh-CN" dirty="0"/>
              <a:t>1001</a:t>
            </a:r>
            <a:r>
              <a:rPr lang="zh-CN" altLang="en-US" dirty="0"/>
              <a:t>前面无限补</a:t>
            </a:r>
            <a:r>
              <a:rPr lang="en-US" altLang="zh-CN" dirty="0"/>
              <a:t>0</a:t>
            </a:r>
            <a:r>
              <a:rPr lang="zh-CN" altLang="en-US" dirty="0"/>
              <a:t>是一个性质的；</a:t>
            </a:r>
            <a:endParaRPr lang="en-US" altLang="zh-CN" dirty="0"/>
          </a:p>
          <a:p>
            <a:r>
              <a:rPr lang="en-US" altLang="zh-CN" dirty="0"/>
              <a:t>2.</a:t>
            </a:r>
            <a:r>
              <a:rPr lang="zh-CN" altLang="en-US" dirty="0"/>
              <a:t>一会解释完负权重，再来看看有没有其他的解读方法，这里先留个伏笔。</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根据描述</a:t>
            </a:r>
            <a:r>
              <a:rPr lang="zh-CN" altLang="en-US" dirty="0"/>
              <a:t>，我们知道前者是无符号数；</a:t>
            </a:r>
            <a:endParaRPr lang="en-US" altLang="zh-CN" dirty="0"/>
          </a:p>
          <a:p>
            <a:r>
              <a:rPr lang="zh-CN" altLang="en-US" dirty="0"/>
              <a:t>后者指的是有符号数，再说的具体一点就是补码。</a:t>
            </a:r>
            <a:endParaRPr lang="en-US" altLang="zh-CN" dirty="0"/>
          </a:p>
          <a:p>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需要特别注意的是</a:t>
            </a:r>
            <a:r>
              <a:rPr lang="en-US" altLang="zh-CN" dirty="0"/>
              <a:t>long</a:t>
            </a:r>
            <a:r>
              <a:rPr lang="zh-CN" altLang="en-US" dirty="0"/>
              <a:t>类型在</a:t>
            </a:r>
            <a:r>
              <a:rPr lang="en-US" altLang="zh-CN" dirty="0"/>
              <a:t>32</a:t>
            </a:r>
            <a:r>
              <a:rPr lang="zh-CN" altLang="en-US" dirty="0"/>
              <a:t>位</a:t>
            </a:r>
            <a:r>
              <a:rPr lang="en-US" altLang="zh-CN" dirty="0"/>
              <a:t>/64</a:t>
            </a:r>
            <a:r>
              <a:rPr lang="zh-CN" altLang="en-US" dirty="0"/>
              <a:t>位系统上是不同的，与机器的字长相关。</a:t>
            </a:r>
            <a:br>
              <a:rPr lang="en-US" altLang="zh-CN" dirty="0"/>
            </a:br>
            <a:r>
              <a:rPr lang="en-US" altLang="zh-CN" dirty="0"/>
              <a:t>32</a:t>
            </a:r>
            <a:r>
              <a:rPr lang="zh-CN" altLang="en-US" dirty="0"/>
              <a:t>位下：</a:t>
            </a:r>
            <a:br>
              <a:rPr lang="en-US" altLang="zh-CN" dirty="0"/>
            </a:br>
            <a:r>
              <a:rPr lang="en-US" altLang="zh-CN" dirty="0"/>
              <a:t>long</a:t>
            </a:r>
            <a:r>
              <a:rPr lang="zh-CN" altLang="en-US" dirty="0"/>
              <a:t>的取值范围是     </a:t>
            </a:r>
            <a:r>
              <a:rPr lang="en-US" altLang="zh-CN" dirty="0"/>
              <a:t>-2^31</a:t>
            </a:r>
            <a:r>
              <a:rPr lang="zh-CN" altLang="en-US" dirty="0"/>
              <a:t>   </a:t>
            </a:r>
            <a:r>
              <a:rPr lang="en-US" altLang="zh-CN" dirty="0"/>
              <a:t>~</a:t>
            </a:r>
            <a:r>
              <a:rPr lang="zh-CN" altLang="en-US" dirty="0"/>
              <a:t>   </a:t>
            </a:r>
            <a:r>
              <a:rPr lang="en-US" altLang="zh-CN" dirty="0"/>
              <a:t>2^31</a:t>
            </a:r>
            <a:r>
              <a:rPr lang="zh-CN" altLang="en-US" dirty="0"/>
              <a:t> </a:t>
            </a:r>
            <a:r>
              <a:rPr lang="en-US" altLang="zh-CN" dirty="0"/>
              <a:t>–</a:t>
            </a:r>
            <a:r>
              <a:rPr lang="zh-CN" altLang="en-US" dirty="0"/>
              <a:t> </a:t>
            </a:r>
            <a:r>
              <a:rPr lang="en-US" altLang="zh-CN" dirty="0"/>
              <a:t>1</a:t>
            </a:r>
          </a:p>
          <a:p>
            <a:r>
              <a:rPr lang="en-US" altLang="zh-CN" dirty="0"/>
              <a:t>Unsigned</a:t>
            </a:r>
            <a:r>
              <a:rPr lang="zh-CN" altLang="en-US" dirty="0"/>
              <a:t> </a:t>
            </a:r>
            <a:r>
              <a:rPr lang="en-US" altLang="zh-CN" dirty="0"/>
              <a:t>long</a:t>
            </a:r>
            <a:r>
              <a:rPr lang="zh-CN" altLang="en-US" dirty="0"/>
              <a:t>的取值范围是     </a:t>
            </a:r>
            <a:r>
              <a:rPr lang="en-US" altLang="zh-CN" dirty="0"/>
              <a:t>0</a:t>
            </a:r>
            <a:r>
              <a:rPr lang="zh-CN" altLang="en-US" dirty="0"/>
              <a:t>   </a:t>
            </a:r>
            <a:r>
              <a:rPr lang="en-US" altLang="zh-CN" dirty="0"/>
              <a:t>~</a:t>
            </a:r>
            <a:r>
              <a:rPr lang="zh-CN" altLang="en-US" dirty="0"/>
              <a:t>   </a:t>
            </a:r>
            <a:r>
              <a:rPr lang="en-US" altLang="zh-CN" dirty="0"/>
              <a:t>2^32</a:t>
            </a:r>
            <a:r>
              <a:rPr lang="zh-CN" altLang="en-US" dirty="0"/>
              <a:t> </a:t>
            </a:r>
            <a:r>
              <a:rPr lang="en-US" altLang="zh-CN" dirty="0"/>
              <a:t>–</a:t>
            </a:r>
            <a:r>
              <a:rPr lang="zh-CN" altLang="en-US" dirty="0"/>
              <a:t> </a:t>
            </a:r>
            <a:r>
              <a:rPr lang="en-US" altLang="zh-CN" dirty="0"/>
              <a:t>1</a:t>
            </a:r>
          </a:p>
          <a:p>
            <a:r>
              <a:rPr lang="en-US" altLang="zh-CN" dirty="0"/>
              <a:t>64</a:t>
            </a:r>
            <a:r>
              <a:rPr lang="zh-CN" altLang="en-US" dirty="0"/>
              <a:t>位下：</a:t>
            </a:r>
            <a:endParaRPr lang="en-US" altLang="zh-CN" dirty="0"/>
          </a:p>
          <a:p>
            <a:r>
              <a:rPr lang="en-US" altLang="zh-CN" dirty="0"/>
              <a:t>long</a:t>
            </a:r>
            <a:r>
              <a:rPr lang="zh-CN" altLang="en-US" dirty="0"/>
              <a:t>的取值范围是     </a:t>
            </a:r>
            <a:r>
              <a:rPr lang="en-US" altLang="zh-CN" dirty="0"/>
              <a:t>-2^63</a:t>
            </a:r>
            <a:r>
              <a:rPr lang="zh-CN" altLang="en-US" dirty="0"/>
              <a:t>   </a:t>
            </a:r>
            <a:r>
              <a:rPr lang="en-US" altLang="zh-CN" dirty="0"/>
              <a:t>~</a:t>
            </a:r>
            <a:r>
              <a:rPr lang="zh-CN" altLang="en-US" dirty="0"/>
              <a:t>   </a:t>
            </a:r>
            <a:r>
              <a:rPr lang="en-US" altLang="zh-CN" dirty="0"/>
              <a:t>2^63</a:t>
            </a:r>
            <a:r>
              <a:rPr lang="zh-CN" altLang="en-US" dirty="0"/>
              <a:t> </a:t>
            </a:r>
            <a:r>
              <a:rPr lang="en-US" altLang="zh-CN" dirty="0"/>
              <a:t>–</a:t>
            </a:r>
            <a:r>
              <a:rPr lang="zh-CN" altLang="en-US" dirty="0"/>
              <a:t> </a:t>
            </a:r>
            <a:r>
              <a:rPr lang="en-US" altLang="zh-CN" dirty="0"/>
              <a:t>1</a:t>
            </a:r>
          </a:p>
          <a:p>
            <a:r>
              <a:rPr lang="en-US" altLang="zh-CN" dirty="0"/>
              <a:t>Unsigned</a:t>
            </a:r>
            <a:r>
              <a:rPr lang="zh-CN" altLang="en-US" dirty="0"/>
              <a:t> </a:t>
            </a:r>
            <a:r>
              <a:rPr lang="en-US" altLang="zh-CN" dirty="0"/>
              <a:t>long</a:t>
            </a:r>
            <a:r>
              <a:rPr lang="zh-CN" altLang="en-US" dirty="0"/>
              <a:t>的取值范围是     </a:t>
            </a:r>
            <a:r>
              <a:rPr lang="en-US" altLang="zh-CN" dirty="0"/>
              <a:t>0</a:t>
            </a:r>
            <a:r>
              <a:rPr lang="zh-CN" altLang="en-US" dirty="0"/>
              <a:t>   </a:t>
            </a:r>
            <a:r>
              <a:rPr lang="en-US" altLang="zh-CN" dirty="0"/>
              <a:t>~</a:t>
            </a:r>
            <a:r>
              <a:rPr lang="zh-CN" altLang="en-US" dirty="0"/>
              <a:t>   </a:t>
            </a:r>
            <a:r>
              <a:rPr lang="en-US" altLang="zh-CN" dirty="0"/>
              <a:t>2^64</a:t>
            </a:r>
            <a:r>
              <a:rPr lang="zh-CN" altLang="en-US" dirty="0"/>
              <a:t> </a:t>
            </a:r>
            <a:r>
              <a:rPr lang="en-US" altLang="zh-CN" dirty="0"/>
              <a:t>–</a:t>
            </a:r>
            <a:r>
              <a:rPr lang="zh-CN" altLang="en-US" dirty="0"/>
              <a:t> </a:t>
            </a:r>
            <a:r>
              <a:rPr lang="en-US" altLang="zh-CN" dirty="0"/>
              <a:t>1</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en-US" dirty="0"/>
              <a:t>这里主要是讲清楚权值的概念</a:t>
            </a:r>
            <a:r>
              <a:rPr lang="zh-CN" altLang="en-US" dirty="0"/>
              <a:t>，</a:t>
            </a:r>
            <a:r>
              <a:rPr lang="en-US" dirty="0"/>
              <a:t>可以用</a:t>
            </a:r>
            <a:r>
              <a:rPr lang="en-US" altLang="zh-CN" dirty="0"/>
              <a:t>10</a:t>
            </a:r>
            <a:r>
              <a:rPr lang="zh-CN" altLang="en-US" dirty="0"/>
              <a:t>进制来作类比。</a:t>
            </a:r>
            <a:endParaRPr lang="en-US" altLang="zh-CN" dirty="0"/>
          </a:p>
          <a:p>
            <a:r>
              <a:rPr lang="en-US" altLang="zh-CN" dirty="0"/>
              <a:t>2.</a:t>
            </a:r>
            <a:r>
              <a:rPr lang="zh-CN" altLang="en-US" dirty="0"/>
              <a:t>这里的</a:t>
            </a:r>
            <a:r>
              <a:rPr lang="en-US" altLang="zh-CN" dirty="0"/>
              <a:t>4</a:t>
            </a:r>
            <a:r>
              <a:rPr lang="zh-CN" altLang="en-US" dirty="0"/>
              <a:t>个例子要给同学们过一遍。</a:t>
            </a:r>
            <a:endParaRPr lang="en-US" altLang="zh-CN" dirty="0"/>
          </a:p>
          <a:p>
            <a:r>
              <a:rPr lang="en-US" altLang="zh-CN" dirty="0"/>
              <a:t>3.</a:t>
            </a:r>
            <a:r>
              <a:rPr lang="zh-CN" altLang="en-US" dirty="0"/>
              <a:t>可能看书会有疑问，这里解释一下，另外这个条形图也需要解释一下。</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补码</a:t>
            </a:r>
            <a:endParaRPr lang="en-US" altLang="zh-CN" dirty="0"/>
          </a:p>
          <a:p>
            <a:r>
              <a:rPr lang="zh-CN" altLang="en-US" dirty="0"/>
              <a:t>虽然</a:t>
            </a:r>
            <a:r>
              <a:rPr lang="en-US" altLang="zh-CN" dirty="0"/>
              <a:t>C</a:t>
            </a:r>
            <a:r>
              <a:rPr lang="zh-CN" altLang="en-US" dirty="0"/>
              <a:t>语言没有强制要求对于有符号数得用补码表示，但是几乎所有机器都会用补码来代表有符号数。</a:t>
            </a:r>
            <a:endParaRPr lang="en-US" altLang="zh-CN" dirty="0"/>
          </a:p>
          <a:p>
            <a:r>
              <a:rPr lang="zh-CN" altLang="en-US" dirty="0"/>
              <a:t>计算机的专业课每每提及补码，可见其地位之高。</a:t>
            </a:r>
            <a:endParaRPr lang="en-US" altLang="zh-CN" dirty="0"/>
          </a:p>
          <a:p>
            <a:r>
              <a:rPr lang="zh-CN" altLang="en-US" dirty="0"/>
              <a:t>可是为什么要用补码，我们可以先来探究一下其背后的设计逻辑与原理。</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讲</a:t>
            </a:r>
            <a:r>
              <a:rPr lang="en-US" altLang="zh-CN" dirty="0"/>
              <a:t>0001+1001=1010</a:t>
            </a:r>
            <a:r>
              <a:rPr lang="zh-CN" altLang="en-US" dirty="0"/>
              <a:t>时，可以批注一下。</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特别需要注意的是</a:t>
            </a:r>
            <a:r>
              <a:rPr lang="en-US" altLang="zh-CN" dirty="0"/>
              <a:t>1000</a:t>
            </a:r>
            <a:r>
              <a:rPr lang="zh-CN" altLang="en-US" dirty="0"/>
              <a:t>，为啥是</a:t>
            </a:r>
            <a:r>
              <a:rPr lang="en-US" altLang="zh-CN" dirty="0"/>
              <a:t>-8</a:t>
            </a:r>
            <a:r>
              <a:rPr lang="zh-CN" altLang="en-US" dirty="0"/>
              <a:t>。引出负权重的概念。</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en-US" dirty="0"/>
              <a:t>这里最重要的是负权重的概念</a:t>
            </a:r>
            <a:r>
              <a:rPr lang="zh-CN" altLang="en-US" dirty="0"/>
              <a:t>。</a:t>
            </a:r>
            <a:br>
              <a:rPr lang="en-US" altLang="zh-CN" dirty="0"/>
            </a:br>
            <a:r>
              <a:rPr lang="en-US" altLang="zh-CN" dirty="0"/>
              <a:t>2.</a:t>
            </a:r>
            <a:r>
              <a:rPr lang="zh-CN" altLang="en-US" dirty="0"/>
              <a:t>图形化表示也可以解释一下。</a:t>
            </a:r>
            <a:endParaRPr lang="en-US" altLang="zh-CN" dirty="0"/>
          </a:p>
          <a:p>
            <a:endParaRPr lang="en-US" dirty="0"/>
          </a:p>
          <a:p>
            <a:r>
              <a:rPr lang="zh-CN" altLang="en-US" dirty="0"/>
              <a:t>讲讲刚刚的符号位扩展补</a:t>
            </a:r>
            <a:r>
              <a:rPr lang="en-US" altLang="zh-CN" dirty="0"/>
              <a:t>111111</a:t>
            </a:r>
            <a:r>
              <a:rPr lang="zh-CN" altLang="en-US" dirty="0"/>
              <a:t>怎么肥四。</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解释</a:t>
            </a:r>
            <a:r>
              <a:rPr lang="en-US" altLang="zh-CN" dirty="0"/>
              <a:t>1:</a:t>
            </a:r>
            <a:r>
              <a:rPr lang="zh-CN" altLang="en-US" dirty="0"/>
              <a:t> 这里其实是模运算，亦即</a:t>
            </a:r>
            <a:r>
              <a:rPr lang="en-US" altLang="zh-CN" dirty="0"/>
              <a:t>-7</a:t>
            </a:r>
            <a:r>
              <a:rPr lang="zh-CN" altLang="en-US" dirty="0"/>
              <a:t> </a:t>
            </a:r>
            <a:r>
              <a:rPr lang="en-US" altLang="zh-CN" dirty="0"/>
              <a:t>mod</a:t>
            </a:r>
            <a:r>
              <a:rPr lang="zh-CN" altLang="en-US" dirty="0"/>
              <a:t> </a:t>
            </a:r>
            <a:r>
              <a:rPr lang="en-US" altLang="zh-CN" dirty="0"/>
              <a:t>16</a:t>
            </a:r>
            <a:r>
              <a:rPr lang="zh-CN" altLang="en-US" dirty="0"/>
              <a:t> </a:t>
            </a:r>
            <a:r>
              <a:rPr lang="en-US" altLang="zh-CN" dirty="0"/>
              <a:t>=</a:t>
            </a:r>
            <a:r>
              <a:rPr lang="zh-CN" altLang="en-US" dirty="0"/>
              <a:t>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dirty="0"/>
          </a:p>
          <a:p>
            <a:r>
              <a:rPr lang="en-US" dirty="0"/>
              <a:t>解释</a:t>
            </a:r>
            <a:r>
              <a:rPr lang="en-US" altLang="zh-CN" dirty="0"/>
              <a:t>2:</a:t>
            </a:r>
            <a:r>
              <a:rPr lang="zh-CN" altLang="en-US" dirty="0"/>
              <a:t> </a:t>
            </a:r>
            <a:r>
              <a:rPr lang="en-US" altLang="zh-CN" dirty="0"/>
              <a:t>4</a:t>
            </a:r>
            <a:r>
              <a:rPr lang="zh-CN" altLang="en-US" dirty="0"/>
              <a:t>位机器的模是</a:t>
            </a:r>
            <a:r>
              <a:rPr lang="en-US" altLang="zh-CN" dirty="0"/>
              <a:t>2^4</a:t>
            </a:r>
            <a:r>
              <a:rPr lang="zh-CN" altLang="en-US" dirty="0"/>
              <a:t> </a:t>
            </a:r>
            <a:r>
              <a:rPr lang="en-US" altLang="zh-CN" dirty="0"/>
              <a:t>=</a:t>
            </a:r>
            <a:r>
              <a:rPr lang="zh-CN" altLang="en-US" dirty="0"/>
              <a:t> </a:t>
            </a:r>
            <a:r>
              <a:rPr lang="en-US" altLang="zh-CN" dirty="0"/>
              <a:t>16</a:t>
            </a:r>
            <a:r>
              <a:rPr lang="zh-CN" altLang="en-US" dirty="0"/>
              <a:t>，假想有一个有</a:t>
            </a:r>
            <a:r>
              <a:rPr lang="en-US" altLang="zh-CN" dirty="0"/>
              <a:t>16</a:t>
            </a:r>
            <a:r>
              <a:rPr lang="zh-CN" altLang="en-US" dirty="0"/>
              <a:t>个刻度的时钟，</a:t>
            </a:r>
            <a:r>
              <a:rPr lang="en-US" altLang="zh-CN" dirty="0"/>
              <a:t>-7</a:t>
            </a:r>
            <a:r>
              <a:rPr lang="zh-CN" altLang="en-US" dirty="0"/>
              <a:t>对应的就应该是表盘上的</a:t>
            </a:r>
            <a:r>
              <a:rPr lang="en-US" altLang="zh-CN" dirty="0"/>
              <a:t>9</a:t>
            </a:r>
            <a:r>
              <a:rPr lang="zh-CN" altLang="en-US" dirty="0"/>
              <a:t>，因为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altLang="zh-CN" dirty="0"/>
          </a:p>
          <a:p>
            <a:r>
              <a:rPr lang="zh-CN" altLang="en-US" dirty="0"/>
              <a:t>解释</a:t>
            </a:r>
            <a:r>
              <a:rPr lang="en-US" altLang="zh-CN" dirty="0"/>
              <a:t>3:</a:t>
            </a:r>
            <a:r>
              <a:rPr lang="zh-CN" altLang="en-US" dirty="0"/>
              <a:t> 根据书上的公式，有符号转无符号数的函数表达式为：</a:t>
            </a:r>
            <a:r>
              <a:rPr lang="en-US" altLang="zh-CN" dirty="0"/>
              <a:t>U2T_w(x)</a:t>
            </a:r>
            <a:r>
              <a:rPr lang="zh-CN" altLang="en-US" dirty="0"/>
              <a:t> </a:t>
            </a:r>
            <a:r>
              <a:rPr lang="en-US" altLang="zh-CN" dirty="0"/>
              <a:t>=</a:t>
            </a:r>
            <a:r>
              <a:rPr lang="zh-CN" altLang="en-US" dirty="0"/>
              <a:t> </a:t>
            </a:r>
            <a:r>
              <a:rPr lang="en-US" altLang="zh-CN" dirty="0"/>
              <a:t>x</a:t>
            </a:r>
            <a:r>
              <a:rPr lang="zh-CN" altLang="en-US" dirty="0"/>
              <a:t> </a:t>
            </a:r>
            <a:r>
              <a:rPr lang="en-US" altLang="zh-CN" dirty="0"/>
              <a:t>+</a:t>
            </a:r>
            <a:r>
              <a:rPr lang="zh-CN" altLang="en-US" dirty="0"/>
              <a:t> </a:t>
            </a:r>
            <a:r>
              <a:rPr lang="en-US" altLang="zh-CN" dirty="0"/>
              <a:t>2^w</a:t>
            </a:r>
            <a:r>
              <a:rPr lang="zh-CN" altLang="en-US" dirty="0"/>
              <a:t>，因此 </a:t>
            </a:r>
            <a:r>
              <a:rPr lang="en-US" altLang="zh-CN" dirty="0"/>
              <a:t>-7</a:t>
            </a:r>
            <a:r>
              <a:rPr lang="zh-CN" altLang="en-US" dirty="0"/>
              <a:t>转无符号数，即为 </a:t>
            </a:r>
            <a:r>
              <a:rPr lang="en-US" altLang="zh-CN" dirty="0"/>
              <a:t>-7</a:t>
            </a:r>
            <a:r>
              <a:rPr lang="zh-CN" altLang="en-US" dirty="0"/>
              <a:t> </a:t>
            </a:r>
            <a:r>
              <a:rPr lang="en-US" altLang="zh-CN" dirty="0"/>
              <a:t>+</a:t>
            </a:r>
            <a:r>
              <a:rPr lang="zh-CN" altLang="en-US" dirty="0"/>
              <a:t> </a:t>
            </a:r>
            <a:r>
              <a:rPr lang="en-US" altLang="zh-CN" dirty="0"/>
              <a:t>16</a:t>
            </a:r>
            <a:r>
              <a:rPr lang="zh-CN" altLang="en-US" dirty="0"/>
              <a:t> </a:t>
            </a:r>
            <a:r>
              <a:rPr lang="en-US" altLang="zh-CN" dirty="0"/>
              <a:t>=</a:t>
            </a:r>
            <a:r>
              <a:rPr lang="zh-CN" altLang="en-US" dirty="0"/>
              <a:t> </a:t>
            </a:r>
            <a:r>
              <a:rPr lang="en-US" altLang="zh-CN" dirty="0"/>
              <a:t>9</a:t>
            </a:r>
            <a:r>
              <a:rPr lang="zh-CN" altLang="en-US" dirty="0"/>
              <a:t>；</a:t>
            </a:r>
            <a:endParaRPr lang="en-US" altLang="zh-CN" dirty="0"/>
          </a:p>
          <a:p>
            <a:r>
              <a:rPr lang="en-US" dirty="0"/>
              <a:t>那为什么</a:t>
            </a:r>
            <a:r>
              <a:rPr lang="en-US" altLang="zh-CN" dirty="0"/>
              <a:t>U2T</a:t>
            </a:r>
            <a:r>
              <a:rPr lang="zh-CN" altLang="en-US" dirty="0"/>
              <a:t>的公式是这么设置的呢，原因在于：在</a:t>
            </a:r>
            <a:r>
              <a:rPr lang="en-US" altLang="zh-CN" dirty="0"/>
              <a:t>4</a:t>
            </a:r>
            <a:r>
              <a:rPr lang="zh-CN" altLang="en-US" dirty="0"/>
              <a:t>位机器侠，对于一个无符号数的最高位的</a:t>
            </a:r>
            <a:r>
              <a:rPr lang="en-US" altLang="zh-CN" dirty="0"/>
              <a:t>1</a:t>
            </a:r>
            <a:r>
              <a:rPr lang="zh-CN" altLang="en-US" dirty="0"/>
              <a:t>的数学意义是正权重：</a:t>
            </a:r>
            <a:r>
              <a:rPr lang="en-US" altLang="zh-CN" dirty="0"/>
              <a:t>1</a:t>
            </a:r>
            <a:r>
              <a:rPr lang="zh-CN" altLang="en-US" dirty="0"/>
              <a:t>*</a:t>
            </a:r>
            <a:r>
              <a:rPr lang="en-US" altLang="zh-CN" dirty="0"/>
              <a:t>2^3</a:t>
            </a:r>
            <a:r>
              <a:rPr lang="zh-CN" altLang="en-US" dirty="0"/>
              <a:t>；而对于一个有符号数，最高位的</a:t>
            </a:r>
            <a:r>
              <a:rPr lang="en-US" altLang="zh-CN" dirty="0"/>
              <a:t>1</a:t>
            </a:r>
            <a:r>
              <a:rPr lang="zh-CN" altLang="en-US" dirty="0"/>
              <a:t>代表的是负权重，也就是</a:t>
            </a:r>
            <a:r>
              <a:rPr lang="en-US" altLang="zh-CN" dirty="0"/>
              <a:t>-2^3</a:t>
            </a:r>
            <a:r>
              <a:rPr lang="zh-CN" altLang="en-US" dirty="0"/>
              <a:t>，因此他们之间差了</a:t>
            </a:r>
            <a:r>
              <a:rPr lang="en-US" altLang="zh-CN" dirty="0"/>
              <a:t>2^4</a:t>
            </a:r>
            <a:r>
              <a:rPr lang="zh-CN" altLang="en-US" dirty="0"/>
              <a:t>。</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效仿刚哥画一个数轴</a:t>
            </a:r>
            <a:r>
              <a:rPr lang="zh-CN" altLang="en-US" dirty="0"/>
              <a:t>，从山顶跌落到山谷，再继续爬升。</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41104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举例</a:t>
            </a:r>
            <a:r>
              <a:rPr lang="zh-CN" altLang="en-US" dirty="0"/>
              <a:t>：重点是符号位如何去理解。</a:t>
            </a:r>
            <a:endParaRPr lang="en-US" altLang="zh-CN" dirty="0"/>
          </a:p>
          <a:p>
            <a:r>
              <a:rPr lang="en-US" altLang="zh-CN" dirty="0"/>
              <a:t>1.</a:t>
            </a:r>
            <a:r>
              <a:rPr lang="zh-CN" altLang="en-US" dirty="0"/>
              <a:t> </a:t>
            </a:r>
            <a:r>
              <a:rPr lang="en-US" altLang="zh-CN" dirty="0"/>
              <a:t>-7</a:t>
            </a:r>
            <a:r>
              <a:rPr lang="zh-CN" altLang="en-US" dirty="0"/>
              <a:t> </a:t>
            </a:r>
            <a:r>
              <a:rPr lang="en-US" altLang="zh-CN" dirty="0"/>
              <a:t>=</a:t>
            </a:r>
            <a:r>
              <a:rPr lang="zh-CN" altLang="en-US" dirty="0"/>
              <a:t> </a:t>
            </a:r>
            <a:r>
              <a:rPr lang="en-US" altLang="zh-CN" dirty="0"/>
              <a:t>1001</a:t>
            </a:r>
            <a:r>
              <a:rPr lang="zh-CN" altLang="en-US" dirty="0"/>
              <a:t>   对应的无符号数是 </a:t>
            </a:r>
            <a:r>
              <a:rPr lang="en-US" altLang="zh-CN" dirty="0"/>
              <a:t>1001</a:t>
            </a:r>
            <a:r>
              <a:rPr lang="zh-CN" altLang="en-US" dirty="0"/>
              <a:t> </a:t>
            </a:r>
            <a:r>
              <a:rPr lang="en-US" altLang="zh-CN" dirty="0"/>
              <a:t>=</a:t>
            </a:r>
            <a:r>
              <a:rPr lang="zh-CN" altLang="en-US" dirty="0"/>
              <a:t> </a:t>
            </a:r>
            <a:r>
              <a:rPr lang="en-US" altLang="zh-CN" dirty="0"/>
              <a:t>9</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-7</a:t>
            </a:r>
            <a:r>
              <a:rPr lang="zh-CN" altLang="en-US" dirty="0">
                <a:sym typeface="Wingdings" pitchFamily="2" charset="2"/>
              </a:rPr>
              <a:t> </a:t>
            </a:r>
            <a:r>
              <a:rPr lang="en-US" altLang="zh-CN" dirty="0">
                <a:sym typeface="Wingdings" pitchFamily="2" charset="2"/>
              </a:rPr>
              <a:t>mod</a:t>
            </a:r>
            <a:r>
              <a:rPr lang="zh-CN" altLang="en-US" dirty="0">
                <a:sym typeface="Wingdings" pitchFamily="2" charset="2"/>
              </a:rPr>
              <a:t> </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732518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举例</a:t>
            </a:r>
            <a:r>
              <a:rPr lang="zh-CN" altLang="en-US" dirty="0"/>
              <a:t>：重点是符号位如何去理解。如何去快速判断满足哪个分支，可以去看符号位。</a:t>
            </a:r>
            <a:endParaRPr lang="en-US" altLang="zh-CN" dirty="0"/>
          </a:p>
          <a:p>
            <a:r>
              <a:rPr lang="en-US" altLang="zh-CN" dirty="0"/>
              <a:t>1.</a:t>
            </a:r>
            <a:r>
              <a:rPr lang="zh-CN" altLang="en-US" dirty="0"/>
              <a:t> </a:t>
            </a:r>
            <a:r>
              <a:rPr lang="en-US" altLang="zh-CN" dirty="0"/>
              <a:t>8</a:t>
            </a:r>
            <a:r>
              <a:rPr lang="zh-CN" altLang="en-US" dirty="0"/>
              <a:t> </a:t>
            </a:r>
            <a:r>
              <a:rPr lang="en-US" altLang="zh-CN" dirty="0"/>
              <a:t>=</a:t>
            </a:r>
            <a:r>
              <a:rPr lang="zh-CN" altLang="en-US" dirty="0"/>
              <a:t> </a:t>
            </a:r>
            <a:r>
              <a:rPr lang="en-US" altLang="zh-CN" dirty="0"/>
              <a:t>1000</a:t>
            </a:r>
            <a:r>
              <a:rPr lang="zh-CN" altLang="en-US" dirty="0"/>
              <a:t>   对应的有符号数是 </a:t>
            </a:r>
            <a:r>
              <a:rPr lang="en-US" altLang="zh-CN" dirty="0"/>
              <a:t>1000</a:t>
            </a:r>
            <a:r>
              <a:rPr lang="zh-CN" altLang="en-US" dirty="0"/>
              <a:t> </a:t>
            </a:r>
            <a:r>
              <a:rPr lang="en-US" altLang="zh-CN" dirty="0"/>
              <a:t>=</a:t>
            </a:r>
            <a:r>
              <a:rPr lang="zh-CN" altLang="en-US" dirty="0"/>
              <a:t> </a:t>
            </a:r>
            <a:r>
              <a:rPr lang="en-US" altLang="zh-CN" dirty="0"/>
              <a:t>-8</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8</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16</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-8</a:t>
            </a:r>
            <a:r>
              <a:rPr lang="zh-CN" altLang="en-US" dirty="0">
                <a:sym typeface="Wingdings" pitchFamily="2" charset="2"/>
              </a:rPr>
              <a:t> </a:t>
            </a:r>
            <a:endParaRPr lang="en-CN" dirty="0"/>
          </a:p>
          <a:p>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12344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这一页留待细看</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重点仍是有符号数</a:t>
            </a:r>
            <a:r>
              <a:rPr lang="en-US" altLang="zh-CN" dirty="0"/>
              <a:t>(</a:t>
            </a:r>
            <a:r>
              <a:rPr lang="zh-CN" altLang="en-US" dirty="0"/>
              <a:t>补码</a:t>
            </a:r>
            <a:r>
              <a:rPr lang="en-US" altLang="zh-CN" dirty="0"/>
              <a:t>)</a:t>
            </a:r>
            <a:r>
              <a:rPr lang="zh-CN" altLang="en-US" dirty="0"/>
              <a:t>的符号位扩展，加深印象。</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020745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举例：十进制下的</a:t>
            </a:r>
            <a:r>
              <a:rPr lang="en-US" altLang="zh-CN" dirty="0"/>
              <a:t>123456</a:t>
            </a:r>
            <a:r>
              <a:rPr lang="zh-CN" altLang="en-US" dirty="0"/>
              <a:t>，如果要低</a:t>
            </a:r>
            <a:r>
              <a:rPr lang="en-US" altLang="zh-CN" dirty="0"/>
              <a:t>3</a:t>
            </a:r>
            <a:r>
              <a:rPr lang="zh-CN" altLang="en-US" dirty="0"/>
              <a:t>位的话，如何截断。</a:t>
            </a:r>
            <a:endParaRPr lang="en-US" altLang="zh-CN" dirty="0"/>
          </a:p>
          <a:p>
            <a:r>
              <a:rPr lang="en-US" altLang="zh-CN" dirty="0"/>
              <a:t>Ans</a:t>
            </a:r>
            <a:r>
              <a:rPr lang="zh-CN" altLang="en-US" dirty="0"/>
              <a:t>：</a:t>
            </a:r>
            <a:r>
              <a:rPr lang="en-US" altLang="zh-CN" dirty="0"/>
              <a:t>123456</a:t>
            </a:r>
            <a:r>
              <a:rPr lang="zh-CN" altLang="en-US" dirty="0"/>
              <a:t> </a:t>
            </a:r>
            <a:r>
              <a:rPr lang="en-US" altLang="zh-CN" dirty="0"/>
              <a:t>mod</a:t>
            </a:r>
            <a:r>
              <a:rPr lang="zh-CN" altLang="en-US" dirty="0"/>
              <a:t> </a:t>
            </a:r>
            <a:r>
              <a:rPr lang="en-US" altLang="zh-CN" dirty="0"/>
              <a:t>10^3</a:t>
            </a:r>
            <a:r>
              <a:rPr lang="zh-CN" altLang="en-US" dirty="0"/>
              <a:t>。</a:t>
            </a:r>
            <a:endParaRPr lang="en-US" altLang="zh-CN" dirty="0"/>
          </a:p>
          <a:p>
            <a:r>
              <a:rPr lang="zh-CN" altLang="en-US" dirty="0"/>
              <a:t>截断补码数值就是：先把它作为无符号数截断，再把它转换成有符号数</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无符号的溢出</a:t>
            </a:r>
            <a:r>
              <a:rPr lang="en-US" altLang="zh-CN" dirty="0"/>
              <a:t>(</a:t>
            </a:r>
            <a:r>
              <a:rPr lang="zh-CN" altLang="en-US" dirty="0"/>
              <a:t>大于</a:t>
            </a:r>
            <a:r>
              <a:rPr lang="en-US" altLang="zh-CN" dirty="0" err="1"/>
              <a:t>Umax</a:t>
            </a:r>
            <a:r>
              <a:rPr lang="zh-CN" altLang="en-US" dirty="0"/>
              <a:t>，即为溢出</a:t>
            </a:r>
            <a:r>
              <a:rPr lang="en-US" altLang="zh-CN" dirty="0"/>
              <a:t>)</a:t>
            </a:r>
            <a:r>
              <a:rPr lang="zh-CN" altLang="en-US" dirty="0"/>
              <a:t>，两种解释：</a:t>
            </a:r>
            <a:endParaRPr lang="en-US" altLang="zh-CN" dirty="0"/>
          </a:p>
          <a:p>
            <a:pPr marL="228600" indent="-228600">
              <a:buAutoNum type="arabicPeriod"/>
            </a:pPr>
            <a:r>
              <a:rPr lang="zh-CN" altLang="en-US" dirty="0"/>
              <a:t>可以理解为模运算，只留下低</a:t>
            </a:r>
            <a:r>
              <a:rPr lang="en-US" altLang="zh-CN" dirty="0"/>
              <a:t>w</a:t>
            </a:r>
            <a:r>
              <a:rPr lang="zh-CN" altLang="en-US" dirty="0"/>
              <a:t>位，</a:t>
            </a:r>
            <a:r>
              <a:rPr lang="en-US" altLang="zh-CN" dirty="0"/>
              <a:t>mod</a:t>
            </a:r>
            <a:r>
              <a:rPr lang="zh-CN" altLang="en-US" dirty="0"/>
              <a:t>上</a:t>
            </a:r>
            <a:r>
              <a:rPr lang="en-US" altLang="zh-CN" dirty="0"/>
              <a:t>2^w;</a:t>
            </a:r>
          </a:p>
          <a:p>
            <a:pPr marL="228600" indent="-228600">
              <a:buAutoNum type="arabicPeriod"/>
            </a:pPr>
            <a:r>
              <a:rPr lang="zh-CN" altLang="en-US" dirty="0"/>
              <a:t>丢弃了最高位，因此要把结果减回来，即减去</a:t>
            </a:r>
            <a:r>
              <a:rPr lang="en-US" altLang="zh-CN" dirty="0"/>
              <a:t>2^w</a:t>
            </a:r>
            <a:r>
              <a:rPr lang="zh-CN" altLang="en-US" dirty="0"/>
              <a:t>。</a:t>
            </a:r>
            <a:endParaRPr lang="en-US" altLang="zh-CN" dirty="0"/>
          </a:p>
          <a:p>
            <a:r>
              <a:rPr lang="zh-CN" altLang="en-US" dirty="0"/>
              <a:t>这里可以举例：</a:t>
            </a:r>
            <a:br>
              <a:rPr lang="en-US" altLang="zh-CN" dirty="0"/>
            </a:br>
            <a:r>
              <a:rPr lang="en-US" altLang="zh-CN" dirty="0"/>
              <a:t>unsigned</a:t>
            </a:r>
            <a:r>
              <a:rPr lang="zh-CN" altLang="en-US" dirty="0"/>
              <a:t> </a:t>
            </a:r>
            <a:r>
              <a:rPr lang="en-US" altLang="zh-CN" dirty="0"/>
              <a:t>char</a:t>
            </a:r>
            <a:r>
              <a:rPr lang="zh-CN" altLang="en-US" dirty="0"/>
              <a:t> </a:t>
            </a:r>
            <a:r>
              <a:rPr lang="en-US" altLang="zh-CN" dirty="0"/>
              <a:t>a</a:t>
            </a:r>
            <a:r>
              <a:rPr lang="zh-CN" altLang="en-US" dirty="0"/>
              <a:t> </a:t>
            </a:r>
            <a:r>
              <a:rPr lang="en-US" altLang="zh-CN" dirty="0"/>
              <a:t>=</a:t>
            </a:r>
            <a:r>
              <a:rPr lang="zh-CN" altLang="en-US" dirty="0"/>
              <a:t> </a:t>
            </a:r>
            <a:r>
              <a:rPr lang="en-US" altLang="zh-CN" dirty="0"/>
              <a:t>255</a:t>
            </a:r>
          </a:p>
          <a:p>
            <a:r>
              <a:rPr lang="en-US" altLang="zh-CN" dirty="0"/>
              <a:t>unsigned</a:t>
            </a:r>
            <a:r>
              <a:rPr lang="zh-CN" altLang="en-US" dirty="0"/>
              <a:t> </a:t>
            </a:r>
            <a:r>
              <a:rPr lang="en-US" altLang="zh-CN" dirty="0"/>
              <a:t>char</a:t>
            </a:r>
            <a:r>
              <a:rPr lang="zh-CN" altLang="en-US" dirty="0"/>
              <a:t> </a:t>
            </a:r>
            <a:r>
              <a:rPr lang="en-US" altLang="zh-CN" dirty="0"/>
              <a:t>b</a:t>
            </a:r>
            <a:r>
              <a:rPr lang="zh-CN" altLang="en-US" dirty="0"/>
              <a:t> </a:t>
            </a:r>
            <a:r>
              <a:rPr lang="en-US" altLang="zh-CN" dirty="0"/>
              <a:t>=</a:t>
            </a:r>
            <a:r>
              <a:rPr lang="zh-CN" altLang="en-US" dirty="0"/>
              <a:t> </a:t>
            </a:r>
            <a:r>
              <a:rPr lang="en-US" altLang="zh-CN" dirty="0"/>
              <a:t>1</a:t>
            </a:r>
          </a:p>
          <a:p>
            <a:r>
              <a:rPr lang="en-US" altLang="zh-CN" dirty="0"/>
              <a:t>a</a:t>
            </a:r>
            <a:r>
              <a:rPr lang="zh-CN" altLang="en-US" dirty="0"/>
              <a:t> </a:t>
            </a:r>
            <a:r>
              <a:rPr lang="en-US" altLang="zh-CN" dirty="0"/>
              <a:t>+</a:t>
            </a:r>
            <a:r>
              <a:rPr lang="zh-CN" altLang="en-US" dirty="0"/>
              <a:t> </a:t>
            </a:r>
            <a:r>
              <a:rPr lang="en-US" altLang="zh-CN" dirty="0"/>
              <a:t>b</a:t>
            </a:r>
            <a:r>
              <a:rPr lang="zh-CN" altLang="en-US" dirty="0"/>
              <a:t> </a:t>
            </a:r>
            <a:r>
              <a:rPr lang="en-US" altLang="zh-CN" dirty="0"/>
              <a:t>=</a:t>
            </a:r>
            <a:r>
              <a:rPr lang="zh-CN" altLang="en-US" dirty="0"/>
              <a:t> </a:t>
            </a:r>
            <a:r>
              <a:rPr lang="en-US" altLang="zh-CN" dirty="0"/>
              <a:t>0</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判定溢出的条件跟无符号数不一样了</a:t>
            </a:r>
            <a:r>
              <a:rPr lang="zh-CN" altLang="en-US" dirty="0"/>
              <a:t>，需要特别注意。如何快速判断？</a:t>
            </a:r>
            <a:r>
              <a:rPr lang="en-US" altLang="zh-CN" dirty="0"/>
              <a:t>Ans:</a:t>
            </a:r>
            <a:r>
              <a:rPr lang="zh-CN" altLang="en-US" dirty="0"/>
              <a:t> 符号位跳变了</a:t>
            </a:r>
            <a:endParaRPr lang="en-US" altLang="zh-CN" dirty="0"/>
          </a:p>
          <a:p>
            <a:r>
              <a:rPr lang="en-US" altLang="zh-CN" dirty="0"/>
              <a:t>1.</a:t>
            </a:r>
            <a:r>
              <a:rPr lang="en-CN" dirty="0"/>
              <a:t>和比补码的上限大</a:t>
            </a:r>
            <a:r>
              <a:rPr lang="zh-CN" altLang="en-US" dirty="0"/>
              <a:t>，则为正溢出</a:t>
            </a:r>
            <a:r>
              <a:rPr lang="en-US" altLang="zh-CN" dirty="0"/>
              <a:t>:</a:t>
            </a:r>
          </a:p>
          <a:p>
            <a:r>
              <a:rPr lang="zh-CN" altLang="en-US" dirty="0"/>
              <a:t>举例：</a:t>
            </a:r>
            <a:endParaRPr lang="en-US" altLang="zh-CN" dirty="0"/>
          </a:p>
          <a:p>
            <a:r>
              <a:rPr lang="en-US" altLang="zh-CN" dirty="0"/>
              <a:t>char</a:t>
            </a:r>
            <a:r>
              <a:rPr lang="zh-CN" altLang="en-US" dirty="0"/>
              <a:t> </a:t>
            </a:r>
            <a:r>
              <a:rPr lang="en-US" altLang="zh-CN" dirty="0"/>
              <a:t>x</a:t>
            </a:r>
            <a:r>
              <a:rPr lang="zh-CN" altLang="en-US" dirty="0"/>
              <a:t> </a:t>
            </a:r>
            <a:r>
              <a:rPr lang="en-US" altLang="zh-CN" dirty="0"/>
              <a:t>=</a:t>
            </a:r>
            <a:r>
              <a:rPr lang="zh-CN" altLang="en-US" dirty="0"/>
              <a:t> </a:t>
            </a:r>
            <a:r>
              <a:rPr lang="en-US" altLang="zh-CN" dirty="0"/>
              <a:t>127;</a:t>
            </a:r>
          </a:p>
          <a:p>
            <a:r>
              <a:rPr lang="en-US" altLang="zh-CN" dirty="0"/>
              <a:t>char</a:t>
            </a:r>
            <a:r>
              <a:rPr lang="zh-CN" altLang="en-US" dirty="0"/>
              <a:t> </a:t>
            </a:r>
            <a:r>
              <a:rPr lang="en-US" altLang="zh-CN" dirty="0"/>
              <a:t>y</a:t>
            </a:r>
            <a:r>
              <a:rPr lang="zh-CN" altLang="en-US" dirty="0"/>
              <a:t> </a:t>
            </a:r>
            <a:r>
              <a:rPr lang="en-US" altLang="zh-CN" dirty="0"/>
              <a:t>=</a:t>
            </a:r>
            <a:r>
              <a:rPr lang="zh-CN" altLang="en-US" dirty="0"/>
              <a:t> </a:t>
            </a:r>
            <a:r>
              <a:rPr lang="en-US" altLang="zh-CN" dirty="0"/>
              <a:t>1;</a:t>
            </a:r>
          </a:p>
          <a:p>
            <a:r>
              <a:rPr lang="en-US" altLang="zh-CN" dirty="0"/>
              <a:t>x</a:t>
            </a:r>
            <a:r>
              <a:rPr lang="zh-CN" altLang="en-US" dirty="0"/>
              <a:t> </a:t>
            </a:r>
            <a:r>
              <a:rPr lang="en-US" altLang="zh-CN" dirty="0"/>
              <a:t>+</a:t>
            </a:r>
            <a:r>
              <a:rPr lang="zh-CN" altLang="en-US" dirty="0"/>
              <a:t> </a:t>
            </a:r>
            <a:r>
              <a:rPr lang="en-US" altLang="zh-CN" dirty="0"/>
              <a:t>y</a:t>
            </a:r>
            <a:r>
              <a:rPr lang="zh-CN" altLang="en-US" dirty="0"/>
              <a:t> </a:t>
            </a:r>
            <a:r>
              <a:rPr lang="en-US" altLang="zh-CN" dirty="0"/>
              <a:t>=</a:t>
            </a:r>
            <a:r>
              <a:rPr lang="zh-CN" altLang="en-US" dirty="0"/>
              <a:t> </a:t>
            </a:r>
            <a:r>
              <a:rPr lang="en-US" altLang="zh-CN" dirty="0"/>
              <a:t>-128</a:t>
            </a:r>
            <a:r>
              <a:rPr lang="zh-CN" altLang="en-US" dirty="0"/>
              <a:t>。画图</a:t>
            </a:r>
            <a:r>
              <a:rPr lang="en-US" altLang="zh-CN" dirty="0"/>
              <a:t>0111</a:t>
            </a:r>
            <a:r>
              <a:rPr lang="zh-CN" altLang="en-US" dirty="0"/>
              <a:t> </a:t>
            </a:r>
            <a:r>
              <a:rPr lang="en-US" altLang="zh-CN" dirty="0"/>
              <a:t>1111</a:t>
            </a:r>
            <a:r>
              <a:rPr lang="zh-CN" altLang="en-US" dirty="0"/>
              <a:t> </a:t>
            </a:r>
            <a:r>
              <a:rPr lang="en-US" altLang="zh-CN" dirty="0"/>
              <a:t>+</a:t>
            </a:r>
            <a:r>
              <a:rPr lang="zh-CN" altLang="en-US" dirty="0"/>
              <a:t> </a:t>
            </a:r>
            <a:r>
              <a:rPr lang="en-US" altLang="zh-CN" dirty="0"/>
              <a:t>0000</a:t>
            </a:r>
            <a:r>
              <a:rPr lang="zh-CN" altLang="en-US" dirty="0"/>
              <a:t> </a:t>
            </a:r>
            <a:r>
              <a:rPr lang="en-US" altLang="zh-CN" dirty="0"/>
              <a:t>0001</a:t>
            </a:r>
            <a:r>
              <a:rPr lang="zh-CN" altLang="en-US" dirty="0"/>
              <a:t> </a:t>
            </a:r>
            <a:r>
              <a:rPr lang="en-US" altLang="zh-CN" dirty="0"/>
              <a:t>=</a:t>
            </a:r>
            <a:r>
              <a:rPr lang="zh-CN" altLang="en-US" dirty="0"/>
              <a:t> </a:t>
            </a:r>
            <a:r>
              <a:rPr lang="en-US" altLang="zh-CN" dirty="0"/>
              <a:t>1000</a:t>
            </a:r>
            <a:r>
              <a:rPr lang="zh-CN" altLang="en-US" dirty="0"/>
              <a:t> </a:t>
            </a:r>
            <a:r>
              <a:rPr lang="en-US" altLang="zh-CN" dirty="0"/>
              <a:t>0000</a:t>
            </a:r>
            <a:r>
              <a:rPr lang="zh-CN" altLang="en-US" dirty="0"/>
              <a:t>（理解为</a:t>
            </a:r>
            <a:r>
              <a:rPr lang="en-US" altLang="zh-CN" dirty="0"/>
              <a:t>-128</a:t>
            </a:r>
            <a:r>
              <a:rPr lang="zh-CN" altLang="en-US" dirty="0"/>
              <a:t>），也印证了</a:t>
            </a:r>
            <a:r>
              <a:rPr lang="en-US" altLang="zh-CN" dirty="0"/>
              <a:t>128-256</a:t>
            </a:r>
            <a:r>
              <a:rPr lang="zh-CN" altLang="en-US" dirty="0"/>
              <a:t> </a:t>
            </a:r>
            <a:r>
              <a:rPr lang="en-US" altLang="zh-CN" dirty="0"/>
              <a:t>=</a:t>
            </a:r>
            <a:r>
              <a:rPr lang="zh-CN" altLang="en-US" dirty="0"/>
              <a:t> </a:t>
            </a:r>
            <a:r>
              <a:rPr lang="en-US" altLang="zh-CN" dirty="0"/>
              <a:t>-128</a:t>
            </a:r>
            <a:r>
              <a:rPr lang="zh-CN" altLang="en-US" dirty="0"/>
              <a:t>公式。</a:t>
            </a:r>
            <a:endParaRPr lang="en-US" altLang="zh-CN" dirty="0"/>
          </a:p>
          <a:p>
            <a:r>
              <a:rPr lang="en-US" altLang="zh-CN" dirty="0"/>
              <a:t>2.</a:t>
            </a:r>
            <a:r>
              <a:rPr lang="zh-CN" altLang="en-US" dirty="0"/>
              <a:t>和比补码的下限小，则为负溢出</a:t>
            </a:r>
            <a:r>
              <a:rPr lang="en-US" altLang="zh-CN" dirty="0"/>
              <a:t>:</a:t>
            </a:r>
          </a:p>
          <a:p>
            <a:r>
              <a:rPr lang="en-US" altLang="zh-CN" dirty="0"/>
              <a:t>char</a:t>
            </a:r>
            <a:r>
              <a:rPr lang="zh-CN" altLang="en-US" dirty="0"/>
              <a:t> </a:t>
            </a:r>
            <a:r>
              <a:rPr lang="en-US" altLang="zh-CN" dirty="0"/>
              <a:t>x</a:t>
            </a:r>
            <a:r>
              <a:rPr lang="zh-CN" altLang="en-US" dirty="0"/>
              <a:t> </a:t>
            </a:r>
            <a:r>
              <a:rPr lang="en-US" altLang="zh-CN" dirty="0"/>
              <a:t>=</a:t>
            </a:r>
            <a:r>
              <a:rPr lang="zh-CN" altLang="en-US" dirty="0"/>
              <a:t> </a:t>
            </a:r>
            <a:r>
              <a:rPr lang="en-US" altLang="zh-CN" dirty="0"/>
              <a:t>-128;</a:t>
            </a:r>
          </a:p>
          <a:p>
            <a:r>
              <a:rPr lang="en-US" altLang="zh-CN" dirty="0"/>
              <a:t>char</a:t>
            </a:r>
            <a:r>
              <a:rPr lang="zh-CN" altLang="en-US" dirty="0"/>
              <a:t> </a:t>
            </a:r>
            <a:r>
              <a:rPr lang="en-US" altLang="zh-CN" dirty="0"/>
              <a:t>y</a:t>
            </a:r>
            <a:r>
              <a:rPr lang="zh-CN" altLang="en-US" dirty="0"/>
              <a:t> </a:t>
            </a:r>
            <a:r>
              <a:rPr lang="en-US" altLang="zh-CN" dirty="0"/>
              <a:t>=</a:t>
            </a:r>
            <a:r>
              <a:rPr lang="zh-CN" altLang="en-US" dirty="0"/>
              <a:t> </a:t>
            </a:r>
            <a:r>
              <a:rPr lang="en-US" altLang="zh-CN" dirty="0"/>
              <a:t>-1;</a:t>
            </a:r>
          </a:p>
          <a:p>
            <a:r>
              <a:rPr lang="en-US" altLang="zh-CN" dirty="0"/>
              <a:t>1000</a:t>
            </a:r>
            <a:r>
              <a:rPr lang="zh-CN" altLang="en-US" dirty="0"/>
              <a:t> </a:t>
            </a:r>
            <a:r>
              <a:rPr lang="en-US" altLang="zh-CN" dirty="0"/>
              <a:t>0000</a:t>
            </a:r>
            <a:r>
              <a:rPr lang="zh-CN" altLang="en-US" dirty="0"/>
              <a:t> </a:t>
            </a:r>
            <a:r>
              <a:rPr lang="en-US" altLang="zh-CN" dirty="0"/>
              <a:t>+</a:t>
            </a:r>
            <a:r>
              <a:rPr lang="zh-CN" altLang="en-US" dirty="0"/>
              <a:t> </a:t>
            </a:r>
            <a:r>
              <a:rPr lang="en-US" altLang="zh-CN" dirty="0"/>
              <a:t>1111</a:t>
            </a:r>
            <a:r>
              <a:rPr lang="zh-CN" altLang="en-US" dirty="0"/>
              <a:t> </a:t>
            </a:r>
            <a:r>
              <a:rPr lang="en-US" altLang="zh-CN" dirty="0"/>
              <a:t>1111</a:t>
            </a:r>
            <a:r>
              <a:rPr lang="zh-CN" altLang="en-US" dirty="0"/>
              <a:t> </a:t>
            </a:r>
            <a:r>
              <a:rPr lang="en-US" altLang="zh-CN" dirty="0"/>
              <a:t>=</a:t>
            </a:r>
            <a:r>
              <a:rPr lang="zh-CN" altLang="en-US" dirty="0"/>
              <a:t> </a:t>
            </a:r>
            <a:r>
              <a:rPr lang="en-US" altLang="zh-CN" dirty="0"/>
              <a:t>1</a:t>
            </a:r>
            <a:r>
              <a:rPr lang="zh-CN" altLang="en-US" dirty="0"/>
              <a:t> </a:t>
            </a:r>
            <a:r>
              <a:rPr lang="en-US" altLang="zh-CN" dirty="0"/>
              <a:t>0111</a:t>
            </a:r>
            <a:r>
              <a:rPr lang="zh-CN" altLang="en-US" dirty="0"/>
              <a:t> </a:t>
            </a:r>
            <a:r>
              <a:rPr lang="en-US" altLang="zh-CN" dirty="0"/>
              <a:t>1111</a:t>
            </a:r>
            <a:r>
              <a:rPr lang="zh-CN" altLang="en-US" dirty="0"/>
              <a:t> </a:t>
            </a:r>
            <a:r>
              <a:rPr lang="en-US" altLang="zh-CN" dirty="0"/>
              <a:t>(</a:t>
            </a:r>
            <a:r>
              <a:rPr lang="zh-CN" altLang="en-US" dirty="0"/>
              <a:t>理解为</a:t>
            </a:r>
            <a:r>
              <a:rPr lang="en-US" altLang="zh-CN" dirty="0"/>
              <a:t>127)</a:t>
            </a:r>
            <a:r>
              <a:rPr lang="zh-CN" altLang="en-US" dirty="0"/>
              <a:t>，也印证了</a:t>
            </a:r>
            <a:r>
              <a:rPr lang="en-US" altLang="zh-CN" dirty="0"/>
              <a:t>-129</a:t>
            </a:r>
            <a:r>
              <a:rPr lang="zh-CN" altLang="en-US" dirty="0"/>
              <a:t> </a:t>
            </a:r>
            <a:r>
              <a:rPr lang="en-US" altLang="zh-CN" dirty="0"/>
              <a:t>+</a:t>
            </a:r>
            <a:r>
              <a:rPr lang="zh-CN" altLang="en-US" dirty="0"/>
              <a:t> </a:t>
            </a:r>
            <a:r>
              <a:rPr lang="en-US" altLang="zh-CN" dirty="0"/>
              <a:t>256</a:t>
            </a:r>
            <a:r>
              <a:rPr lang="zh-CN" altLang="en-US" dirty="0"/>
              <a:t> </a:t>
            </a:r>
            <a:r>
              <a:rPr lang="en-US" altLang="zh-CN" dirty="0"/>
              <a:t>=</a:t>
            </a:r>
            <a:r>
              <a:rPr lang="zh-CN" altLang="en-US" dirty="0"/>
              <a:t> </a:t>
            </a:r>
            <a:r>
              <a:rPr lang="en-US" altLang="zh-CN" dirty="0"/>
              <a:t>127</a:t>
            </a:r>
            <a:r>
              <a:rPr lang="zh-CN" altLang="en-US" dirty="0"/>
              <a:t>的公式。</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152205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原本是</a:t>
            </a:r>
            <a:r>
              <a:rPr lang="en-US" altLang="ja-JP" dirty="0"/>
              <a:t>4</a:t>
            </a:r>
            <a:r>
              <a:rPr lang="ja-JP" altLang="en-US"/>
              <a:t>位的补码加法，然后运用了双符号位判断是否溢出，就得添成</a:t>
            </a:r>
            <a:r>
              <a:rPr lang="en-US" altLang="ja-JP" dirty="0"/>
              <a:t>5</a:t>
            </a:r>
            <a:r>
              <a:rPr lang="ja-JP" altLang="en-US"/>
              <a:t>位</a:t>
            </a:r>
            <a:r>
              <a:rPr lang="zh-CN" altLang="en-US"/>
              <a:t>，亦即</a:t>
            </a:r>
            <a:r>
              <a:rPr lang="ja-JP" altLang="en-US"/>
              <a:t>：</a:t>
            </a:r>
          </a:p>
          <a:p>
            <a:r>
              <a:rPr lang="en-US" altLang="ja-JP" dirty="0"/>
              <a:t>4</a:t>
            </a:r>
            <a:r>
              <a:rPr lang="ja-JP" altLang="en-US"/>
              <a:t>位的补码加法，我们先当作是</a:t>
            </a:r>
            <a:r>
              <a:rPr lang="en-US" altLang="ja-JP" dirty="0"/>
              <a:t>5</a:t>
            </a:r>
            <a:r>
              <a:rPr lang="ja-JP" altLang="en-US"/>
              <a:t>位去运算，再将结果截断为</a:t>
            </a:r>
            <a:r>
              <a:rPr lang="en-US" altLang="ja-JP" dirty="0"/>
              <a:t>4</a:t>
            </a:r>
            <a:r>
              <a:rPr lang="ja-JP" altLang="en-US"/>
              <a:t>位</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706111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补码的乘法可以</a:t>
            </a:r>
            <a:r>
              <a:rPr lang="zh-CN" altLang="en-US" dirty="0"/>
              <a:t>如下处理：</a:t>
            </a:r>
            <a:br>
              <a:rPr lang="en-US" altLang="zh-CN" dirty="0"/>
            </a:br>
            <a:r>
              <a:rPr lang="en-US" altLang="zh-CN" dirty="0"/>
              <a:t>1.</a:t>
            </a:r>
            <a:r>
              <a:rPr lang="zh-CN" altLang="en-US" dirty="0"/>
              <a:t>先当做无符号数相乘，然后按位截断；</a:t>
            </a:r>
            <a:endParaRPr lang="en-US" altLang="zh-CN" dirty="0"/>
          </a:p>
          <a:p>
            <a:r>
              <a:rPr lang="en-US" altLang="zh-CN" dirty="0"/>
              <a:t>2.</a:t>
            </a:r>
            <a:r>
              <a:rPr lang="zh-CN" altLang="en-US" dirty="0"/>
              <a:t>将截断后的数值转回有符号数。</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10010011</a:t>
            </a:r>
          </a:p>
          <a:p>
            <a:r>
              <a:rPr lang="en-US" altLang="zh-CN" dirty="0"/>
              <a:t>+</a:t>
            </a:r>
            <a:r>
              <a:rPr lang="zh-CN" altLang="en-US" dirty="0"/>
              <a:t>          </a:t>
            </a:r>
            <a:r>
              <a:rPr lang="en-US" altLang="zh-CN" dirty="0"/>
              <a:t>1111</a:t>
            </a:r>
          </a:p>
          <a:p>
            <a:r>
              <a:rPr lang="en-US" altLang="zh-CN" dirty="0"/>
              <a:t>-------------------</a:t>
            </a:r>
          </a:p>
          <a:p>
            <a:r>
              <a:rPr lang="zh-CN" altLang="en-US" dirty="0"/>
              <a:t>    </a:t>
            </a:r>
            <a:r>
              <a:rPr lang="en-US" altLang="zh-CN" dirty="0"/>
              <a:t>10100010</a:t>
            </a:r>
            <a:r>
              <a:rPr lang="zh-CN" altLang="en-US" dirty="0"/>
              <a:t>    </a:t>
            </a:r>
            <a:r>
              <a:rPr lang="en-US" altLang="zh-CN" dirty="0"/>
              <a:t>&gt;&gt;</a:t>
            </a:r>
            <a:r>
              <a:rPr lang="zh-CN" altLang="en-US" dirty="0"/>
              <a:t>    </a:t>
            </a:r>
            <a:r>
              <a:rPr lang="en-US" altLang="zh-CN" dirty="0"/>
              <a:t>4</a:t>
            </a:r>
            <a:r>
              <a:rPr lang="zh-CN" altLang="en-US" dirty="0"/>
              <a:t>   </a:t>
            </a:r>
            <a:r>
              <a:rPr lang="en-US" altLang="zh-CN" dirty="0"/>
              <a:t>=</a:t>
            </a:r>
            <a:r>
              <a:rPr lang="zh-CN" altLang="en-US" dirty="0"/>
              <a:t>    </a:t>
            </a:r>
            <a:r>
              <a:rPr lang="en-US" altLang="zh-CN" dirty="0"/>
              <a:t>1010</a:t>
            </a:r>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08362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打印机就是只写文件</a:t>
            </a:r>
            <a:r>
              <a:rPr lang="zh-CN" altLang="en-US" dirty="0"/>
              <a:t>；键盘对于</a:t>
            </a:r>
            <a:r>
              <a:rPr lang="en-US" altLang="zh-CN" dirty="0"/>
              <a:t>CPU</a:t>
            </a:r>
            <a:r>
              <a:rPr lang="zh-CN" altLang="en-US" dirty="0"/>
              <a:t>就是只读文件。</a:t>
            </a:r>
            <a:endParaRPr lang="en-US" altLang="zh-CN" dirty="0"/>
          </a:p>
          <a:p>
            <a:r>
              <a:rPr lang="zh-CN" altLang="en-US" dirty="0"/>
              <a:t>为什么要用二进制？是因为效率最高吗？</a:t>
            </a:r>
            <a:endParaRPr lang="en-US" altLang="zh-CN" dirty="0"/>
          </a:p>
          <a:p>
            <a:r>
              <a:rPr lang="zh-CN" altLang="en-US" dirty="0"/>
              <a:t>其实历史上的苏联还真试过三进制。</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类比科学计数法</a:t>
            </a:r>
            <a:endParaRPr lang="en-US" dirty="0"/>
          </a:p>
          <a:p>
            <a:endParaRPr lang="en-US" dirty="0"/>
          </a:p>
          <a:p>
            <a:r>
              <a:rPr lang="en-US" dirty="0" err="1"/>
              <a:t>为什么要把阶码放在前面</a:t>
            </a:r>
            <a:r>
              <a:rPr lang="zh-CN" altLang="en-US" dirty="0"/>
              <a:t>，尾数放在后面。谁先出现</a:t>
            </a:r>
            <a:r>
              <a:rPr lang="en-US" altLang="zh-CN" dirty="0"/>
              <a:t>1</a:t>
            </a:r>
            <a:r>
              <a:rPr lang="zh-CN" altLang="en-US" dirty="0"/>
              <a:t>，谁大，就不用再比较尾数了。</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loat</a:t>
            </a:r>
            <a:r>
              <a:rPr lang="zh-CN" altLang="en-US" dirty="0"/>
              <a:t> </a:t>
            </a:r>
            <a:r>
              <a:rPr lang="en-US" altLang="zh-CN" dirty="0"/>
              <a:t>vs</a:t>
            </a:r>
            <a:r>
              <a:rPr lang="zh-CN" altLang="en-US" dirty="0"/>
              <a:t> </a:t>
            </a:r>
            <a:r>
              <a:rPr lang="en-US" altLang="zh-CN" dirty="0"/>
              <a:t>double</a:t>
            </a:r>
            <a:r>
              <a:rPr lang="zh-CN" altLang="en-US" dirty="0"/>
              <a:t> 的效率问题</a:t>
            </a:r>
            <a:endParaRPr lang="en-US" altLang="zh-CN" dirty="0"/>
          </a:p>
          <a:p>
            <a:endParaRPr lang="en-US" dirty="0"/>
          </a:p>
          <a:p>
            <a:r>
              <a:rPr lang="en-US" altLang="zh-CN" dirty="0"/>
              <a:t>2^-23</a:t>
            </a:r>
            <a:r>
              <a:rPr lang="zh-CN" altLang="en-US" dirty="0"/>
              <a:t>     就是十进制中小数点后</a:t>
            </a:r>
            <a:r>
              <a:rPr lang="en-US" altLang="zh-CN" dirty="0"/>
              <a:t>5-7</a:t>
            </a:r>
            <a:r>
              <a:rPr lang="zh-CN" altLang="en-US" dirty="0"/>
              <a:t>位</a:t>
            </a:r>
            <a:endParaRPr lang="en-US" altLang="zh-CN" dirty="0"/>
          </a:p>
          <a:p>
            <a:r>
              <a:rPr lang="en-US" altLang="zh-CN" dirty="0"/>
              <a:t>2^-52</a:t>
            </a:r>
            <a:r>
              <a:rPr lang="zh-CN" altLang="en-US" dirty="0"/>
              <a:t>     就是十进制中小数点后</a:t>
            </a:r>
            <a:r>
              <a:rPr lang="en-US" altLang="zh-CN" dirty="0"/>
              <a:t>15-17</a:t>
            </a:r>
            <a:r>
              <a:rPr lang="zh-CN" altLang="en-US" dirty="0"/>
              <a:t>位</a:t>
            </a:r>
            <a:endParaRPr lang="en-CN" dirty="0"/>
          </a:p>
          <a:p>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917924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规格化：</a:t>
            </a:r>
            <a:endParaRPr lang="en-US" altLang="zh-CN" dirty="0"/>
          </a:p>
          <a:p>
            <a:r>
              <a:rPr lang="en-US" altLang="zh-CN" dirty="0"/>
              <a:t>1.0</a:t>
            </a:r>
            <a:r>
              <a:rPr lang="zh-CN" altLang="en-US" dirty="0"/>
              <a:t> </a:t>
            </a:r>
            <a:r>
              <a:rPr lang="en-US" altLang="zh-CN" dirty="0"/>
              <a:t>=</a:t>
            </a:r>
            <a:r>
              <a:rPr lang="zh-CN" altLang="en-US" dirty="0"/>
              <a:t> </a:t>
            </a:r>
            <a:r>
              <a:rPr lang="en-US" altLang="zh-CN" dirty="0"/>
              <a:t>1.0</a:t>
            </a:r>
            <a:r>
              <a:rPr lang="zh-CN" altLang="en-US" dirty="0"/>
              <a:t>*</a:t>
            </a:r>
            <a:r>
              <a:rPr lang="en-US" altLang="zh-CN" dirty="0"/>
              <a:t>2^0</a:t>
            </a:r>
          </a:p>
          <a:p>
            <a:endParaRPr lang="en-US" dirty="0"/>
          </a:p>
          <a:p>
            <a:r>
              <a:rPr lang="en-US" altLang="zh-CN" dirty="0"/>
              <a:t>E=</a:t>
            </a:r>
            <a:r>
              <a:rPr lang="zh-CN" altLang="en-US" dirty="0"/>
              <a:t> </a:t>
            </a:r>
            <a:r>
              <a:rPr lang="en-US" altLang="zh-CN" dirty="0"/>
              <a:t>e</a:t>
            </a:r>
            <a:r>
              <a:rPr lang="zh-CN" altLang="en-US" dirty="0"/>
              <a:t> </a:t>
            </a:r>
            <a:r>
              <a:rPr lang="en-US" altLang="zh-CN" dirty="0"/>
              <a:t>-</a:t>
            </a:r>
            <a:r>
              <a:rPr lang="zh-CN" altLang="en-US" dirty="0"/>
              <a:t> </a:t>
            </a:r>
            <a:r>
              <a:rPr lang="en-US" altLang="zh-CN" dirty="0"/>
              <a:t>bias</a:t>
            </a:r>
            <a:r>
              <a:rPr lang="zh-CN" altLang="en-US" dirty="0"/>
              <a:t> </a:t>
            </a:r>
            <a:r>
              <a:rPr lang="en-US" altLang="zh-CN" dirty="0"/>
              <a:t>=</a:t>
            </a:r>
            <a:r>
              <a:rPr lang="zh-CN" altLang="en-US" dirty="0"/>
              <a:t> </a:t>
            </a:r>
            <a:r>
              <a:rPr lang="en-US" altLang="zh-CN" dirty="0"/>
              <a:t>0</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e</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2^10-1</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1023</a:t>
            </a:r>
            <a:r>
              <a:rPr lang="zh-CN" altLang="en-US" dirty="0">
                <a:sym typeface="Wingdings" pitchFamily="2" charset="2"/>
              </a:rPr>
              <a:t>    </a:t>
            </a:r>
            <a:r>
              <a:rPr lang="en-US" altLang="zh-CN" dirty="0">
                <a:sym typeface="Wingdings" pitchFamily="2" charset="2"/>
              </a:rPr>
              <a:t>(01111</a:t>
            </a:r>
            <a:r>
              <a:rPr lang="zh-CN" altLang="en-US" dirty="0">
                <a:sym typeface="Wingdings" pitchFamily="2" charset="2"/>
              </a:rPr>
              <a:t> </a:t>
            </a:r>
            <a:r>
              <a:rPr lang="en-US" altLang="zh-CN" dirty="0">
                <a:sym typeface="Wingdings" pitchFamily="2" charset="2"/>
              </a:rPr>
              <a:t>111111)</a:t>
            </a:r>
          </a:p>
          <a:p>
            <a:r>
              <a:rPr lang="en-US" altLang="zh-CN" dirty="0">
                <a:sym typeface="Wingdings" pitchFamily="2" charset="2"/>
              </a:rPr>
              <a:t>M</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f</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f</a:t>
            </a:r>
            <a:r>
              <a:rPr lang="zh-CN" altLang="en-US" dirty="0">
                <a:sym typeface="Wingdings" pitchFamily="2" charset="2"/>
              </a:rPr>
              <a:t>全为</a:t>
            </a:r>
            <a:r>
              <a:rPr lang="en-US" altLang="zh-CN" dirty="0">
                <a:sym typeface="Wingdings" pitchFamily="2" charset="2"/>
              </a:rPr>
              <a:t>0</a:t>
            </a:r>
          </a:p>
          <a:p>
            <a:endParaRPr lang="en-CN"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337889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例子：</a:t>
            </a:r>
            <a:endParaRPr lang="en-US" altLang="zh-CN" dirty="0"/>
          </a:p>
          <a:p>
            <a:pPr marL="228600" indent="-228600">
              <a:buAutoNum type="arabicPeriod"/>
            </a:pPr>
            <a:r>
              <a:rPr lang="en-US" altLang="zh-CN" dirty="0"/>
              <a:t>10.111</a:t>
            </a:r>
            <a:r>
              <a:rPr lang="zh-CN" altLang="en-US" dirty="0"/>
              <a:t>保留</a:t>
            </a:r>
            <a:r>
              <a:rPr lang="en-US" altLang="zh-CN" dirty="0"/>
              <a:t>2</a:t>
            </a:r>
            <a:r>
              <a:rPr lang="zh-CN" altLang="en-US" dirty="0"/>
              <a:t>位小数，则可能是</a:t>
            </a:r>
            <a:r>
              <a:rPr lang="en-US" altLang="zh-CN" dirty="0"/>
              <a:t>10.11</a:t>
            </a:r>
            <a:r>
              <a:rPr lang="zh-CN" altLang="en-US" dirty="0"/>
              <a:t>或是</a:t>
            </a:r>
            <a:r>
              <a:rPr lang="en-US" altLang="zh-CN" dirty="0"/>
              <a:t>11.00</a:t>
            </a:r>
            <a:r>
              <a:rPr lang="zh-CN" altLang="en-US" dirty="0"/>
              <a:t>，鉴于我们倾向于使得最低有效位为</a:t>
            </a:r>
            <a:r>
              <a:rPr lang="en-US" altLang="zh-CN" dirty="0"/>
              <a:t>0</a:t>
            </a:r>
            <a:r>
              <a:rPr lang="zh-CN" altLang="en-US" dirty="0"/>
              <a:t>，因此要向偶数舍入，即为</a:t>
            </a:r>
            <a:r>
              <a:rPr lang="en-US" altLang="zh-CN" dirty="0"/>
              <a:t>11.00</a:t>
            </a:r>
            <a:r>
              <a:rPr lang="zh-CN" altLang="en-US" dirty="0"/>
              <a:t>；</a:t>
            </a:r>
            <a:endParaRPr lang="en-US" altLang="zh-CN" dirty="0"/>
          </a:p>
          <a:p>
            <a:pPr marL="228600" indent="-228600">
              <a:buAutoNum type="arabicPeriod"/>
            </a:pPr>
            <a:r>
              <a:rPr lang="en-US" altLang="zh-CN" dirty="0"/>
              <a:t>1.0011</a:t>
            </a:r>
            <a:r>
              <a:rPr lang="zh-CN" altLang="en-US" dirty="0"/>
              <a:t>保留</a:t>
            </a:r>
            <a:r>
              <a:rPr lang="en-US" altLang="zh-CN" dirty="0"/>
              <a:t>2</a:t>
            </a:r>
            <a:r>
              <a:rPr lang="zh-CN" altLang="en-US" dirty="0"/>
              <a:t>位小数，鉴于不会有</a:t>
            </a:r>
            <a:r>
              <a:rPr lang="en-US" altLang="zh-CN" dirty="0"/>
              <a:t>2</a:t>
            </a:r>
            <a:r>
              <a:rPr lang="zh-CN" altLang="en-US" dirty="0"/>
              <a:t>个可能值，因此直接向百分位舍入，得</a:t>
            </a:r>
            <a:r>
              <a:rPr lang="en-US" altLang="zh-CN" dirty="0"/>
              <a:t>1.01</a:t>
            </a:r>
            <a:r>
              <a:rPr lang="zh-CN" altLang="en-US"/>
              <a:t>。</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1010</a:t>
            </a:r>
          </a:p>
          <a:p>
            <a:r>
              <a:rPr lang="en-US" altLang="zh-CN" dirty="0"/>
              <a:t>B</a:t>
            </a:r>
            <a:r>
              <a:rPr lang="zh-CN" altLang="en-US" dirty="0"/>
              <a:t> </a:t>
            </a:r>
            <a:r>
              <a:rPr lang="en-US" altLang="zh-CN" dirty="0"/>
              <a:t>1011</a:t>
            </a:r>
          </a:p>
          <a:p>
            <a:r>
              <a:rPr lang="en-US" altLang="zh-CN" dirty="0"/>
              <a:t>C</a:t>
            </a:r>
            <a:r>
              <a:rPr lang="zh-CN" altLang="en-US" dirty="0"/>
              <a:t> </a:t>
            </a:r>
            <a:r>
              <a:rPr lang="en-US" altLang="zh-CN" dirty="0"/>
              <a:t>1100</a:t>
            </a:r>
          </a:p>
          <a:p>
            <a:r>
              <a:rPr lang="en-US" altLang="zh-CN" dirty="0"/>
              <a:t>D</a:t>
            </a:r>
            <a:r>
              <a:rPr lang="zh-CN" altLang="en-US" dirty="0"/>
              <a:t> </a:t>
            </a:r>
            <a:r>
              <a:rPr lang="en-US" altLang="zh-CN" dirty="0"/>
              <a:t>1101</a:t>
            </a:r>
          </a:p>
          <a:p>
            <a:r>
              <a:rPr lang="en-US" altLang="zh-CN" dirty="0"/>
              <a:t>E</a:t>
            </a:r>
            <a:r>
              <a:rPr lang="zh-CN" altLang="en-US" dirty="0"/>
              <a:t> </a:t>
            </a:r>
            <a:r>
              <a:rPr lang="en-US" altLang="zh-CN" dirty="0"/>
              <a:t>1110</a:t>
            </a:r>
          </a:p>
          <a:p>
            <a:r>
              <a:rPr lang="en-US" altLang="zh-CN" dirty="0"/>
              <a:t>F</a:t>
            </a:r>
            <a:r>
              <a:rPr lang="zh-CN" altLang="en-US" dirty="0"/>
              <a:t> </a:t>
            </a:r>
            <a:r>
              <a:rPr lang="en-US" altLang="zh-CN" dirty="0"/>
              <a:t>1111</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大学计算机及计算机导论里学过</a:t>
            </a:r>
            <a:r>
              <a:rPr lang="zh-CN" altLang="en-US" dirty="0"/>
              <a:t>：</a:t>
            </a:r>
            <a:r>
              <a:rPr lang="en-US" dirty="0"/>
              <a:t>除</a:t>
            </a:r>
            <a:r>
              <a:rPr lang="en-US" altLang="zh-CN" dirty="0"/>
              <a:t>R</a:t>
            </a:r>
            <a:r>
              <a:rPr lang="zh-CN" altLang="en-US" dirty="0"/>
              <a:t>取余法</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1010</a:t>
            </a:r>
            <a:r>
              <a:rPr lang="zh-CN" altLang="en-US" dirty="0"/>
              <a:t> </a:t>
            </a:r>
            <a:r>
              <a:rPr lang="en-US" altLang="zh-CN" dirty="0"/>
              <a:t>B</a:t>
            </a:r>
            <a:r>
              <a:rPr lang="zh-CN" altLang="en-US" dirty="0"/>
              <a:t> </a:t>
            </a:r>
            <a:r>
              <a:rPr lang="en-US" altLang="zh-CN" dirty="0"/>
              <a:t>1011</a:t>
            </a:r>
            <a:r>
              <a:rPr lang="zh-CN" altLang="en-US" dirty="0"/>
              <a:t> </a:t>
            </a:r>
            <a:r>
              <a:rPr lang="en-US" altLang="zh-CN" dirty="0"/>
              <a:t>C</a:t>
            </a:r>
            <a:r>
              <a:rPr lang="zh-CN" altLang="en-US" dirty="0"/>
              <a:t> </a:t>
            </a:r>
            <a:r>
              <a:rPr lang="en-US" altLang="zh-CN" dirty="0"/>
              <a:t>1100</a:t>
            </a:r>
            <a:r>
              <a:rPr lang="zh-CN" altLang="en-US" dirty="0"/>
              <a:t> </a:t>
            </a:r>
            <a:r>
              <a:rPr lang="en-US" altLang="zh-CN" dirty="0"/>
              <a:t>D</a:t>
            </a:r>
            <a:r>
              <a:rPr lang="zh-CN" altLang="en-US" dirty="0"/>
              <a:t> </a:t>
            </a:r>
            <a:r>
              <a:rPr lang="en-US" altLang="zh-CN" dirty="0"/>
              <a:t>1101</a:t>
            </a:r>
            <a:r>
              <a:rPr lang="zh-CN" altLang="en-US" dirty="0"/>
              <a:t> </a:t>
            </a:r>
            <a:r>
              <a:rPr lang="en-US" altLang="zh-CN" dirty="0"/>
              <a:t>E</a:t>
            </a:r>
            <a:r>
              <a:rPr lang="zh-CN" altLang="en-US" dirty="0"/>
              <a:t> </a:t>
            </a:r>
            <a:r>
              <a:rPr lang="en-US" altLang="zh-CN" dirty="0"/>
              <a:t>1110</a:t>
            </a:r>
            <a:r>
              <a:rPr lang="zh-CN" altLang="en-US" dirty="0"/>
              <a:t> </a:t>
            </a:r>
            <a:r>
              <a:rPr lang="en-US" altLang="zh-CN" dirty="0"/>
              <a:t>F</a:t>
            </a:r>
            <a:r>
              <a:rPr lang="zh-CN" altLang="en-US" dirty="0"/>
              <a:t> </a:t>
            </a:r>
            <a:r>
              <a:rPr lang="en-US" altLang="zh-CN" dirty="0"/>
              <a:t>1111</a:t>
            </a:r>
          </a:p>
          <a:p>
            <a:pPr marL="228600" indent="-228600">
              <a:buAutoNum type="arabicPeriod"/>
            </a:pPr>
            <a:r>
              <a:rPr lang="en-US" altLang="zh-CN" dirty="0"/>
              <a:t>0011</a:t>
            </a:r>
            <a:r>
              <a:rPr lang="zh-CN" altLang="en-US" dirty="0"/>
              <a:t>  </a:t>
            </a:r>
            <a:r>
              <a:rPr lang="en-US" altLang="zh-CN" dirty="0"/>
              <a:t>1001</a:t>
            </a:r>
            <a:r>
              <a:rPr lang="zh-CN" altLang="en-US" dirty="0"/>
              <a:t>  </a:t>
            </a:r>
            <a:r>
              <a:rPr lang="en-US" altLang="zh-CN" dirty="0"/>
              <a:t>1010</a:t>
            </a:r>
            <a:r>
              <a:rPr lang="zh-CN" altLang="en-US" dirty="0"/>
              <a:t>  </a:t>
            </a:r>
            <a:r>
              <a:rPr lang="en-US" altLang="zh-CN" dirty="0"/>
              <a:t>0111</a:t>
            </a:r>
            <a:r>
              <a:rPr lang="zh-CN" altLang="en-US" dirty="0"/>
              <a:t> </a:t>
            </a:r>
            <a:r>
              <a:rPr lang="en-US" altLang="zh-CN" dirty="0"/>
              <a:t>1111</a:t>
            </a:r>
            <a:r>
              <a:rPr lang="zh-CN" altLang="en-US" dirty="0"/>
              <a:t> </a:t>
            </a:r>
            <a:r>
              <a:rPr lang="en-US" altLang="zh-CN" dirty="0"/>
              <a:t>1000</a:t>
            </a:r>
          </a:p>
          <a:p>
            <a:pPr marL="228600" indent="-228600">
              <a:buAutoNum type="arabicPeriod"/>
            </a:pPr>
            <a:r>
              <a:rPr lang="en-US" altLang="zh-CN" dirty="0"/>
              <a:t>E</a:t>
            </a:r>
            <a:r>
              <a:rPr lang="zh-CN" altLang="en-US" dirty="0"/>
              <a:t> </a:t>
            </a:r>
            <a:r>
              <a:rPr lang="en-US" altLang="zh-CN" dirty="0"/>
              <a:t>6</a:t>
            </a:r>
            <a:r>
              <a:rPr lang="zh-CN" altLang="en-US" dirty="0"/>
              <a:t> </a:t>
            </a:r>
            <a:r>
              <a:rPr lang="en-US" altLang="zh-CN" dirty="0"/>
              <a:t>7</a:t>
            </a:r>
            <a:r>
              <a:rPr lang="zh-CN" altLang="en-US" dirty="0"/>
              <a:t> </a:t>
            </a:r>
            <a:r>
              <a:rPr lang="en-US" altLang="zh-CN" dirty="0"/>
              <a:t>3</a:t>
            </a:r>
          </a:p>
          <a:p>
            <a:pPr marL="228600" indent="-228600">
              <a:buAutoNum type="arabicPeriod"/>
            </a:pPr>
            <a:r>
              <a:rPr lang="en-US" altLang="zh-CN" dirty="0"/>
              <a:t>3</a:t>
            </a:r>
            <a:r>
              <a:rPr lang="zh-CN" altLang="en-US" dirty="0"/>
              <a:t>*</a:t>
            </a:r>
            <a:r>
              <a:rPr lang="en-US" altLang="zh-CN" dirty="0"/>
              <a:t>16+10</a:t>
            </a:r>
            <a:r>
              <a:rPr lang="zh-CN" altLang="en-US" dirty="0"/>
              <a:t>*</a:t>
            </a:r>
            <a:r>
              <a:rPr lang="en-US" altLang="zh-CN" dirty="0"/>
              <a:t>1</a:t>
            </a:r>
            <a:r>
              <a:rPr lang="zh-CN" altLang="en-US" dirty="0"/>
              <a:t> </a:t>
            </a:r>
            <a:r>
              <a:rPr lang="en-US" altLang="zh-CN" dirty="0"/>
              <a:t>=</a:t>
            </a:r>
            <a:r>
              <a:rPr lang="zh-CN" altLang="en-US" dirty="0"/>
              <a:t> </a:t>
            </a:r>
            <a:r>
              <a:rPr lang="en-US" altLang="zh-CN" dirty="0"/>
              <a:t>48+10=58</a:t>
            </a:r>
          </a:p>
          <a:p>
            <a:pPr marL="228600" indent="-228600">
              <a:buAutoNum type="arabicPeriod"/>
            </a:pPr>
            <a:r>
              <a:rPr lang="en-US" dirty="0" err="1"/>
              <a:t>短除法</a:t>
            </a:r>
            <a:r>
              <a:rPr lang="zh-CN" altLang="en-US" dirty="0"/>
              <a:t>   </a:t>
            </a:r>
            <a:r>
              <a:rPr lang="en-US" altLang="zh-CN" dirty="0"/>
              <a:t>113</a:t>
            </a:r>
            <a:r>
              <a:rPr lang="zh-CN" altLang="en-US" dirty="0"/>
              <a:t> </a:t>
            </a:r>
            <a:r>
              <a:rPr lang="en-US" altLang="zh-CN" dirty="0"/>
              <a:t>=</a:t>
            </a:r>
            <a:r>
              <a:rPr lang="zh-CN" altLang="en-US" dirty="0"/>
              <a:t> </a:t>
            </a:r>
            <a:r>
              <a:rPr lang="en-US" altLang="zh-CN" dirty="0"/>
              <a:t>71H</a:t>
            </a:r>
            <a:r>
              <a:rPr lang="zh-CN" altLang="en-US" dirty="0"/>
              <a:t>    再继续转</a:t>
            </a:r>
            <a:r>
              <a:rPr lang="en-US" altLang="zh-CN" dirty="0"/>
              <a:t>2</a:t>
            </a:r>
            <a:r>
              <a:rPr lang="zh-CN" altLang="en-US" dirty="0"/>
              <a:t>进制，就是 </a:t>
            </a:r>
            <a:r>
              <a:rPr lang="en-US" altLang="zh-CN" dirty="0"/>
              <a:t>0111</a:t>
            </a:r>
            <a:r>
              <a:rPr lang="zh-CN" altLang="en-US" dirty="0"/>
              <a:t>  </a:t>
            </a:r>
            <a:r>
              <a:rPr lang="en-US" altLang="zh-CN" dirty="0"/>
              <a:t>0001</a:t>
            </a:r>
            <a:endParaRPr lang="en-US"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简单介绍一下内存的结构，把带子画出来</a:t>
            </a:r>
            <a:r>
              <a:rPr lang="en-US" altLang="zh-CN" dirty="0"/>
              <a:t>(</a:t>
            </a:r>
            <a:r>
              <a:rPr lang="zh-CN" altLang="en-US" dirty="0"/>
              <a:t>再去参考一下刚哥的网课</a:t>
            </a:r>
            <a:r>
              <a:rPr lang="en-US" altLang="zh-CN" dirty="0"/>
              <a:t>)</a:t>
            </a:r>
          </a:p>
          <a:p>
            <a:endParaRPr lang="en-US" dirty="0"/>
          </a:p>
          <a:p>
            <a:r>
              <a:rPr lang="zh-CN" altLang="en-US" dirty="0"/>
              <a:t>系统总线  </a:t>
            </a:r>
            <a:r>
              <a:rPr lang="en-US" altLang="zh-CN" dirty="0"/>
              <a:t>===</a:t>
            </a:r>
            <a:r>
              <a:rPr lang="zh-CN" altLang="en-US" dirty="0"/>
              <a:t>  内存总线，宽度是</a:t>
            </a:r>
            <a:r>
              <a:rPr lang="en-US" altLang="zh-CN" dirty="0"/>
              <a:t>32</a:t>
            </a:r>
            <a:r>
              <a:rPr lang="zh-CN" altLang="en-US" dirty="0"/>
              <a:t>位</a:t>
            </a:r>
            <a:endParaRPr lang="en-US" altLang="zh-CN" dirty="0"/>
          </a:p>
          <a:p>
            <a:endParaRPr lang="en-US" dirty="0"/>
          </a:p>
          <a:p>
            <a:r>
              <a:rPr lang="en-US" dirty="0"/>
              <a:t>一个地址就是</a:t>
            </a:r>
            <a:r>
              <a:rPr lang="en-US" altLang="zh-CN" dirty="0"/>
              <a:t>32</a:t>
            </a:r>
            <a:r>
              <a:rPr lang="zh-CN" altLang="en-US" dirty="0"/>
              <a:t>位的，所以内存就是</a:t>
            </a:r>
            <a:r>
              <a:rPr lang="en-US" altLang="zh-CN" dirty="0"/>
              <a:t>4GB</a:t>
            </a:r>
            <a:r>
              <a:rPr lang="zh-CN" altLang="en-US" dirty="0"/>
              <a:t>。哪怕是有超过</a:t>
            </a:r>
            <a:r>
              <a:rPr lang="en-US" altLang="zh-CN" dirty="0"/>
              <a:t>4GB</a:t>
            </a:r>
            <a:r>
              <a:rPr lang="zh-CN" altLang="en-US" dirty="0"/>
              <a:t>的物理内存，也还是用不了。</a:t>
            </a:r>
            <a:r>
              <a:rPr lang="en-US" altLang="zh-CN" dirty="0"/>
              <a:t>32</a:t>
            </a:r>
            <a:r>
              <a:rPr lang="zh-CN" altLang="en-US" dirty="0"/>
              <a:t>位能支持的最大物理内存其实是</a:t>
            </a:r>
            <a:r>
              <a:rPr lang="en-US" altLang="zh-CN" dirty="0"/>
              <a:t>2GB</a:t>
            </a:r>
            <a:r>
              <a:rPr lang="zh-CN" altLang="en-US" dirty="0"/>
              <a:t>。为啥呢？</a:t>
            </a:r>
            <a:endParaRPr lang="en-US" altLang="zh-CN" dirty="0"/>
          </a:p>
          <a:p>
            <a:r>
              <a:rPr lang="zh-CN" altLang="en-US" dirty="0"/>
              <a:t>因为还有很多预留的地址给操作系统，拿报警电话举例。</a:t>
            </a:r>
            <a:endParaRPr lang="en-US" altLang="zh-CN" dirty="0"/>
          </a:p>
          <a:p>
            <a:endParaRPr lang="en-US" dirty="0"/>
          </a:p>
          <a:p>
            <a:r>
              <a:rPr lang="zh-CN" altLang="en-US" dirty="0"/>
              <a:t>随着科技的发展，现在都已经升级到了</a:t>
            </a:r>
            <a:r>
              <a:rPr lang="en-US" altLang="zh-CN" dirty="0"/>
              <a:t>64</a:t>
            </a:r>
            <a:r>
              <a:rPr lang="zh-CN" altLang="en-US" dirty="0"/>
              <a:t>位了，能够向前兼容。</a:t>
            </a:r>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例子</a:t>
            </a:r>
            <a:r>
              <a:rPr lang="zh-CN" altLang="en-US" dirty="0"/>
              <a:t>：</a:t>
            </a:r>
            <a:r>
              <a:rPr lang="en-US" altLang="zh-CN" dirty="0"/>
              <a:t>if</a:t>
            </a:r>
            <a:r>
              <a:rPr lang="zh-CN" altLang="en-US" dirty="0"/>
              <a:t> </a:t>
            </a:r>
            <a:r>
              <a:rPr lang="en-US" altLang="zh-CN" dirty="0"/>
              <a:t>(a</a:t>
            </a:r>
            <a:r>
              <a:rPr lang="zh-CN" altLang="en-US" dirty="0"/>
              <a:t> </a:t>
            </a:r>
            <a:r>
              <a:rPr lang="en-US" altLang="zh-CN" dirty="0"/>
              <a:t>&amp;&amp;</a:t>
            </a:r>
            <a:r>
              <a:rPr lang="zh-CN" altLang="en-US" dirty="0"/>
              <a:t> </a:t>
            </a:r>
            <a:r>
              <a:rPr lang="en-US" altLang="zh-CN" dirty="0"/>
              <a:t>5/a)</a:t>
            </a:r>
            <a:r>
              <a:rPr lang="zh-CN" altLang="en-US" dirty="0"/>
              <a:t> 避免了</a:t>
            </a:r>
            <a:r>
              <a:rPr lang="en-US" altLang="zh-CN" dirty="0"/>
              <a:t>5</a:t>
            </a:r>
            <a:r>
              <a:rPr lang="zh-CN" altLang="en-US" dirty="0"/>
              <a:t>除以</a:t>
            </a:r>
            <a:r>
              <a:rPr lang="en-US" altLang="zh-CN" dirty="0"/>
              <a:t>0</a:t>
            </a:r>
            <a:r>
              <a:rPr lang="zh-CN" altLang="en-US" dirty="0"/>
              <a:t>的情况</a:t>
            </a:r>
            <a:endParaRPr lang="en-HK" altLang="zh-CN" dirty="0"/>
          </a:p>
          <a:p>
            <a:endParaRPr lang="en-HK"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CFEE1C38-924C-437C-8001-55CCA84CAEAD}"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916CE456-B1EC-4745-AFBF-90DC894C953C}" type="slidenum">
              <a:rPr lang="en-US"/>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9A6046BE-1B65-46A1-AEA0-1D316A87F3A6}"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0445AD91-E03E-4334-B85D-95A336954B05}" type="slidenum">
              <a:rPr lang="en-US"/>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103A35C5-8A25-45B6-8A93-6A04973D7C44}"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C26D3BF-D541-42C3-9B6D-EE773E1AA558}" type="slidenum">
              <a:rPr lang="en-US"/>
              <a:t>‹#›</a:t>
            </a:fld>
            <a:endParaRPr lang="en-US"/>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E49AD62C-0522-47E4-A5AF-B8B1BFDBF467}"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5018D34-6415-4CA3-A1BE-E52F39CCB811}" type="slidenum">
              <a:rPr lang="en-US"/>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0029E955-FF6E-47CD-9A70-B7FF30E64934}"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1764455C-6AEC-4D14-8385-702B9910E013}" type="slidenum">
              <a:rPr lang="en-US"/>
              <a:t>‹#›</a:t>
            </a:fld>
            <a:endParaRPr lang="en-US"/>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9A171028-2071-48FA-BD87-06DBCDE8C2A4}"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D9FF886-181F-4D59-AF3C-690B659B1ACF}" type="slidenum">
              <a:rPr lang="en-US"/>
              <a:t>‹#›</a:t>
            </a:fld>
            <a:endParaRPr lang="en-US"/>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CD8472A4-2F7A-4692-A9AE-A3FA41B1676B}"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54E7AF2-F72C-45DD-8927-A96169527EE9}" type="slidenum">
              <a:rPr lang="en-US"/>
              <a:t>‹#›</a:t>
            </a:fld>
            <a:endParaRPr lang="en-US"/>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D1492099-1CCA-4C8E-9B8D-3091EE47EE01}" type="datetimeFigureOut">
              <a:rPr lang="en-US"/>
              <a:t>3/23/22</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96AB4E2A-C811-4A1F-8390-6A6582679476}" type="slidenum">
              <a:rPr lang="en-US"/>
              <a:t>‹#›</a:t>
            </a:fld>
            <a:endParaRPr lang="en-US"/>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D5E86171-E415-4A12-822E-C4DDDF06D554}" type="datetimeFigureOut">
              <a:rPr lang="en-US"/>
              <a:t>3/23/22</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073205A1-9D85-435A-9D3F-9FD0594728A3}" type="slidenum">
              <a:rPr lang="en-US"/>
              <a:t>‹#›</a:t>
            </a:fld>
            <a:endParaRPr lang="en-US"/>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7D09F9CE-E123-4F43-BCC9-3E4612D61DDD}" type="datetimeFigureOut">
              <a:rPr lang="en-US"/>
              <a:t>3/23/22</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4D26F27D-7772-4FBE-BF6C-3AEEAFFA022D}" type="slidenum">
              <a:rPr lang="en-US"/>
              <a:t>‹#›</a:t>
            </a:fld>
            <a:endParaRPr lang="en-US"/>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BAFF38BE-D9BD-40B0-9EEC-C25042D84B8D}"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8044929-B096-4322-B6A2-BB37A120E5DA}" type="slidenum">
              <a:rPr lang="en-US"/>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DBE496CC-1AC4-4225-95E6-BAD81C73BCBD}"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456DE92D-41D9-461A-92CE-3EA7A4B288BA}" type="slidenum">
              <a:rPr lang="en-US"/>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94ACE79-CDE7-4E99-A3CB-A73A6518A14B}"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8D77C591-05FD-4C3B-8606-AE8B050BBA2E}" type="slidenum">
              <a:rPr lang="en-US"/>
              <a:t>‹#›</a:t>
            </a:fld>
            <a:endParaRPr 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8DC22A27-72A6-4DE2-8326-030C9B5F629F}"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09BA986-9C38-4E43-9276-44EA90601071}" type="slidenum">
              <a:rPr lang="en-US"/>
              <a:t>‹#›</a:t>
            </a:fld>
            <a:endParaRPr lang="en-US"/>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0D94DDF8-349E-4AB2-A89D-2DCD16A9E00E}"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525D9B24-EE9D-4C5D-9E61-F9CB69CEB9D2}" type="slidenum">
              <a:rPr lang="en-US"/>
              <a:t>‹#›</a:t>
            </a:fld>
            <a:endParaRPr lang="en-US"/>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p:cNvSpPr>
            <a:spLocks noGrp="1" noChangeArrowheads="1"/>
          </p:cNvSpPr>
          <p:nvPr>
            <p:ph type="dt" sz="half" idx="10"/>
          </p:nvPr>
        </p:nvSpPr>
        <p:spPr/>
        <p:txBody>
          <a:bodyPr/>
          <a:lstStyle>
            <a:lvl1pPr>
              <a:defRPr/>
            </a:lvl1pPr>
          </a:lstStyle>
          <a:p>
            <a:pPr>
              <a:defRPr/>
            </a:pPr>
            <a:fld id="{C4D601D7-F20F-4CBC-A4CA-5FE024F9425F}"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7C3270D7-33DF-459D-B2B7-C6AEB6DDEBBE}" type="slidenum">
              <a:rPr lang="en-US"/>
              <a:t>‹#›</a:t>
            </a:fld>
            <a:endParaRPr lang="en-US"/>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96E47783-C97D-4352-B78B-03DB1E6A0235}"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B6BD7E6F-5AA4-4192-9801-EA13D1C88EEF}" type="slidenum">
              <a:rPr lang="en-US"/>
              <a:t>‹#›</a:t>
            </a:fld>
            <a:endParaRPr lang="en-US"/>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636CD355-1FEE-40BD-BCE3-EF2EF1FEDACC}"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CABBE448-8AB4-4C51-B519-720562DB45AE}" type="slidenum">
              <a:rPr lang="en-US"/>
              <a:t>‹#›</a:t>
            </a:fld>
            <a:endParaRPr lang="en-US"/>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901163E2-651A-432C-9AD0-0385B0ABB062}"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FF5C6B41-DBFB-447A-A42D-9BD334C4B4DF}" type="slidenum">
              <a:rPr lang="en-US"/>
              <a:t>‹#›</a:t>
            </a:fld>
            <a:endParaRPr lang="en-US"/>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FBABBE50-C5D7-41CD-9D33-E1D73F823603}" type="datetimeFigureOut">
              <a:rPr lang="en-US"/>
              <a:t>3/23/22</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AE234BC0-C549-4940-8C12-47CE82F633D8}" type="slidenum">
              <a:rPr lang="en-US"/>
              <a:t>‹#›</a:t>
            </a:fld>
            <a:endParaRPr lang="en-US"/>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AEB26B4C-83F5-4524-9C41-4A0F77CD6433}" type="datetimeFigureOut">
              <a:rPr lang="en-US"/>
              <a:t>3/23/22</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DEC547BA-E4BA-4B92-AAC4-5BA591791CC7}" type="slidenum">
              <a:rPr lang="en-US"/>
              <a:t>‹#›</a:t>
            </a:fld>
            <a:endParaRPr lang="en-US"/>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13701CD4-E800-4E19-A7F7-171C3F48C974}" type="datetimeFigureOut">
              <a:rPr lang="en-US"/>
              <a:t>3/23/22</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25AE2D20-9362-47A8-A409-49C5EF8B4446}" type="slidenum">
              <a:rPr lang="en-US"/>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p:cNvSpPr>
            <a:spLocks noGrp="1" noChangeArrowheads="1"/>
          </p:cNvSpPr>
          <p:nvPr>
            <p:ph type="dt" sz="half" idx="10"/>
          </p:nvPr>
        </p:nvSpPr>
        <p:spPr/>
        <p:txBody>
          <a:bodyPr/>
          <a:lstStyle>
            <a:lvl1pPr>
              <a:defRPr/>
            </a:lvl1pPr>
          </a:lstStyle>
          <a:p>
            <a:pPr>
              <a:defRPr/>
            </a:pPr>
            <a:fld id="{5F698311-4DD8-42B7-AC6D-17C876D11536}"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3FF39517-75A3-484F-A9C5-0DDA2620E859}" type="slidenum">
              <a:rPr lang="en-US"/>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F93C5C09-4C75-44B8-A937-B84036117BB5}"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3CEAFCA-4A3A-4098-B0BF-36A36DB881C3}" type="slidenum">
              <a:rPr lang="en-US"/>
              <a:t>‹#›</a:t>
            </a:fld>
            <a:endParaRPr lang="en-US"/>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1ED45A2C-1617-406A-8B8B-F02D07335518}"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6A34C68D-6AB8-43AE-BB9E-9F78B75CBBDD}" type="slidenum">
              <a:rPr lang="en-US"/>
              <a:t>‹#›</a:t>
            </a:fld>
            <a:endParaRPr 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16617ED2-1EC5-488B-809C-90247C0A699C}"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E52227C5-C86E-49F3-99F8-BF05765C6A59}" type="slidenum">
              <a:rPr lang="en-US"/>
              <a:t>‹#›</a:t>
            </a:fld>
            <a:endParaRPr lang="en-US"/>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p:txBody>
          <a:bodyPr/>
          <a:lstStyle>
            <a:lvl1pPr>
              <a:defRPr/>
            </a:lvl1pPr>
          </a:lstStyle>
          <a:p>
            <a:pPr>
              <a:defRPr/>
            </a:pPr>
            <a:fld id="{C0694FEB-E571-44FE-8956-F8D1B1FA483E}" type="datetimeFigureOut">
              <a:rPr lang="en-US"/>
              <a:t>3/23/22</a:t>
            </a:fld>
            <a:endParaRPr lang="en-US"/>
          </a:p>
        </p:txBody>
      </p:sp>
      <p:sp>
        <p:nvSpPr>
          <p:cNvPr id="5" name="Footer Placeholder 2"/>
          <p:cNvSpPr>
            <a:spLocks noGrp="1" noChangeArrowheads="1"/>
          </p:cNvSpPr>
          <p:nvPr>
            <p:ph type="ftr" sz="quarter" idx="11"/>
          </p:nvPr>
        </p:nvSpPr>
        <p:spPr/>
        <p:txBody>
          <a:bodyPr/>
          <a:lstStyle>
            <a:lvl1pPr>
              <a:defRPr/>
            </a:lvl1pPr>
          </a:lstStyle>
          <a:p>
            <a:pPr>
              <a:defRPr/>
            </a:pPr>
            <a:endParaRPr lang="en-US"/>
          </a:p>
        </p:txBody>
      </p:sp>
      <p:sp>
        <p:nvSpPr>
          <p:cNvPr id="6" name="Slide Number Placeholder 3"/>
          <p:cNvSpPr>
            <a:spLocks noGrp="1" noChangeArrowheads="1"/>
          </p:cNvSpPr>
          <p:nvPr>
            <p:ph type="sldNum" sz="quarter" idx="12"/>
          </p:nvPr>
        </p:nvSpPr>
        <p:spPr/>
        <p:txBody>
          <a:bodyPr/>
          <a:lstStyle>
            <a:lvl1pPr>
              <a:defRPr/>
            </a:lvl1pPr>
          </a:lstStyle>
          <a:p>
            <a:pPr>
              <a:defRPr/>
            </a:pPr>
            <a:fld id="{DD9103E4-0245-46D8-93E8-49896B3F0939}" type="slidenum">
              <a:rPr lang="en-US"/>
              <a:t>‹#›</a:t>
            </a:fld>
            <a:endParaRPr lang="en-US"/>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p:txBody>
          <a:bodyPr/>
          <a:lstStyle>
            <a:lvl1pPr>
              <a:defRPr/>
            </a:lvl1pPr>
          </a:lstStyle>
          <a:p>
            <a:pPr>
              <a:defRPr/>
            </a:pPr>
            <a:fld id="{11F0C8DF-FDD9-4006-A773-F0BD3BABC1A4}"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ADAF40FB-9709-4004-ACFD-61A6C8207B00}" type="slidenum">
              <a:rPr lang="en-US"/>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p:txBody>
          <a:bodyPr/>
          <a:lstStyle>
            <a:lvl1pPr>
              <a:defRPr/>
            </a:lvl1pPr>
          </a:lstStyle>
          <a:p>
            <a:pPr>
              <a:defRPr/>
            </a:pPr>
            <a:fld id="{D9BA91CB-E705-4BED-9052-25B265EB632F}" type="datetimeFigureOut">
              <a:rPr lang="en-US"/>
              <a:t>3/23/22</a:t>
            </a:fld>
            <a:endParaRPr lang="en-US"/>
          </a:p>
        </p:txBody>
      </p:sp>
      <p:sp>
        <p:nvSpPr>
          <p:cNvPr id="8" name="Footer Placeholder 2"/>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3"/>
          <p:cNvSpPr>
            <a:spLocks noGrp="1" noChangeArrowheads="1"/>
          </p:cNvSpPr>
          <p:nvPr>
            <p:ph type="sldNum" sz="quarter" idx="12"/>
          </p:nvPr>
        </p:nvSpPr>
        <p:spPr/>
        <p:txBody>
          <a:bodyPr/>
          <a:lstStyle>
            <a:lvl1pPr>
              <a:defRPr/>
            </a:lvl1pPr>
          </a:lstStyle>
          <a:p>
            <a:pPr>
              <a:defRPr/>
            </a:pPr>
            <a:fld id="{CF08CA2B-CE22-483E-B922-33FAC23BA3C9}" type="slidenum">
              <a:rPr lang="en-US"/>
              <a:t>‹#›</a:t>
            </a:fld>
            <a:endParaRPr lang="en-US"/>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p:txBody>
          <a:bodyPr/>
          <a:lstStyle>
            <a:lvl1pPr>
              <a:defRPr/>
            </a:lvl1pPr>
          </a:lstStyle>
          <a:p>
            <a:pPr>
              <a:defRPr/>
            </a:pPr>
            <a:fld id="{03FB4A67-DD44-46F1-8465-16B578B7BC7C}" type="datetimeFigureOut">
              <a:rPr lang="en-US"/>
              <a:t>3/23/22</a:t>
            </a:fld>
            <a:endParaRPr lang="en-US"/>
          </a:p>
        </p:txBody>
      </p:sp>
      <p:sp>
        <p:nvSpPr>
          <p:cNvPr id="4" name="Footer Placeholder 2"/>
          <p:cNvSpPr>
            <a:spLocks noGrp="1" noChangeArrowheads="1"/>
          </p:cNvSpPr>
          <p:nvPr>
            <p:ph type="ftr" sz="quarter" idx="11"/>
          </p:nvPr>
        </p:nvSpPr>
        <p:spPr/>
        <p:txBody>
          <a:bodyPr/>
          <a:lstStyle>
            <a:lvl1pPr>
              <a:defRPr/>
            </a:lvl1pPr>
          </a:lstStyle>
          <a:p>
            <a:pPr>
              <a:defRPr/>
            </a:pPr>
            <a:endParaRPr lang="en-US"/>
          </a:p>
        </p:txBody>
      </p:sp>
      <p:sp>
        <p:nvSpPr>
          <p:cNvPr id="5" name="Slide Number Placeholder 3"/>
          <p:cNvSpPr>
            <a:spLocks noGrp="1" noChangeArrowheads="1"/>
          </p:cNvSpPr>
          <p:nvPr>
            <p:ph type="sldNum" sz="quarter" idx="12"/>
          </p:nvPr>
        </p:nvSpPr>
        <p:spPr/>
        <p:txBody>
          <a:bodyPr/>
          <a:lstStyle>
            <a:lvl1pPr>
              <a:defRPr/>
            </a:lvl1pPr>
          </a:lstStyle>
          <a:p>
            <a:pPr>
              <a:defRPr/>
            </a:pPr>
            <a:fld id="{9977E70B-1523-49D4-85AF-78C796F1E914}" type="slidenum">
              <a:rPr lang="en-US"/>
              <a:t>‹#›</a:t>
            </a:fld>
            <a:endParaRPr lang="en-US"/>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p:txBody>
          <a:bodyPr/>
          <a:lstStyle>
            <a:lvl1pPr>
              <a:defRPr/>
            </a:lvl1pPr>
          </a:lstStyle>
          <a:p>
            <a:pPr>
              <a:defRPr/>
            </a:pPr>
            <a:fld id="{65F5D729-967D-4DAD-B155-05830BDC1102}" type="datetimeFigureOut">
              <a:rPr lang="en-US"/>
              <a:t>3/23/22</a:t>
            </a:fld>
            <a:endParaRPr lang="en-US"/>
          </a:p>
        </p:txBody>
      </p:sp>
      <p:sp>
        <p:nvSpPr>
          <p:cNvPr id="3" name="Footer Placeholder 2"/>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noChangeArrowheads="1"/>
          </p:cNvSpPr>
          <p:nvPr>
            <p:ph type="sldNum" sz="quarter" idx="12"/>
          </p:nvPr>
        </p:nvSpPr>
        <p:spPr/>
        <p:txBody>
          <a:bodyPr/>
          <a:lstStyle>
            <a:lvl1pPr>
              <a:defRPr/>
            </a:lvl1pPr>
          </a:lstStyle>
          <a:p>
            <a:pPr>
              <a:defRPr/>
            </a:pPr>
            <a:fld id="{B39270F4-0E64-4C3F-B26B-A0AC98D19BB9}" type="slidenum">
              <a:rPr lang="en-US"/>
              <a:t>‹#›</a:t>
            </a:fld>
            <a:endParaRPr lang="en-US"/>
          </a:p>
        </p:txBody>
      </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35C39BD8-1225-4E93-955A-FE10159FE888}"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BC265081-ED8F-4913-8CC6-EFEC1DF1447C}" type="slidenum">
              <a:rPr lang="en-US"/>
              <a:t>‹#›</a:t>
            </a:fld>
            <a:endParaRPr lang="en-US"/>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p:cNvSpPr>
            <a:spLocks noGrp="1" noChangeArrowheads="1"/>
          </p:cNvSpPr>
          <p:nvPr>
            <p:ph type="dt" sz="half" idx="10"/>
          </p:nvPr>
        </p:nvSpPr>
        <p:spPr/>
        <p:txBody>
          <a:bodyPr/>
          <a:lstStyle>
            <a:lvl1pPr>
              <a:defRPr/>
            </a:lvl1pPr>
          </a:lstStyle>
          <a:p>
            <a:pPr>
              <a:defRPr/>
            </a:pPr>
            <a:fld id="{6D25F0C5-283D-4DF5-9A67-92ABC93DFCF9}" type="datetimeFigureOut">
              <a:rPr lang="en-US"/>
              <a:t>3/23/22</a:t>
            </a:fld>
            <a:endParaRPr lang="en-US"/>
          </a:p>
        </p:txBody>
      </p:sp>
      <p:sp>
        <p:nvSpPr>
          <p:cNvPr id="6" name="Footer Placeholder 2"/>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3"/>
          <p:cNvSpPr>
            <a:spLocks noGrp="1" noChangeArrowheads="1"/>
          </p:cNvSpPr>
          <p:nvPr>
            <p:ph type="sldNum" sz="quarter" idx="12"/>
          </p:nvPr>
        </p:nvSpPr>
        <p:spPr/>
        <p:txBody>
          <a:bodyPr/>
          <a:lstStyle>
            <a:lvl1pPr>
              <a:defRPr/>
            </a:lvl1pPr>
          </a:lstStyle>
          <a:p>
            <a:pPr>
              <a:defRPr/>
            </a:pPr>
            <a:fld id="{1939AD8D-6E70-4A24-8417-C50699E40E84}" type="slidenum">
              <a:rPr lang="en-US"/>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SimSun" pitchFamily="2" charset="-122"/>
            </a:endParaRPr>
          </a:p>
        </p:txBody>
      </p:sp>
      <p:sp>
        <p:nvSpPr>
          <p:cNvPr id="1027"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8"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SimSun" pitchFamily="2" charset="-122"/>
              </a:defRPr>
            </a:lvl1pPr>
          </a:lstStyle>
          <a:p>
            <a:pPr>
              <a:defRPr/>
            </a:pPr>
            <a:fld id="{8B16F38D-752B-4C24-9638-9DF9C6A0CC15}" type="datetimeFigureOut">
              <a:rPr lang="en-US"/>
              <a:t>3/23/22</a:t>
            </a:fld>
            <a:endParaRPr lang="en-US"/>
          </a:p>
        </p:txBody>
      </p:sp>
      <p:sp>
        <p:nvSpPr>
          <p:cNvPr id="2054"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SimSun" pitchFamily="2" charset="-122"/>
              </a:defRPr>
            </a:lvl1pPr>
          </a:lstStyle>
          <a:p>
            <a:pPr>
              <a:defRPr/>
            </a:pPr>
            <a:endParaRPr lang="en-US"/>
          </a:p>
        </p:txBody>
      </p:sp>
      <p:sp>
        <p:nvSpPr>
          <p:cNvPr id="2055"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SimSun" pitchFamily="2" charset="-122"/>
              </a:defRPr>
            </a:lvl1pPr>
          </a:lstStyle>
          <a:p>
            <a:pPr>
              <a:defRPr/>
            </a:pPr>
            <a:fld id="{5AD1EB2E-57AD-4951-981A-6285BB4D9D4A}"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SimSun" pitchFamily="2" charset="-122"/>
            </a:endParaRPr>
          </a:p>
        </p:txBody>
      </p:sp>
      <p:sp>
        <p:nvSpPr>
          <p:cNvPr id="2051"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SimSun" pitchFamily="2" charset="-122"/>
            </a:endParaRPr>
          </a:p>
        </p:txBody>
      </p:sp>
      <p:grpSp>
        <p:nvGrpSpPr>
          <p:cNvPr id="2052" name="Group 4"/>
          <p:cNvGrpSpPr/>
          <p:nvPr userDrawn="1"/>
        </p:nvGrpSpPr>
        <p:grpSpPr bwMode="auto">
          <a:xfrm>
            <a:off x="1390650" y="0"/>
            <a:ext cx="2382838" cy="6858000"/>
            <a:chOff x="0" y="0"/>
            <a:chExt cx="2383567" cy="6858000"/>
          </a:xfrm>
        </p:grpSpPr>
        <p:sp>
          <p:nvSpPr>
            <p:cNvPr id="2058" name="矩形 9"/>
            <p:cNvSpPr>
              <a:spLocks noChangeArrowheads="1"/>
            </p:cNvSpPr>
            <p:nvPr/>
          </p:nvSpPr>
          <p:spPr bwMode="auto">
            <a:xfrm>
              <a:off x="0" y="0"/>
              <a:ext cx="2004473"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2059" name="直角三角形 10"/>
            <p:cNvSpPr>
              <a:spLocks noChangeArrowheads="1"/>
            </p:cNvSpPr>
            <p:nvPr/>
          </p:nvSpPr>
          <p:spPr bwMode="auto">
            <a:xfrm>
              <a:off x="2008625"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SimSun" pitchFamily="2" charset="-122"/>
              </a:endParaRPr>
            </a:p>
          </p:txBody>
        </p:sp>
        <p:sp>
          <p:nvSpPr>
            <p:cNvPr id="2060" name="直角三角形 11"/>
            <p:cNvSpPr>
              <a:spLocks noChangeArrowheads="1"/>
            </p:cNvSpPr>
            <p:nvPr/>
          </p:nvSpPr>
          <p:spPr bwMode="auto">
            <a:xfrm rot="5400000">
              <a:off x="2017807"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SimSun" pitchFamily="2" charset="-122"/>
              </a:endParaRPr>
            </a:p>
          </p:txBody>
        </p:sp>
      </p:grpSp>
      <p:sp>
        <p:nvSpPr>
          <p:cNvPr id="2053"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4"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2"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SimSun" pitchFamily="2" charset="-122"/>
              </a:defRPr>
            </a:lvl1pPr>
          </a:lstStyle>
          <a:p>
            <a:pPr>
              <a:defRPr/>
            </a:pPr>
            <a:fld id="{EDD45D05-E4DB-4E26-B1EC-372ECBC04E56}" type="datetimeFigureOut">
              <a:rPr lang="en-US"/>
              <a:t>3/23/22</a:t>
            </a:fld>
            <a:endParaRPr lang="en-US"/>
          </a:p>
        </p:txBody>
      </p:sp>
      <p:sp>
        <p:nvSpPr>
          <p:cNvPr id="3083"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SimSun" pitchFamily="2" charset="-122"/>
              </a:defRPr>
            </a:lvl1pPr>
          </a:lstStyle>
          <a:p>
            <a:pPr>
              <a:defRPr/>
            </a:pPr>
            <a:endParaRPr lang="en-US"/>
          </a:p>
        </p:txBody>
      </p:sp>
      <p:sp>
        <p:nvSpPr>
          <p:cNvPr id="3084"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SimSun" pitchFamily="2" charset="-122"/>
              </a:defRPr>
            </a:lvl1pPr>
          </a:lstStyle>
          <a:p>
            <a:pPr>
              <a:defRPr/>
            </a:pPr>
            <a:fld id="{C22EA4F4-295A-49C1-8FC7-B8C3A6EB9A42}"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平行四边形 6"/>
          <p:cNvSpPr>
            <a:spLocks noChangeArrowheads="1"/>
          </p:cNvSpPr>
          <p:nvPr userDrawn="1"/>
        </p:nvSpPr>
        <p:spPr bwMode="auto">
          <a:xfrm>
            <a:off x="0" y="0"/>
            <a:ext cx="12192000" cy="6858000"/>
          </a:xfrm>
          <a:prstGeom prst="parallelogram">
            <a:avLst>
              <a:gd name="adj" fmla="val 0"/>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SimSun" pitchFamily="2" charset="-122"/>
            </a:endParaRPr>
          </a:p>
        </p:txBody>
      </p:sp>
      <p:sp>
        <p:nvSpPr>
          <p:cNvPr id="3075" name="平行四边形 7"/>
          <p:cNvSpPr>
            <a:spLocks noChangeArrowheads="1"/>
          </p:cNvSpPr>
          <p:nvPr userDrawn="1"/>
        </p:nvSpPr>
        <p:spPr bwMode="auto">
          <a:xfrm>
            <a:off x="0" y="371475"/>
            <a:ext cx="12090400" cy="6115050"/>
          </a:xfrm>
          <a:prstGeom prst="parallelogram">
            <a:avLst>
              <a:gd name="adj" fmla="val 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ea typeface="SimSun" pitchFamily="2" charset="-122"/>
            </a:endParaRPr>
          </a:p>
        </p:txBody>
      </p:sp>
      <p:grpSp>
        <p:nvGrpSpPr>
          <p:cNvPr id="3076" name="Group 4"/>
          <p:cNvGrpSpPr/>
          <p:nvPr userDrawn="1"/>
        </p:nvGrpSpPr>
        <p:grpSpPr bwMode="auto">
          <a:xfrm>
            <a:off x="127000" y="0"/>
            <a:ext cx="1522413" cy="6858000"/>
            <a:chOff x="0" y="0"/>
            <a:chExt cx="1522934" cy="6858000"/>
          </a:xfrm>
        </p:grpSpPr>
        <p:sp>
          <p:nvSpPr>
            <p:cNvPr id="3086" name="矩形 9"/>
            <p:cNvSpPr>
              <a:spLocks noChangeArrowheads="1"/>
            </p:cNvSpPr>
            <p:nvPr/>
          </p:nvSpPr>
          <p:spPr bwMode="auto">
            <a:xfrm>
              <a:off x="0" y="0"/>
              <a:ext cx="1143840" cy="6858000"/>
            </a:xfrm>
            <a:prstGeom prst="rect">
              <a:avLst/>
            </a:prstGeom>
            <a:solidFill>
              <a:srgbClr val="52B6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p>
              <a:pPr algn="ct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3087" name="直角三角形 10"/>
            <p:cNvSpPr>
              <a:spLocks noChangeArrowheads="1"/>
            </p:cNvSpPr>
            <p:nvPr/>
          </p:nvSpPr>
          <p:spPr bwMode="auto">
            <a:xfrm>
              <a:off x="1147992" y="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SimSun" pitchFamily="2" charset="-122"/>
              </a:endParaRPr>
            </a:p>
          </p:txBody>
        </p:sp>
        <p:sp>
          <p:nvSpPr>
            <p:cNvPr id="3088" name="直角三角形 11"/>
            <p:cNvSpPr>
              <a:spLocks noChangeArrowheads="1"/>
            </p:cNvSpPr>
            <p:nvPr/>
          </p:nvSpPr>
          <p:spPr bwMode="auto">
            <a:xfrm rot="5400000">
              <a:off x="1157174" y="6492240"/>
              <a:ext cx="365760" cy="365760"/>
            </a:xfrm>
            <a:prstGeom prst="rtTriangle">
              <a:avLst/>
            </a:prstGeom>
            <a:solidFill>
              <a:srgbClr val="37817D"/>
            </a:solidFill>
            <a:ln w="12700">
              <a:solidFill>
                <a:srgbClr val="41719C"/>
              </a:solidFill>
              <a:miter lim="800000"/>
            </a:ln>
          </p:spPr>
          <p:txBody>
            <a:bodyPr anchor="ctr"/>
            <a:lstStyle/>
            <a:p>
              <a:pPr algn="ctr"/>
              <a:endParaRPr lang="zh-CN" altLang="en-US">
                <a:solidFill>
                  <a:srgbClr val="FFFFFF"/>
                </a:solidFill>
                <a:ea typeface="SimSun" pitchFamily="2" charset="-122"/>
              </a:endParaRPr>
            </a:p>
          </p:txBody>
        </p:sp>
      </p:grpSp>
      <p:sp>
        <p:nvSpPr>
          <p:cNvPr id="3077" name="Freeform 13"/>
          <p:cNvSpPr>
            <a:spLocks noEditPoints="1"/>
          </p:cNvSpPr>
          <p:nvPr userDrawn="1"/>
        </p:nvSpPr>
        <p:spPr bwMode="auto">
          <a:xfrm>
            <a:off x="436563" y="1358900"/>
            <a:ext cx="506412"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8" name="Freeform 17"/>
          <p:cNvSpPr>
            <a:spLocks noEditPoints="1"/>
          </p:cNvSpPr>
          <p:nvPr userDrawn="1"/>
        </p:nvSpPr>
        <p:spPr bwMode="auto">
          <a:xfrm>
            <a:off x="387350" y="2411413"/>
            <a:ext cx="606425" cy="600075"/>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9" name="Freeform 27"/>
          <p:cNvSpPr>
            <a:spLocks noEditPoints="1"/>
          </p:cNvSpPr>
          <p:nvPr userDrawn="1"/>
        </p:nvSpPr>
        <p:spPr bwMode="auto">
          <a:xfrm>
            <a:off x="401638" y="4548188"/>
            <a:ext cx="576262" cy="612775"/>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0" name="Freeform 35"/>
          <p:cNvSpPr>
            <a:spLocks noEditPoints="1"/>
          </p:cNvSpPr>
          <p:nvPr userDrawn="1"/>
        </p:nvSpPr>
        <p:spPr bwMode="auto">
          <a:xfrm>
            <a:off x="401638" y="3546475"/>
            <a:ext cx="576262" cy="473075"/>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1"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82"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10"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ea typeface="SimSun" pitchFamily="2" charset="-122"/>
              </a:defRPr>
            </a:lvl1pPr>
          </a:lstStyle>
          <a:p>
            <a:pPr>
              <a:defRPr/>
            </a:pPr>
            <a:fld id="{58AD7B8B-C83E-4370-8E98-FC2EDD93D48C}" type="datetimeFigureOut">
              <a:rPr lang="en-US"/>
              <a:t>3/23/22</a:t>
            </a:fld>
            <a:endParaRPr lang="en-US"/>
          </a:p>
        </p:txBody>
      </p:sp>
      <p:sp>
        <p:nvSpPr>
          <p:cNvPr id="4111"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ea typeface="SimSun" pitchFamily="2" charset="-122"/>
              </a:defRPr>
            </a:lvl1pPr>
          </a:lstStyle>
          <a:p>
            <a:pPr>
              <a:defRPr/>
            </a:pPr>
            <a:endParaRPr lang="en-US"/>
          </a:p>
        </p:txBody>
      </p:sp>
      <p:sp>
        <p:nvSpPr>
          <p:cNvPr id="4112"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ea typeface="SimSun" pitchFamily="2" charset="-122"/>
              </a:defRPr>
            </a:lvl1pPr>
          </a:lstStyle>
          <a:p>
            <a:pPr>
              <a:defRPr/>
            </a:pPr>
            <a:fld id="{DF18851A-3127-42A4-B462-ACA50DA5798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099"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7171"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195"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anose="020B0704020202020204"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3.png"/><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3.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3.wmf"/><Relationship Id="rId5" Type="http://schemas.openxmlformats.org/officeDocument/2006/relationships/oleObject" Target="../embeddings/oleObject5.bin"/><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p:cNvSpPr>
            <a:spLocks noChangeArrowheads="1"/>
          </p:cNvSpPr>
          <p:nvPr/>
        </p:nvSpPr>
        <p:spPr bwMode="auto">
          <a:xfrm>
            <a:off x="3019425" y="4467225"/>
            <a:ext cx="6096000" cy="79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dirty="0">
                <a:latin typeface="微软雅黑" panose="020B0503020204020204" pitchFamily="34" charset="-122"/>
                <a:ea typeface="微软雅黑" panose="020B0503020204020204" pitchFamily="34" charset="-122"/>
              </a:rPr>
              <a:t>Chapter2</a:t>
            </a:r>
            <a:r>
              <a:rPr lang="zh-CN" altLang="en-US" sz="3200" dirty="0">
                <a:latin typeface="微软雅黑" panose="020B0503020204020204" pitchFamily="34" charset="-122"/>
                <a:ea typeface="微软雅黑" panose="020B0503020204020204" pitchFamily="34" charset="-122"/>
              </a:rPr>
              <a:t>：信息的表示和处理</a:t>
            </a:r>
          </a:p>
          <a:p>
            <a:pPr algn="ctr"/>
            <a:r>
              <a:rPr lang="en-US" altLang="zh-CN" sz="1400" dirty="0">
                <a:latin typeface="微软雅黑" panose="020B0503020204020204" pitchFamily="34" charset="-122"/>
                <a:ea typeface="微软雅黑" panose="020B0503020204020204" pitchFamily="34" charset="-122"/>
              </a:rPr>
              <a:t>bits-</a:t>
            </a:r>
            <a:r>
              <a:rPr lang="en-US" altLang="zh-CN" sz="1400" dirty="0" err="1">
                <a:latin typeface="微软雅黑" panose="020B0503020204020204" pitchFamily="34" charset="-122"/>
                <a:ea typeface="微软雅黑" panose="020B0503020204020204" pitchFamily="34" charset="-122"/>
              </a:rPr>
              <a:t>int</a:t>
            </a:r>
            <a:r>
              <a:rPr lang="en-US" altLang="zh-CN" sz="1400" dirty="0">
                <a:latin typeface="微软雅黑" panose="020B0503020204020204" pitchFamily="34" charset="-122"/>
                <a:ea typeface="微软雅黑" panose="020B0503020204020204" pitchFamily="34" charset="-122"/>
              </a:rPr>
              <a:t>-float</a:t>
            </a:r>
          </a:p>
        </p:txBody>
      </p:sp>
      <p:cxnSp>
        <p:nvCxnSpPr>
          <p:cNvPr id="9219" name="直接连接符 10"/>
          <p:cNvCxnSpPr>
            <a:cxnSpLocks noChangeShapeType="1"/>
          </p:cNvCxnSpPr>
          <p:nvPr/>
        </p:nvCxnSpPr>
        <p:spPr bwMode="auto">
          <a:xfrm>
            <a:off x="4105275" y="5343525"/>
            <a:ext cx="3924300" cy="0"/>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9220" name="矩形 10"/>
          <p:cNvSpPr>
            <a:spLocks noChangeArrowheads="1"/>
          </p:cNvSpPr>
          <p:nvPr/>
        </p:nvSpPr>
        <p:spPr bwMode="auto">
          <a:xfrm>
            <a:off x="3594100" y="5349875"/>
            <a:ext cx="4948238"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教师：马晨琳</a:t>
            </a:r>
          </a:p>
        </p:txBody>
      </p:sp>
      <p:grpSp>
        <p:nvGrpSpPr>
          <p:cNvPr id="9221" name="Group 5"/>
          <p:cNvGrpSpPr/>
          <p:nvPr/>
        </p:nvGrpSpPr>
        <p:grpSpPr bwMode="auto">
          <a:xfrm>
            <a:off x="4514850" y="738188"/>
            <a:ext cx="3105150" cy="3105150"/>
            <a:chOff x="0" y="0"/>
            <a:chExt cx="4176001" cy="4176001"/>
          </a:xfrm>
        </p:grpSpPr>
        <p:sp>
          <p:nvSpPr>
            <p:cNvPr id="9222" name="椭圆 13"/>
            <p:cNvSpPr>
              <a:spLocks noChangeArrowheads="1"/>
            </p:cNvSpPr>
            <p:nvPr/>
          </p:nvSpPr>
          <p:spPr bwMode="auto">
            <a:xfrm>
              <a:off x="0" y="0"/>
              <a:ext cx="4176000" cy="4176000"/>
            </a:xfrm>
            <a:prstGeom prst="ellipse">
              <a:avLst/>
            </a:prstGeom>
            <a:solidFill>
              <a:srgbClr val="3781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solidFill>
                  <a:srgbClr val="FFFFFF"/>
                </a:solidFill>
                <a:ea typeface="SimSun" pitchFamily="2" charset="-122"/>
              </a:endParaRPr>
            </a:p>
          </p:txBody>
        </p:sp>
        <p:sp>
          <p:nvSpPr>
            <p:cNvPr id="9223" name="任意多边形 14"/>
            <p:cNvSpPr/>
            <p:nvPr/>
          </p:nvSpPr>
          <p:spPr bwMode="auto">
            <a:xfrm>
              <a:off x="466212" y="684362"/>
              <a:ext cx="3709789" cy="3491639"/>
            </a:xfrm>
            <a:custGeom>
              <a:avLst/>
              <a:gdLst>
                <a:gd name="T0" fmla="*/ 2636176 w 3709789"/>
                <a:gd name="T1" fmla="*/ 0 h 3491639"/>
                <a:gd name="T2" fmla="*/ 3672559 w 3709789"/>
                <a:gd name="T3" fmla="*/ 1016844 h 3491639"/>
                <a:gd name="T4" fmla="*/ 3699009 w 3709789"/>
                <a:gd name="T5" fmla="*/ 1190153 h 3491639"/>
                <a:gd name="T6" fmla="*/ 3709789 w 3709789"/>
                <a:gd name="T7" fmla="*/ 1403639 h 3491639"/>
                <a:gd name="T8" fmla="*/ 1621789 w 3709789"/>
                <a:gd name="T9" fmla="*/ 3491639 h 3491639"/>
                <a:gd name="T10" fmla="*/ 1461483 w 3709789"/>
                <a:gd name="T11" fmla="*/ 3483544 h 3491639"/>
                <a:gd name="T12" fmla="*/ 90463 w 3709789"/>
                <a:gd name="T13" fmla="*/ 2165659 h 3491639"/>
                <a:gd name="T14" fmla="*/ 206290 w 3709789"/>
                <a:gd name="T15" fmla="*/ 1877696 h 3491639"/>
                <a:gd name="T16" fmla="*/ 0 w 3709789"/>
                <a:gd name="T17" fmla="*/ 1638519 h 3491639"/>
                <a:gd name="T18" fmla="*/ 980004 w 3709789"/>
                <a:gd name="T19" fmla="*/ 935999 h 3491639"/>
                <a:gd name="T20" fmla="*/ 1381314 w 3709789"/>
                <a:gd name="T21" fmla="*/ 1095423 h 3491639"/>
                <a:gd name="T22" fmla="*/ 2636176 w 3709789"/>
                <a:gd name="T23" fmla="*/ 0 h 349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9789" h="3491639">
                  <a:moveTo>
                    <a:pt x="2636176" y="0"/>
                  </a:moveTo>
                  <a:lnTo>
                    <a:pt x="3672559" y="1016844"/>
                  </a:lnTo>
                  <a:lnTo>
                    <a:pt x="3699009" y="1190153"/>
                  </a:lnTo>
                  <a:cubicBezTo>
                    <a:pt x="3706137" y="1260346"/>
                    <a:pt x="3709789" y="1331566"/>
                    <a:pt x="3709789" y="1403639"/>
                  </a:cubicBezTo>
                  <a:cubicBezTo>
                    <a:pt x="3709789" y="2556810"/>
                    <a:pt x="2774960" y="3491639"/>
                    <a:pt x="1621789" y="3491639"/>
                  </a:cubicBezTo>
                  <a:lnTo>
                    <a:pt x="1461483" y="3483544"/>
                  </a:lnTo>
                  <a:lnTo>
                    <a:pt x="90463" y="2165659"/>
                  </a:lnTo>
                  <a:lnTo>
                    <a:pt x="206290" y="1877696"/>
                  </a:lnTo>
                  <a:lnTo>
                    <a:pt x="0" y="1638519"/>
                  </a:lnTo>
                  <a:lnTo>
                    <a:pt x="980004" y="935999"/>
                  </a:lnTo>
                  <a:lnTo>
                    <a:pt x="1381314" y="1095423"/>
                  </a:lnTo>
                  <a:lnTo>
                    <a:pt x="2636176" y="0"/>
                  </a:lnTo>
                  <a:close/>
                </a:path>
              </a:pathLst>
            </a:custGeom>
            <a:gradFill rotWithShape="0">
              <a:gsLst>
                <a:gs pos="0">
                  <a:srgbClr val="52B6B1"/>
                </a:gs>
                <a:gs pos="100000">
                  <a:srgbClr val="37817D">
                    <a:alpha val="0"/>
                  </a:srgbClr>
                </a:gs>
              </a:gsLst>
              <a:lin ang="18900000"/>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9224" name="组合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07" y="680420"/>
              <a:ext cx="2778603" cy="216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SimSun"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659255" y="1210310"/>
            <a:ext cx="792480" cy="460375"/>
          </a:xfrm>
          <a:prstGeom prst="rect">
            <a:avLst/>
          </a:prstGeom>
          <a:noFill/>
        </p:spPr>
        <p:txBody>
          <a:bodyPr wrap="none" rtlCol="0" anchor="t">
            <a:spAutoFit/>
          </a:bodyPr>
          <a:lstStyle/>
          <a:p>
            <a:pPr marL="0" indent="0">
              <a:buFont typeface="Wingdings" panose="05000000000000000000" charset="0"/>
              <a:buNone/>
            </a:pPr>
            <a:r>
              <a:rPr lang="zh-CN" altLang="en-US" sz="2400"/>
              <a:t>寻址</a:t>
            </a:r>
          </a:p>
        </p:txBody>
      </p:sp>
      <p:sp>
        <p:nvSpPr>
          <p:cNvPr id="14" name="文本框 13"/>
          <p:cNvSpPr txBox="1"/>
          <p:nvPr/>
        </p:nvSpPr>
        <p:spPr>
          <a:xfrm>
            <a:off x="1659255" y="1670685"/>
            <a:ext cx="4512945" cy="645160"/>
          </a:xfrm>
          <a:prstGeom prst="rect">
            <a:avLst/>
          </a:prstGeom>
          <a:noFill/>
        </p:spPr>
        <p:txBody>
          <a:bodyPr wrap="square" rtlCol="0">
            <a:spAutoFit/>
          </a:bodyPr>
          <a:lstStyle/>
          <a:p>
            <a:pPr marL="285750" lvl="2" indent="-285750">
              <a:buSzPct val="65000"/>
              <a:buFont typeface="Wingdings" panose="05000000000000000000" charset="0"/>
              <a:buChar char=""/>
            </a:pPr>
            <a:r>
              <a:rPr lang="zh-CN" altLang="en-US" dirty="0">
                <a:sym typeface="+mn-ea"/>
              </a:rPr>
              <a:t>程序寻址</a:t>
            </a:r>
            <a:r>
              <a:rPr lang="en-US" altLang="zh-CN" dirty="0">
                <a:sym typeface="+mn-ea"/>
              </a:rPr>
              <a:t>——</a:t>
            </a:r>
            <a:r>
              <a:rPr lang="zh-CN" altLang="en-US" dirty="0">
                <a:sym typeface="+mn-ea"/>
              </a:rPr>
              <a:t>逻辑地址、虚地址</a:t>
            </a:r>
          </a:p>
          <a:p>
            <a:pPr marL="285750" lvl="2" indent="-285750">
              <a:buSzPct val="65000"/>
              <a:buFont typeface="Wingdings" panose="05000000000000000000" charset="0"/>
              <a:buChar char=""/>
            </a:pPr>
            <a:r>
              <a:rPr lang="zh-CN" altLang="en-US" dirty="0">
                <a:sym typeface="+mn-ea"/>
              </a:rPr>
              <a:t>以数据的第一个字节为地址</a:t>
            </a:r>
            <a:endParaRPr lang="zh-CN" altLang="en-US">
              <a:ea typeface="SimSun" pitchFamily="2" charset="-122"/>
            </a:endParaRPr>
          </a:p>
        </p:txBody>
      </p:sp>
      <p:sp>
        <p:nvSpPr>
          <p:cNvPr id="19" name="文本框 18"/>
          <p:cNvSpPr txBox="1"/>
          <p:nvPr/>
        </p:nvSpPr>
        <p:spPr>
          <a:xfrm>
            <a:off x="1659255" y="2560320"/>
            <a:ext cx="6130925" cy="2589530"/>
          </a:xfrm>
          <a:prstGeom prst="rect">
            <a:avLst/>
          </a:prstGeom>
          <a:noFill/>
        </p:spPr>
        <p:txBody>
          <a:bodyPr wrap="square" rtlCol="0" anchor="t">
            <a:noAutofit/>
          </a:bodyPr>
          <a:lstStyle/>
          <a:p>
            <a:pPr marL="0" lvl="1" indent="0" algn="l">
              <a:buSzPct val="60000"/>
              <a:buFont typeface="Wingdings" panose="05000000000000000000" charset="0"/>
              <a:buNone/>
            </a:pPr>
            <a:r>
              <a:rPr lang="zh-CN" altLang="en-US" sz="2400" dirty="0">
                <a:ea typeface="SimSun" pitchFamily="2" charset="-122"/>
                <a:sym typeface="+mn-ea"/>
              </a:rPr>
              <a:t>字节顺序</a:t>
            </a:r>
          </a:p>
          <a:p>
            <a:pPr marL="285750" lvl="1" indent="-285750" algn="l">
              <a:buSzPct val="60000"/>
              <a:buFont typeface="Wingdings" panose="05000000000000000000" charset="0"/>
              <a:buChar char=""/>
            </a:pPr>
            <a:r>
              <a:rPr lang="zh-CN" altLang="en-US" sz="1800" dirty="0">
                <a:ea typeface="SimSun" pitchFamily="2" charset="-122"/>
                <a:sym typeface="+mn-ea"/>
              </a:rPr>
              <a:t>大端法：</a:t>
            </a:r>
            <a:r>
              <a:rPr lang="en-US" sz="1800" dirty="0">
                <a:sym typeface="+mn-ea"/>
              </a:rPr>
              <a:t> Sun, PPC Mac, Internet</a:t>
            </a:r>
            <a:endParaRPr lang="en-US" sz="1800" dirty="0"/>
          </a:p>
          <a:p>
            <a:pPr marL="285750" lvl="1" indent="-285750" algn="l">
              <a:buSzPct val="60000"/>
              <a:buFont typeface="Wingdings" panose="05000000000000000000" charset="0"/>
              <a:buChar char=""/>
            </a:pPr>
            <a:r>
              <a:rPr lang="zh-CN" altLang="en-US" sz="1800" dirty="0">
                <a:ea typeface="SimSun" pitchFamily="2" charset="-122"/>
                <a:sym typeface="+mn-ea"/>
              </a:rPr>
              <a:t>最低有效字节在前面</a:t>
            </a:r>
          </a:p>
          <a:p>
            <a:pPr marL="285750" lvl="1" indent="-285750" algn="l">
              <a:buSzPct val="60000"/>
              <a:buFont typeface="Wingdings" panose="05000000000000000000" charset="0"/>
              <a:buChar char=""/>
            </a:pPr>
            <a:endParaRPr lang="en-US" altLang="zh-CN" sz="1800" dirty="0"/>
          </a:p>
          <a:p>
            <a:pPr marL="285750" lvl="1" indent="-285750" algn="l">
              <a:buSzPct val="60000"/>
              <a:buFont typeface="Wingdings" panose="05000000000000000000" charset="0"/>
              <a:buChar char=""/>
            </a:pPr>
            <a:r>
              <a:rPr lang="zh-CN" altLang="en-US" sz="1800" dirty="0">
                <a:ea typeface="SimSun" pitchFamily="2" charset="-122"/>
              </a:rPr>
              <a:t>小端法：</a:t>
            </a:r>
            <a:r>
              <a:rPr lang="en-US" sz="1800" dirty="0">
                <a:sym typeface="+mn-ea"/>
              </a:rPr>
              <a:t>x86</a:t>
            </a:r>
            <a:endParaRPr lang="en-US" sz="1800" dirty="0"/>
          </a:p>
          <a:p>
            <a:pPr marL="285750" lvl="1" indent="-285750" algn="l">
              <a:buSzPct val="60000"/>
              <a:buFont typeface="Wingdings" panose="05000000000000000000" charset="0"/>
              <a:buChar char=""/>
            </a:pPr>
            <a:r>
              <a:rPr lang="zh-CN" altLang="en-US" sz="1800" dirty="0">
                <a:ea typeface="SimSun" pitchFamily="2" charset="-122"/>
                <a:sym typeface="+mn-ea"/>
              </a:rPr>
              <a:t>最高有效字节在前面</a:t>
            </a:r>
          </a:p>
          <a:p>
            <a:pPr marL="285750" lvl="1" indent="-285750" algn="l">
              <a:buSzPct val="60000"/>
              <a:buFont typeface="Wingdings" panose="05000000000000000000" charset="0"/>
              <a:buChar char=""/>
            </a:pPr>
            <a:endParaRPr lang="zh-CN" altLang="en-US" sz="1800" dirty="0">
              <a:ea typeface="SimSun" pitchFamily="2" charset="-122"/>
              <a:sym typeface="+mn-ea"/>
            </a:endParaRPr>
          </a:p>
          <a:p>
            <a:pPr marL="285750" lvl="1" indent="-285750" algn="l">
              <a:buSzPct val="60000"/>
              <a:buFont typeface="Wingdings" panose="05000000000000000000" charset="0"/>
              <a:buChar char=""/>
            </a:pPr>
            <a:r>
              <a:rPr lang="zh-CN" altLang="en-US" sz="1800" dirty="0">
                <a:ea typeface="SimSun" pitchFamily="2" charset="-122"/>
                <a:sym typeface="+mn-ea"/>
              </a:rPr>
              <a:t>双端法：将处理器配置成小端或大端两种的</a:t>
            </a:r>
          </a:p>
          <a:p>
            <a:pPr marL="0" lvl="1" indent="0" algn="l">
              <a:buSzPct val="60000"/>
              <a:buFont typeface="Wingdings" panose="05000000000000000000" charset="0"/>
              <a:buNone/>
            </a:pPr>
            <a:r>
              <a:rPr lang="zh-CN" altLang="en-US" sz="1800" dirty="0">
                <a:ea typeface="SimSun" pitchFamily="2" charset="-122"/>
                <a:sym typeface="+mn-ea"/>
              </a:rPr>
              <a:t>机器运行。</a:t>
            </a:r>
          </a:p>
          <a:p>
            <a:pPr marL="0" lvl="1" indent="0" algn="l">
              <a:buSzPct val="60000"/>
              <a:buFont typeface="Wingdings" panose="05000000000000000000" charset="0"/>
              <a:buNone/>
            </a:pPr>
            <a:endParaRPr lang="zh-CN" altLang="en-US" sz="1800" dirty="0">
              <a:ea typeface="SimSun" pitchFamily="2" charset="-122"/>
              <a:sym typeface="+mn-ea"/>
            </a:endParaRPr>
          </a:p>
          <a:p>
            <a:pPr marL="0" lvl="1" indent="0" algn="l">
              <a:buSzPct val="60000"/>
              <a:buFont typeface="Wingdings" panose="05000000000000000000" charset="0"/>
              <a:buNone/>
            </a:pPr>
            <a:endParaRPr lang="zh-CN" altLang="en-US" sz="1800" dirty="0">
              <a:ea typeface="SimSun" pitchFamily="2" charset="-122"/>
              <a:sym typeface="+mn-ea"/>
            </a:endParaRPr>
          </a:p>
          <a:p>
            <a:pPr marL="0" lvl="1" indent="0" algn="l">
              <a:buSzPct val="60000"/>
              <a:buFont typeface="Wingdings" panose="05000000000000000000" charset="0"/>
              <a:buNone/>
            </a:pPr>
            <a:endParaRPr lang="en-US" altLang="zh-CN" sz="1800" dirty="0"/>
          </a:p>
          <a:p>
            <a:pPr marL="0" lvl="1" indent="0" algn="l">
              <a:buSzPct val="60000"/>
              <a:buFont typeface="Wingdings" panose="05000000000000000000" charset="0"/>
              <a:buNone/>
            </a:pPr>
            <a:endParaRPr lang="zh-CN" altLang="en-US" sz="1800" dirty="0">
              <a:ea typeface="SimSun" pitchFamily="2" charset="-122"/>
              <a:sym typeface="+mn-ea"/>
            </a:endParaRPr>
          </a:p>
          <a:p>
            <a:pPr marL="0" lvl="1" indent="0" algn="l">
              <a:buSzPct val="60000"/>
              <a:buFont typeface="Wingdings" panose="05000000000000000000" charset="0"/>
              <a:buNone/>
            </a:pPr>
            <a:endParaRPr lang="en-US" altLang="zh-CN" sz="2400" dirty="0"/>
          </a:p>
          <a:p>
            <a:pPr marL="342900" indent="-342900"/>
            <a:endParaRPr lang="zh-CN" altLang="en-US" sz="2400"/>
          </a:p>
        </p:txBody>
      </p:sp>
      <p:grpSp>
        <p:nvGrpSpPr>
          <p:cNvPr id="2" name="Group 5"/>
          <p:cNvGrpSpPr/>
          <p:nvPr/>
        </p:nvGrpSpPr>
        <p:grpSpPr bwMode="auto">
          <a:xfrm>
            <a:off x="6515735" y="2646045"/>
            <a:ext cx="5486400" cy="635000"/>
            <a:chOff x="0" y="0"/>
            <a:chExt cx="3456" cy="400"/>
          </a:xfrm>
        </p:grpSpPr>
        <p:grpSp>
          <p:nvGrpSpPr>
            <p:cNvPr id="5" name="Group 6"/>
            <p:cNvGrpSpPr/>
            <p:nvPr/>
          </p:nvGrpSpPr>
          <p:grpSpPr bwMode="auto">
            <a:xfrm>
              <a:off x="864" y="0"/>
              <a:ext cx="433" cy="192"/>
              <a:chOff x="0" y="0"/>
              <a:chExt cx="433" cy="192"/>
            </a:xfrm>
          </p:grpSpPr>
          <p:sp>
            <p:nvSpPr>
              <p:cNvPr id="49242" name="Rectangle 7"/>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43" name="Rectangle 8"/>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0x100</a:t>
                </a:r>
              </a:p>
            </p:txBody>
          </p:sp>
        </p:grpSp>
        <p:grpSp>
          <p:nvGrpSpPr>
            <p:cNvPr id="6" name="Group 9"/>
            <p:cNvGrpSpPr/>
            <p:nvPr/>
          </p:nvGrpSpPr>
          <p:grpSpPr bwMode="auto">
            <a:xfrm>
              <a:off x="1296" y="0"/>
              <a:ext cx="433" cy="192"/>
              <a:chOff x="0" y="0"/>
              <a:chExt cx="433" cy="192"/>
            </a:xfrm>
          </p:grpSpPr>
          <p:sp>
            <p:nvSpPr>
              <p:cNvPr id="49240" name="Rectangle 10"/>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41" name="Rectangle 11"/>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0x101</a:t>
                </a:r>
              </a:p>
            </p:txBody>
          </p:sp>
        </p:grpSp>
        <p:grpSp>
          <p:nvGrpSpPr>
            <p:cNvPr id="7" name="Group 12"/>
            <p:cNvGrpSpPr/>
            <p:nvPr/>
          </p:nvGrpSpPr>
          <p:grpSpPr bwMode="auto">
            <a:xfrm>
              <a:off x="1728" y="0"/>
              <a:ext cx="433" cy="192"/>
              <a:chOff x="0" y="0"/>
              <a:chExt cx="433" cy="192"/>
            </a:xfrm>
          </p:grpSpPr>
          <p:sp>
            <p:nvSpPr>
              <p:cNvPr id="49238" name="Rectangle 13"/>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9" name="Rectangle 14"/>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0x102</a:t>
                </a:r>
              </a:p>
            </p:txBody>
          </p:sp>
        </p:grpSp>
        <p:grpSp>
          <p:nvGrpSpPr>
            <p:cNvPr id="8" name="Group 15"/>
            <p:cNvGrpSpPr/>
            <p:nvPr/>
          </p:nvGrpSpPr>
          <p:grpSpPr bwMode="auto">
            <a:xfrm>
              <a:off x="2160" y="0"/>
              <a:ext cx="433" cy="192"/>
              <a:chOff x="0" y="0"/>
              <a:chExt cx="433" cy="192"/>
            </a:xfrm>
          </p:grpSpPr>
          <p:sp>
            <p:nvSpPr>
              <p:cNvPr id="49236" name="Rectangle 16"/>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7" name="Rectangle 17"/>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0x103</a:t>
                </a:r>
              </a:p>
            </p:txBody>
          </p:sp>
        </p:grpSp>
        <p:sp>
          <p:nvSpPr>
            <p:cNvPr id="49220" name="Rectangle 18"/>
            <p:cNvSpPr/>
            <p:nvPr/>
          </p:nvSpPr>
          <p:spPr bwMode="auto">
            <a:xfrm>
              <a:off x="0"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1" name="Rectangle 19"/>
            <p:cNvSpPr/>
            <p:nvPr/>
          </p:nvSpPr>
          <p:spPr bwMode="auto">
            <a:xfrm>
              <a:off x="43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nvGrpSpPr>
            <p:cNvPr id="9" name="Group 20"/>
            <p:cNvGrpSpPr/>
            <p:nvPr/>
          </p:nvGrpSpPr>
          <p:grpSpPr bwMode="auto">
            <a:xfrm>
              <a:off x="864" y="176"/>
              <a:ext cx="432" cy="224"/>
              <a:chOff x="0" y="0"/>
              <a:chExt cx="432" cy="224"/>
            </a:xfrm>
          </p:grpSpPr>
          <p:sp>
            <p:nvSpPr>
              <p:cNvPr id="49234" name="Rectangle 21"/>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5" name="Rectangle 22"/>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a:t>
                </a:r>
              </a:p>
            </p:txBody>
          </p:sp>
        </p:grpSp>
        <p:grpSp>
          <p:nvGrpSpPr>
            <p:cNvPr id="10" name="Group 23"/>
            <p:cNvGrpSpPr/>
            <p:nvPr/>
          </p:nvGrpSpPr>
          <p:grpSpPr bwMode="auto">
            <a:xfrm>
              <a:off x="1296" y="176"/>
              <a:ext cx="432" cy="224"/>
              <a:chOff x="0" y="0"/>
              <a:chExt cx="432" cy="224"/>
            </a:xfrm>
          </p:grpSpPr>
          <p:sp>
            <p:nvSpPr>
              <p:cNvPr id="49232" name="Rectangle 24"/>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3" name="Rectangle 25"/>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23</a:t>
                </a:r>
              </a:p>
            </p:txBody>
          </p:sp>
        </p:grpSp>
        <p:grpSp>
          <p:nvGrpSpPr>
            <p:cNvPr id="11" name="Group 26"/>
            <p:cNvGrpSpPr/>
            <p:nvPr/>
          </p:nvGrpSpPr>
          <p:grpSpPr bwMode="auto">
            <a:xfrm>
              <a:off x="1728" y="176"/>
              <a:ext cx="432" cy="224"/>
              <a:chOff x="0" y="0"/>
              <a:chExt cx="432" cy="224"/>
            </a:xfrm>
          </p:grpSpPr>
          <p:sp>
            <p:nvSpPr>
              <p:cNvPr id="49230" name="Rectangle 27"/>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31" name="Rectangle 28"/>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45</a:t>
                </a:r>
              </a:p>
            </p:txBody>
          </p:sp>
        </p:grpSp>
        <p:grpSp>
          <p:nvGrpSpPr>
            <p:cNvPr id="12" name="Group 29"/>
            <p:cNvGrpSpPr/>
            <p:nvPr/>
          </p:nvGrpSpPr>
          <p:grpSpPr bwMode="auto">
            <a:xfrm>
              <a:off x="2160" y="176"/>
              <a:ext cx="432" cy="224"/>
              <a:chOff x="0" y="0"/>
              <a:chExt cx="432" cy="224"/>
            </a:xfrm>
          </p:grpSpPr>
          <p:sp>
            <p:nvSpPr>
              <p:cNvPr id="49228" name="Rectangle 30"/>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9" name="Rectangle 31"/>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67</a:t>
                </a:r>
              </a:p>
            </p:txBody>
          </p:sp>
        </p:grpSp>
        <p:sp>
          <p:nvSpPr>
            <p:cNvPr id="49226" name="Rectangle 32"/>
            <p:cNvSpPr/>
            <p:nvPr/>
          </p:nvSpPr>
          <p:spPr bwMode="auto">
            <a:xfrm>
              <a:off x="259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27" name="Rectangle 33"/>
            <p:cNvSpPr/>
            <p:nvPr/>
          </p:nvSpPr>
          <p:spPr bwMode="auto">
            <a:xfrm>
              <a:off x="3024"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grpSp>
        <p:nvGrpSpPr>
          <p:cNvPr id="20" name="Group 65"/>
          <p:cNvGrpSpPr/>
          <p:nvPr/>
        </p:nvGrpSpPr>
        <p:grpSpPr bwMode="auto">
          <a:xfrm>
            <a:off x="7889240" y="2931795"/>
            <a:ext cx="2743200" cy="349250"/>
            <a:chOff x="0" y="2"/>
            <a:chExt cx="1728" cy="220"/>
          </a:xfrm>
        </p:grpSpPr>
        <p:grpSp>
          <p:nvGrpSpPr>
            <p:cNvPr id="21" name="Group 66"/>
            <p:cNvGrpSpPr/>
            <p:nvPr/>
          </p:nvGrpSpPr>
          <p:grpSpPr bwMode="auto">
            <a:xfrm>
              <a:off x="0" y="2"/>
              <a:ext cx="432" cy="220"/>
              <a:chOff x="0" y="2"/>
              <a:chExt cx="432" cy="220"/>
            </a:xfrm>
          </p:grpSpPr>
          <p:sp>
            <p:nvSpPr>
              <p:cNvPr id="49186" name="Rectangle 67"/>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7" name="Rectangle 68"/>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a:t>
                </a:r>
              </a:p>
            </p:txBody>
          </p:sp>
        </p:grpSp>
        <p:grpSp>
          <p:nvGrpSpPr>
            <p:cNvPr id="22" name="Group 69"/>
            <p:cNvGrpSpPr/>
            <p:nvPr/>
          </p:nvGrpSpPr>
          <p:grpSpPr bwMode="auto">
            <a:xfrm>
              <a:off x="432" y="2"/>
              <a:ext cx="432" cy="220"/>
              <a:chOff x="0" y="2"/>
              <a:chExt cx="432" cy="220"/>
            </a:xfrm>
          </p:grpSpPr>
          <p:sp>
            <p:nvSpPr>
              <p:cNvPr id="49184" name="Rectangle 70"/>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5" name="Rectangle 71"/>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23</a:t>
                </a:r>
              </a:p>
            </p:txBody>
          </p:sp>
        </p:grpSp>
        <p:grpSp>
          <p:nvGrpSpPr>
            <p:cNvPr id="23" name="Group 72"/>
            <p:cNvGrpSpPr/>
            <p:nvPr/>
          </p:nvGrpSpPr>
          <p:grpSpPr bwMode="auto">
            <a:xfrm>
              <a:off x="864" y="2"/>
              <a:ext cx="432" cy="220"/>
              <a:chOff x="0" y="2"/>
              <a:chExt cx="432" cy="220"/>
            </a:xfrm>
          </p:grpSpPr>
          <p:sp>
            <p:nvSpPr>
              <p:cNvPr id="49182" name="Rectangle 73"/>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3" name="Rectangle 74"/>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45</a:t>
                </a:r>
              </a:p>
            </p:txBody>
          </p:sp>
        </p:grpSp>
        <p:grpSp>
          <p:nvGrpSpPr>
            <p:cNvPr id="24" name="Group 75"/>
            <p:cNvGrpSpPr/>
            <p:nvPr/>
          </p:nvGrpSpPr>
          <p:grpSpPr bwMode="auto">
            <a:xfrm>
              <a:off x="1296" y="2"/>
              <a:ext cx="432" cy="220"/>
              <a:chOff x="0" y="2"/>
              <a:chExt cx="432" cy="220"/>
            </a:xfrm>
          </p:grpSpPr>
          <p:sp>
            <p:nvSpPr>
              <p:cNvPr id="49180" name="Rectangle 76"/>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81" name="Rectangle 77"/>
              <p:cNvSpPr/>
              <p:nvPr/>
            </p:nvSpPr>
            <p:spPr bwMode="auto">
              <a:xfrm>
                <a:off x="93" y="2"/>
                <a:ext cx="245" cy="220"/>
              </a:xfrm>
              <a:prstGeom prst="rect">
                <a:avLst/>
              </a:prstGeom>
              <a:noFill/>
              <a:ln w="12700">
                <a:noFill/>
                <a:miter lim="800000"/>
              </a:ln>
            </p:spPr>
            <p:txBody>
              <a:bodyPr wrap="squar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67</a:t>
                </a:r>
              </a:p>
            </p:txBody>
          </p:sp>
        </p:grpSp>
      </p:grpSp>
      <p:sp>
        <p:nvSpPr>
          <p:cNvPr id="13" name="文本框 12"/>
          <p:cNvSpPr txBox="1"/>
          <p:nvPr/>
        </p:nvSpPr>
        <p:spPr>
          <a:xfrm>
            <a:off x="6515735" y="1087755"/>
            <a:ext cx="4023360" cy="922020"/>
          </a:xfrm>
          <a:prstGeom prst="rect">
            <a:avLst/>
          </a:prstGeom>
          <a:noFill/>
        </p:spPr>
        <p:txBody>
          <a:bodyPr wrap="square" rtlCol="0">
            <a:spAutoFit/>
          </a:bodyPr>
          <a:lstStyle/>
          <a:p>
            <a:r>
              <a:rPr lang="zh-CN" altLang="en-US" dirty="0">
                <a:ea typeface="SimSun" pitchFamily="2" charset="-122"/>
                <a:sym typeface="+mn-ea"/>
              </a:rPr>
              <a:t>变量</a:t>
            </a:r>
            <a:r>
              <a:rPr lang="en-US" altLang="zh-CN" dirty="0">
                <a:ea typeface="SimSun" pitchFamily="2" charset="-122"/>
                <a:sym typeface="+mn-ea"/>
              </a:rPr>
              <a:t>x</a:t>
            </a:r>
            <a:r>
              <a:rPr lang="zh-CN" altLang="en-US" dirty="0">
                <a:ea typeface="SimSun" pitchFamily="2" charset="-122"/>
                <a:sym typeface="+mn-ea"/>
              </a:rPr>
              <a:t>的值为</a:t>
            </a:r>
            <a:r>
              <a:rPr lang="en-US" dirty="0">
                <a:sym typeface="+mn-ea"/>
              </a:rPr>
              <a:t>0x01234567</a:t>
            </a:r>
            <a:r>
              <a:rPr lang="zh-CN" altLang="en-US" dirty="0">
                <a:ea typeface="SimSun" pitchFamily="2" charset="-122"/>
                <a:sym typeface="+mn-ea"/>
              </a:rPr>
              <a:t>，存储的起始地址为</a:t>
            </a:r>
            <a:r>
              <a:rPr lang="en-US" altLang="zh-CN" dirty="0">
                <a:ea typeface="SimSun" pitchFamily="2" charset="-122"/>
                <a:sym typeface="+mn-ea"/>
              </a:rPr>
              <a:t>0x100</a:t>
            </a:r>
            <a:r>
              <a:rPr lang="zh-CN" altLang="en-US" dirty="0">
                <a:ea typeface="SimSun" pitchFamily="2" charset="-122"/>
                <a:sym typeface="+mn-ea"/>
              </a:rPr>
              <a:t>，不同的机器类型的字节顺序如下所示：</a:t>
            </a:r>
            <a:endParaRPr lang="zh-CN" altLang="en-US"/>
          </a:p>
        </p:txBody>
      </p:sp>
      <p:sp>
        <p:nvSpPr>
          <p:cNvPr id="49160" name="Rectangle 63"/>
          <p:cNvSpPr/>
          <p:nvPr/>
        </p:nvSpPr>
        <p:spPr bwMode="auto">
          <a:xfrm>
            <a:off x="6515735" y="2315845"/>
            <a:ext cx="1790700" cy="330200"/>
          </a:xfrm>
          <a:prstGeom prst="rect">
            <a:avLst/>
          </a:prstGeom>
          <a:noFill/>
          <a:ln w="12700">
            <a:noFill/>
            <a:miter lim="800000"/>
          </a:ln>
        </p:spPr>
        <p:txBody>
          <a:bodyPr lIns="25400" tIns="25400" rIns="63500" bIns="25400"/>
          <a:lstStyle/>
          <a:p>
            <a:pPr marL="12700" eaLnBrk="1" hangingPunct="1">
              <a:lnSpc>
                <a:spcPct val="95000"/>
              </a:lnSpc>
            </a:pPr>
            <a:r>
              <a:rPr lang="zh-CN" altLang="en-US" sz="2400">
                <a:solidFill>
                  <a:srgbClr val="52B6B1"/>
                </a:solidFill>
                <a:latin typeface="Helvetica" charset="0"/>
                <a:ea typeface="SimSun" pitchFamily="2" charset="-122"/>
                <a:cs typeface="Helvetica" charset="0"/>
                <a:sym typeface="Helvetica" charset="0"/>
              </a:rPr>
              <a:t>大端法</a:t>
            </a:r>
          </a:p>
        </p:txBody>
      </p:sp>
      <p:sp>
        <p:nvSpPr>
          <p:cNvPr id="18" name="Rectangle 63"/>
          <p:cNvSpPr/>
          <p:nvPr/>
        </p:nvSpPr>
        <p:spPr bwMode="auto">
          <a:xfrm>
            <a:off x="6515735" y="3467735"/>
            <a:ext cx="1790700" cy="330200"/>
          </a:xfrm>
          <a:prstGeom prst="rect">
            <a:avLst/>
          </a:prstGeom>
          <a:noFill/>
          <a:ln w="12700">
            <a:noFill/>
            <a:miter lim="800000"/>
          </a:ln>
        </p:spPr>
        <p:txBody>
          <a:bodyPr lIns="25400" tIns="25400" rIns="63500" bIns="25400"/>
          <a:lstStyle/>
          <a:p>
            <a:pPr marL="12700" eaLnBrk="1" hangingPunct="1">
              <a:lnSpc>
                <a:spcPct val="95000"/>
              </a:lnSpc>
            </a:pPr>
            <a:r>
              <a:rPr lang="zh-CN" altLang="en-US" sz="2400">
                <a:solidFill>
                  <a:srgbClr val="52B6B1"/>
                </a:solidFill>
                <a:latin typeface="Helvetica" charset="0"/>
                <a:ea typeface="SimSun" pitchFamily="2" charset="-122"/>
                <a:cs typeface="Helvetica" charset="0"/>
                <a:sym typeface="Helvetica" charset="0"/>
              </a:rPr>
              <a:t>小端法</a:t>
            </a:r>
          </a:p>
        </p:txBody>
      </p:sp>
      <p:grpSp>
        <p:nvGrpSpPr>
          <p:cNvPr id="25" name="Group 34"/>
          <p:cNvGrpSpPr/>
          <p:nvPr/>
        </p:nvGrpSpPr>
        <p:grpSpPr bwMode="auto">
          <a:xfrm>
            <a:off x="6515735" y="4225925"/>
            <a:ext cx="5486400" cy="635000"/>
            <a:chOff x="0" y="0"/>
            <a:chExt cx="3456" cy="400"/>
          </a:xfrm>
        </p:grpSpPr>
        <p:grpSp>
          <p:nvGrpSpPr>
            <p:cNvPr id="26" name="Group 35"/>
            <p:cNvGrpSpPr/>
            <p:nvPr/>
          </p:nvGrpSpPr>
          <p:grpSpPr bwMode="auto">
            <a:xfrm>
              <a:off x="864" y="0"/>
              <a:ext cx="433" cy="192"/>
              <a:chOff x="0" y="0"/>
              <a:chExt cx="433" cy="192"/>
            </a:xfrm>
          </p:grpSpPr>
          <p:sp>
            <p:nvSpPr>
              <p:cNvPr id="49214" name="Rectangle 36"/>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5" name="Rectangle 37"/>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0x100</a:t>
                </a:r>
              </a:p>
            </p:txBody>
          </p:sp>
        </p:grpSp>
        <p:grpSp>
          <p:nvGrpSpPr>
            <p:cNvPr id="27" name="Group 38"/>
            <p:cNvGrpSpPr/>
            <p:nvPr/>
          </p:nvGrpSpPr>
          <p:grpSpPr bwMode="auto">
            <a:xfrm>
              <a:off x="1296" y="0"/>
              <a:ext cx="433" cy="192"/>
              <a:chOff x="0" y="0"/>
              <a:chExt cx="433" cy="192"/>
            </a:xfrm>
          </p:grpSpPr>
          <p:sp>
            <p:nvSpPr>
              <p:cNvPr id="49212" name="Rectangle 39"/>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3" name="Rectangle 40"/>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0x101</a:t>
                </a:r>
              </a:p>
            </p:txBody>
          </p:sp>
        </p:grpSp>
        <p:grpSp>
          <p:nvGrpSpPr>
            <p:cNvPr id="28" name="Group 41"/>
            <p:cNvGrpSpPr/>
            <p:nvPr/>
          </p:nvGrpSpPr>
          <p:grpSpPr bwMode="auto">
            <a:xfrm>
              <a:off x="1728" y="0"/>
              <a:ext cx="433" cy="192"/>
              <a:chOff x="0" y="0"/>
              <a:chExt cx="433" cy="192"/>
            </a:xfrm>
          </p:grpSpPr>
          <p:sp>
            <p:nvSpPr>
              <p:cNvPr id="49210" name="Rectangle 42"/>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11" name="Rectangle 43"/>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0x102</a:t>
                </a:r>
              </a:p>
            </p:txBody>
          </p:sp>
        </p:grpSp>
        <p:grpSp>
          <p:nvGrpSpPr>
            <p:cNvPr id="29" name="Group 44"/>
            <p:cNvGrpSpPr/>
            <p:nvPr/>
          </p:nvGrpSpPr>
          <p:grpSpPr bwMode="auto">
            <a:xfrm>
              <a:off x="2160" y="0"/>
              <a:ext cx="433" cy="192"/>
              <a:chOff x="0" y="0"/>
              <a:chExt cx="433" cy="192"/>
            </a:xfrm>
          </p:grpSpPr>
          <p:sp>
            <p:nvSpPr>
              <p:cNvPr id="49208" name="Rectangle 45"/>
              <p:cNvSpPr/>
              <p:nvPr/>
            </p:nvSpPr>
            <p:spPr bwMode="auto">
              <a:xfrm>
                <a:off x="0" y="0"/>
                <a:ext cx="432" cy="192"/>
              </a:xfrm>
              <a:prstGeom prst="rect">
                <a:avLst/>
              </a:prstGeom>
              <a:solidFill>
                <a:srgbClr val="FFFFFF"/>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9" name="Rectangle 46"/>
              <p:cNvSpPr/>
              <p:nvPr/>
            </p:nvSpPr>
            <p:spPr bwMode="auto">
              <a:xfrm>
                <a:off x="0" y="0"/>
                <a:ext cx="433" cy="192"/>
              </a:xfrm>
              <a:prstGeom prst="rect">
                <a:avLst/>
              </a:prstGeom>
              <a:noFill/>
              <a:ln w="12700">
                <a:noFill/>
                <a:miter lim="800000"/>
              </a:ln>
            </p:spPr>
            <p:txBody>
              <a:bodyPr wrap="none" lIns="50800" tIns="50800" bIns="50800" anchor="ctr">
                <a:spAutoFit/>
              </a:bodyPr>
              <a:lstStyle/>
              <a:p>
                <a:pPr eaLnBrk="1" hangingPunct="1"/>
                <a:r>
                  <a:rPr lang="en-US" sz="14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0x103</a:t>
                </a:r>
              </a:p>
            </p:txBody>
          </p:sp>
        </p:grpSp>
        <p:sp>
          <p:nvSpPr>
            <p:cNvPr id="49192" name="Rectangle 47"/>
            <p:cNvSpPr/>
            <p:nvPr/>
          </p:nvSpPr>
          <p:spPr bwMode="auto">
            <a:xfrm>
              <a:off x="0"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93" name="Rectangle 48"/>
            <p:cNvSpPr/>
            <p:nvPr/>
          </p:nvSpPr>
          <p:spPr bwMode="auto">
            <a:xfrm>
              <a:off x="43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nvGrpSpPr>
            <p:cNvPr id="30" name="Group 49"/>
            <p:cNvGrpSpPr/>
            <p:nvPr/>
          </p:nvGrpSpPr>
          <p:grpSpPr bwMode="auto">
            <a:xfrm>
              <a:off x="864" y="176"/>
              <a:ext cx="432" cy="224"/>
              <a:chOff x="0" y="0"/>
              <a:chExt cx="432" cy="224"/>
            </a:xfrm>
          </p:grpSpPr>
          <p:sp>
            <p:nvSpPr>
              <p:cNvPr id="49206" name="Rectangle 50"/>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7" name="Rectangle 51"/>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67</a:t>
                </a:r>
              </a:p>
            </p:txBody>
          </p:sp>
        </p:grpSp>
        <p:grpSp>
          <p:nvGrpSpPr>
            <p:cNvPr id="31" name="Group 52"/>
            <p:cNvGrpSpPr/>
            <p:nvPr/>
          </p:nvGrpSpPr>
          <p:grpSpPr bwMode="auto">
            <a:xfrm>
              <a:off x="1296" y="176"/>
              <a:ext cx="432" cy="224"/>
              <a:chOff x="0" y="0"/>
              <a:chExt cx="432" cy="224"/>
            </a:xfrm>
          </p:grpSpPr>
          <p:sp>
            <p:nvSpPr>
              <p:cNvPr id="49204" name="Rectangle 53"/>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5" name="Rectangle 54"/>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45</a:t>
                </a:r>
              </a:p>
            </p:txBody>
          </p:sp>
        </p:grpSp>
        <p:grpSp>
          <p:nvGrpSpPr>
            <p:cNvPr id="32" name="Group 55"/>
            <p:cNvGrpSpPr/>
            <p:nvPr/>
          </p:nvGrpSpPr>
          <p:grpSpPr bwMode="auto">
            <a:xfrm>
              <a:off x="1728" y="176"/>
              <a:ext cx="432" cy="224"/>
              <a:chOff x="0" y="0"/>
              <a:chExt cx="432" cy="224"/>
            </a:xfrm>
          </p:grpSpPr>
          <p:sp>
            <p:nvSpPr>
              <p:cNvPr id="49202" name="Rectangle 56"/>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3" name="Rectangle 57"/>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23</a:t>
                </a:r>
              </a:p>
            </p:txBody>
          </p:sp>
        </p:grpSp>
        <p:grpSp>
          <p:nvGrpSpPr>
            <p:cNvPr id="33" name="Group 58"/>
            <p:cNvGrpSpPr/>
            <p:nvPr/>
          </p:nvGrpSpPr>
          <p:grpSpPr bwMode="auto">
            <a:xfrm>
              <a:off x="2160" y="176"/>
              <a:ext cx="432" cy="224"/>
              <a:chOff x="0" y="0"/>
              <a:chExt cx="432" cy="224"/>
            </a:xfrm>
          </p:grpSpPr>
          <p:sp>
            <p:nvSpPr>
              <p:cNvPr id="49200" name="Rectangle 59"/>
              <p:cNvSpPr/>
              <p:nvPr/>
            </p:nvSpPr>
            <p:spPr bwMode="auto">
              <a:xfrm>
                <a:off x="0" y="16"/>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201" name="Rectangle 60"/>
              <p:cNvSpPr/>
              <p:nvPr/>
            </p:nvSpPr>
            <p:spPr bwMode="auto">
              <a:xfrm>
                <a:off x="80" y="0"/>
                <a:ext cx="271" cy="224"/>
              </a:xfrm>
              <a:prstGeom prst="rect">
                <a:avLst/>
              </a:prstGeom>
              <a:noFill/>
              <a:ln w="12700">
                <a:noFill/>
                <a:miter lim="800000"/>
              </a:ln>
            </p:spPr>
            <p:txBody>
              <a:bodyPr wrap="none" lIns="50800" tIns="50800" bIns="50800" anchor="ctr">
                <a:spAutoFit/>
              </a:bodyPr>
              <a:lstStyle/>
              <a:p>
                <a:pPr algn="ctr" eaLnBrk="1" hangingPunct="1"/>
                <a:r>
                  <a:rPr lang="en-US" sz="1800" b="0">
                    <a:solidFill>
                      <a:srgbClr val="FFFFFF"/>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a:t>
                </a:r>
              </a:p>
            </p:txBody>
          </p:sp>
        </p:grpSp>
        <p:sp>
          <p:nvSpPr>
            <p:cNvPr id="49198" name="Rectangle 61"/>
            <p:cNvSpPr/>
            <p:nvPr/>
          </p:nvSpPr>
          <p:spPr bwMode="auto">
            <a:xfrm>
              <a:off x="2592"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99" name="Rectangle 62"/>
            <p:cNvSpPr/>
            <p:nvPr/>
          </p:nvSpPr>
          <p:spPr bwMode="auto">
            <a:xfrm>
              <a:off x="3024" y="192"/>
              <a:ext cx="432" cy="192"/>
            </a:xfrm>
            <a:prstGeom prst="rect">
              <a:avLst/>
            </a:prstGeom>
            <a:solidFill>
              <a:srgbClr val="FFFFFF"/>
            </a:solidFill>
            <a:ln w="25400">
              <a:solidFill>
                <a:srgbClr val="000066"/>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grpSp>
        <p:nvGrpSpPr>
          <p:cNvPr id="34" name="Group 78"/>
          <p:cNvGrpSpPr/>
          <p:nvPr/>
        </p:nvGrpSpPr>
        <p:grpSpPr bwMode="auto">
          <a:xfrm>
            <a:off x="7887335" y="4505325"/>
            <a:ext cx="2743200" cy="355600"/>
            <a:chOff x="0" y="0"/>
            <a:chExt cx="1728" cy="224"/>
          </a:xfrm>
        </p:grpSpPr>
        <p:grpSp>
          <p:nvGrpSpPr>
            <p:cNvPr id="35" name="Group 79"/>
            <p:cNvGrpSpPr/>
            <p:nvPr/>
          </p:nvGrpSpPr>
          <p:grpSpPr bwMode="auto">
            <a:xfrm>
              <a:off x="0" y="0"/>
              <a:ext cx="432" cy="224"/>
              <a:chOff x="0" y="0"/>
              <a:chExt cx="432" cy="224"/>
            </a:xfrm>
          </p:grpSpPr>
          <p:sp>
            <p:nvSpPr>
              <p:cNvPr id="49174" name="Rectangle 80"/>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5" name="Rectangle 81"/>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67</a:t>
                </a:r>
              </a:p>
            </p:txBody>
          </p:sp>
        </p:grpSp>
        <p:grpSp>
          <p:nvGrpSpPr>
            <p:cNvPr id="36" name="Group 82"/>
            <p:cNvGrpSpPr/>
            <p:nvPr/>
          </p:nvGrpSpPr>
          <p:grpSpPr bwMode="auto">
            <a:xfrm>
              <a:off x="432" y="0"/>
              <a:ext cx="432" cy="224"/>
              <a:chOff x="0" y="0"/>
              <a:chExt cx="432" cy="224"/>
            </a:xfrm>
          </p:grpSpPr>
          <p:sp>
            <p:nvSpPr>
              <p:cNvPr id="49172" name="Rectangle 83"/>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3" name="Rectangle 84"/>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45</a:t>
                </a:r>
              </a:p>
            </p:txBody>
          </p:sp>
        </p:grpSp>
        <p:grpSp>
          <p:nvGrpSpPr>
            <p:cNvPr id="37" name="Group 85"/>
            <p:cNvGrpSpPr/>
            <p:nvPr/>
          </p:nvGrpSpPr>
          <p:grpSpPr bwMode="auto">
            <a:xfrm>
              <a:off x="864" y="0"/>
              <a:ext cx="432" cy="224"/>
              <a:chOff x="0" y="0"/>
              <a:chExt cx="432" cy="224"/>
            </a:xfrm>
          </p:grpSpPr>
          <p:sp>
            <p:nvSpPr>
              <p:cNvPr id="49170" name="Rectangle 86"/>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71" name="Rectangle 87"/>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23</a:t>
                </a:r>
              </a:p>
            </p:txBody>
          </p:sp>
        </p:grpSp>
        <p:grpSp>
          <p:nvGrpSpPr>
            <p:cNvPr id="38" name="Group 88"/>
            <p:cNvGrpSpPr/>
            <p:nvPr/>
          </p:nvGrpSpPr>
          <p:grpSpPr bwMode="auto">
            <a:xfrm>
              <a:off x="1296" y="0"/>
              <a:ext cx="432" cy="224"/>
              <a:chOff x="0" y="0"/>
              <a:chExt cx="432" cy="224"/>
            </a:xfrm>
          </p:grpSpPr>
          <p:sp>
            <p:nvSpPr>
              <p:cNvPr id="49168" name="Rectangle 89"/>
              <p:cNvSpPr/>
              <p:nvPr/>
            </p:nvSpPr>
            <p:spPr bwMode="auto">
              <a:xfrm>
                <a:off x="0" y="16"/>
                <a:ext cx="432" cy="192"/>
              </a:xfrm>
              <a:prstGeom prst="rect">
                <a:avLst/>
              </a:prstGeom>
              <a:solidFill>
                <a:srgbClr val="FFFF99"/>
              </a:solidFill>
              <a:ln w="28575">
                <a:solidFill>
                  <a:srgbClr val="003300"/>
                </a:solid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9169" name="Rectangle 90"/>
              <p:cNvSpPr/>
              <p:nvPr/>
            </p:nvSpPr>
            <p:spPr bwMode="auto">
              <a:xfrm>
                <a:off x="93" y="0"/>
                <a:ext cx="245" cy="224"/>
              </a:xfrm>
              <a:prstGeom prst="rect">
                <a:avLst/>
              </a:prstGeom>
              <a:noFill/>
              <a:ln w="12700">
                <a:noFill/>
                <a:miter lim="800000"/>
              </a:ln>
            </p:spPr>
            <p:txBody>
              <a:bodyPr wrap="none" lIns="50800" tIns="50800" rIns="45720" bIns="50800" anchor="ctr">
                <a:spAutoFit/>
              </a:bodyPr>
              <a:lstStyle/>
              <a:p>
                <a:pPr algn="ctr" eaLnBrk="1" hangingPunct="1">
                  <a:lnSpc>
                    <a:spcPct val="90000"/>
                  </a:lnSpc>
                </a:pPr>
                <a:r>
                  <a:rPr lang="en-US" sz="1800" b="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160"/>
                                        </p:tgtEl>
                                        <p:attrNameLst>
                                          <p:attrName>style.visibility</p:attrName>
                                        </p:attrNameLst>
                                      </p:cBhvr>
                                      <p:to>
                                        <p:strVal val="visible"/>
                                      </p:to>
                                    </p:set>
                                    <p:animEffect transition="in" filter="wipe(down)">
                                      <p:cBhvr>
                                        <p:cTn id="12" dur="500"/>
                                        <p:tgtEl>
                                          <p:spTgt spid="49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9160"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1730375" y="2250440"/>
            <a:ext cx="3209925" cy="1522095"/>
          </a:xfrm>
          <a:prstGeom prst="roundRect">
            <a:avLst/>
          </a:prstGeom>
          <a:gradFill>
            <a:gsLst>
              <a:gs pos="0">
                <a:schemeClr val="accent1">
                  <a:lumMod val="5000"/>
                  <a:lumOff val="95000"/>
                </a:schemeClr>
              </a:gs>
              <a:gs pos="78000">
                <a:schemeClr val="bg1"/>
              </a:gs>
              <a:gs pos="100000">
                <a:srgbClr val="7DC8C4"/>
              </a:gs>
            </a:gsLst>
            <a:lin ang="135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41" name="文本框 40"/>
          <p:cNvSpPr txBox="1"/>
          <p:nvPr/>
        </p:nvSpPr>
        <p:spPr>
          <a:xfrm>
            <a:off x="1729740" y="2296160"/>
            <a:ext cx="3334385" cy="1476375"/>
          </a:xfrm>
          <a:prstGeom prst="rect">
            <a:avLst/>
          </a:prstGeom>
          <a:noFill/>
        </p:spPr>
        <p:txBody>
          <a:bodyPr wrap="square" rtlCol="0">
            <a:spAutoFit/>
          </a:bodyPr>
          <a:lstStyle/>
          <a:p>
            <a:r>
              <a:rPr lang="zh-CN" altLang="en-US"/>
              <a:t>指针强制类型转换，这个强制类型转换告诉编译器，程序应该把这个指针看成指向一个字节序列而不是一个原始数据类型的对象。</a:t>
            </a: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SimSun"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3230880" cy="829945"/>
          </a:xfrm>
          <a:prstGeom prst="rect">
            <a:avLst/>
          </a:prstGeom>
          <a:noFill/>
        </p:spPr>
        <p:txBody>
          <a:bodyPr wrap="none" rtlCol="0" anchor="t">
            <a:spAutoFit/>
          </a:bodyPr>
          <a:lstStyle/>
          <a:p>
            <a:pPr marL="0" indent="0">
              <a:buFont typeface="Wingdings" panose="05000000000000000000" charset="0"/>
              <a:buNone/>
            </a:pPr>
            <a:r>
              <a:rPr lang="zh-CN" altLang="en-US" sz="2400"/>
              <a:t>我们用一个</a:t>
            </a:r>
            <a:r>
              <a:rPr lang="en-US" altLang="zh-CN" sz="2400"/>
              <a:t>C</a:t>
            </a:r>
            <a:r>
              <a:rPr lang="zh-CN" altLang="en-US" sz="2400">
                <a:ea typeface="SimSun" pitchFamily="2" charset="-122"/>
              </a:rPr>
              <a:t>语言程序</a:t>
            </a:r>
          </a:p>
          <a:p>
            <a:pPr marL="0" indent="0">
              <a:buFont typeface="Wingdings" panose="05000000000000000000" charset="0"/>
              <a:buNone/>
            </a:pPr>
            <a:r>
              <a:rPr lang="zh-CN" altLang="en-US" sz="2400">
                <a:ea typeface="SimSun" pitchFamily="2" charset="-122"/>
              </a:rPr>
              <a:t>来帮助展示字节顺序：</a:t>
            </a:r>
          </a:p>
        </p:txBody>
      </p:sp>
      <p:sp>
        <p:nvSpPr>
          <p:cNvPr id="15" name="矩形 14"/>
          <p:cNvSpPr/>
          <p:nvPr/>
        </p:nvSpPr>
        <p:spPr>
          <a:xfrm>
            <a:off x="5840095" y="336550"/>
            <a:ext cx="6174105" cy="6185535"/>
          </a:xfrm>
          <a:prstGeom prst="rect">
            <a:avLst/>
          </a:prstGeom>
        </p:spPr>
        <p:txBody>
          <a:bodyPr wrap="square">
            <a:spAutoFit/>
          </a:bodyPr>
          <a:lstStyle/>
          <a:p>
            <a:r>
              <a:rPr lang="en-US" altLang="zh-CN" dirty="0">
                <a:solidFill>
                  <a:srgbClr val="00AEF0"/>
                </a:solidFill>
                <a:latin typeface="StoneSans"/>
              </a:rPr>
              <a:t>1 </a:t>
            </a:r>
            <a:r>
              <a:rPr lang="en-US" altLang="zh-CN" dirty="0">
                <a:solidFill>
                  <a:srgbClr val="000000"/>
                </a:solidFill>
                <a:latin typeface="ZztexMono-Regular"/>
              </a:rPr>
              <a:t>#include &lt;</a:t>
            </a:r>
            <a:r>
              <a:rPr lang="en-US" altLang="zh-CN" dirty="0" err="1">
                <a:solidFill>
                  <a:srgbClr val="000000"/>
                </a:solidFill>
                <a:latin typeface="ZztexMono-Regular"/>
              </a:rPr>
              <a:t>stdio.h</a:t>
            </a:r>
            <a:r>
              <a:rPr lang="en-US" altLang="zh-CN" dirty="0">
                <a:solidFill>
                  <a:srgbClr val="000000"/>
                </a:solidFill>
                <a:latin typeface="ZztexMono-Regular"/>
              </a:rPr>
              <a:t>&gt;</a:t>
            </a:r>
          </a:p>
          <a:p>
            <a:r>
              <a:rPr lang="en-US" altLang="zh-CN" dirty="0">
                <a:solidFill>
                  <a:srgbClr val="00AEF0"/>
                </a:solidFill>
                <a:latin typeface="StoneSans"/>
              </a:rPr>
              <a:t>2</a:t>
            </a:r>
          </a:p>
          <a:p>
            <a:r>
              <a:rPr lang="en-US" altLang="zh-CN" dirty="0">
                <a:solidFill>
                  <a:srgbClr val="00AEF0"/>
                </a:solidFill>
                <a:latin typeface="StoneSans"/>
              </a:rPr>
              <a:t>3 </a:t>
            </a:r>
            <a:r>
              <a:rPr lang="en-US" altLang="zh-CN" dirty="0" err="1">
                <a:solidFill>
                  <a:srgbClr val="000000"/>
                </a:solidFill>
                <a:latin typeface="ZztexMono-Regular"/>
              </a:rPr>
              <a:t>typedef</a:t>
            </a:r>
            <a:r>
              <a:rPr lang="en-US" altLang="zh-CN" dirty="0">
                <a:solidFill>
                  <a:srgbClr val="000000"/>
                </a:solidFill>
                <a:latin typeface="ZztexMono-Regular"/>
              </a:rPr>
              <a:t> unsigned char *</a:t>
            </a:r>
            <a:r>
              <a:rPr lang="en-US" altLang="zh-CN" b="1" dirty="0" err="1">
                <a:solidFill>
                  <a:srgbClr val="00B050"/>
                </a:solidFill>
                <a:latin typeface="ZztexMono-Regular"/>
              </a:rPr>
              <a:t>byte_pointer</a:t>
            </a:r>
            <a:r>
              <a:rPr lang="en-US" altLang="zh-CN" dirty="0">
                <a:solidFill>
                  <a:srgbClr val="000000"/>
                </a:solidFill>
                <a:latin typeface="ZztexMono-Regular"/>
              </a:rPr>
              <a:t>;</a:t>
            </a:r>
          </a:p>
          <a:p>
            <a:r>
              <a:rPr lang="en-US" altLang="zh-CN" dirty="0">
                <a:solidFill>
                  <a:srgbClr val="00AEF0"/>
                </a:solidFill>
                <a:latin typeface="StoneSans"/>
              </a:rPr>
              <a:t>4</a:t>
            </a:r>
          </a:p>
          <a:p>
            <a:r>
              <a:rPr lang="en-US" altLang="zh-CN" dirty="0">
                <a:solidFill>
                  <a:srgbClr val="00AEF0"/>
                </a:solidFill>
                <a:latin typeface="StoneSans"/>
              </a:rPr>
              <a:t>5 </a:t>
            </a:r>
            <a:r>
              <a:rPr lang="en-US" altLang="zh-CN" dirty="0">
                <a:solidFill>
                  <a:srgbClr val="000000"/>
                </a:solidFill>
                <a:latin typeface="ZztexMono-Regular"/>
              </a:rPr>
              <a:t>void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b="1" dirty="0" err="1">
                <a:solidFill>
                  <a:srgbClr val="00B050"/>
                </a:solidFill>
                <a:latin typeface="ZztexMono-Regular"/>
              </a:rPr>
              <a:t>byte_pointer</a:t>
            </a:r>
            <a:r>
              <a:rPr lang="en-US" altLang="zh-CN" dirty="0">
                <a:solidFill>
                  <a:srgbClr val="000000"/>
                </a:solidFill>
                <a:latin typeface="ZztexMono-Regular"/>
              </a:rPr>
              <a:t> start,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len</a:t>
            </a:r>
            <a:r>
              <a:rPr lang="en-US" altLang="zh-CN" dirty="0">
                <a:solidFill>
                  <a:srgbClr val="000000"/>
                </a:solidFill>
                <a:latin typeface="ZztexMono-Regular"/>
              </a:rPr>
              <a:t>) {</a:t>
            </a:r>
          </a:p>
          <a:p>
            <a:r>
              <a:rPr lang="en-US" altLang="zh-CN" dirty="0">
                <a:solidFill>
                  <a:srgbClr val="00AEF0"/>
                </a:solidFill>
                <a:latin typeface="StoneSans"/>
              </a:rPr>
              <a:t>6 </a:t>
            </a:r>
            <a:r>
              <a:rPr lang="en-US" altLang="zh-CN" dirty="0" err="1">
                <a:solidFill>
                  <a:srgbClr val="000000"/>
                </a:solidFill>
                <a:latin typeface="ZztexMono-Regular"/>
              </a:rPr>
              <a:t>int</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7 </a:t>
            </a:r>
            <a:r>
              <a:rPr lang="en-US" altLang="zh-CN" dirty="0">
                <a:solidFill>
                  <a:srgbClr val="000000"/>
                </a:solidFill>
                <a:latin typeface="ZztexMono-Regular"/>
              </a:rPr>
              <a:t>for (</a:t>
            </a:r>
            <a:r>
              <a:rPr lang="en-US" altLang="zh-CN" dirty="0" err="1">
                <a:solidFill>
                  <a:srgbClr val="000000"/>
                </a:solidFill>
                <a:latin typeface="ZztexMono-Regular"/>
              </a:rPr>
              <a:t>i</a:t>
            </a:r>
            <a:r>
              <a:rPr lang="en-US" altLang="zh-CN" dirty="0">
                <a:solidFill>
                  <a:srgbClr val="000000"/>
                </a:solidFill>
                <a:latin typeface="ZztexMono-Regular"/>
              </a:rPr>
              <a:t> = 0; </a:t>
            </a:r>
            <a:r>
              <a:rPr lang="en-US" altLang="zh-CN" dirty="0" err="1">
                <a:solidFill>
                  <a:srgbClr val="000000"/>
                </a:solidFill>
                <a:latin typeface="ZztexMono-Regular"/>
              </a:rPr>
              <a:t>i</a:t>
            </a:r>
            <a:r>
              <a:rPr lang="en-US" altLang="zh-CN" dirty="0">
                <a:solidFill>
                  <a:srgbClr val="000000"/>
                </a:solidFill>
                <a:latin typeface="ZztexMono-Regular"/>
              </a:rPr>
              <a:t> &lt; </a:t>
            </a:r>
            <a:r>
              <a:rPr lang="en-US" altLang="zh-CN" dirty="0" err="1">
                <a:solidFill>
                  <a:srgbClr val="000000"/>
                </a:solidFill>
                <a:latin typeface="ZztexMono-Regular"/>
              </a:rPr>
              <a:t>len</a:t>
            </a:r>
            <a:r>
              <a:rPr lang="en-US" altLang="zh-CN" dirty="0">
                <a:solidFill>
                  <a:srgbClr val="000000"/>
                </a:solidFill>
                <a:latin typeface="ZztexMono-Regular"/>
              </a:rPr>
              <a:t>; </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8 </a:t>
            </a:r>
            <a:r>
              <a:rPr lang="en-US" altLang="zh-CN" dirty="0" err="1">
                <a:solidFill>
                  <a:srgbClr val="000000"/>
                </a:solidFill>
                <a:latin typeface="ZztexMono-Regular"/>
              </a:rPr>
              <a:t>printf</a:t>
            </a:r>
            <a:r>
              <a:rPr lang="en-US" altLang="zh-CN" dirty="0">
                <a:solidFill>
                  <a:srgbClr val="000000"/>
                </a:solidFill>
                <a:latin typeface="ZztexMono-Regular"/>
              </a:rPr>
              <a:t>(" %.2x", start[</a:t>
            </a:r>
            <a:r>
              <a:rPr lang="en-US" altLang="zh-CN" dirty="0" err="1">
                <a:solidFill>
                  <a:srgbClr val="000000"/>
                </a:solidFill>
                <a:latin typeface="ZztexMono-Regular"/>
              </a:rPr>
              <a:t>i</a:t>
            </a:r>
            <a:r>
              <a:rPr lang="en-US" altLang="zh-CN" dirty="0">
                <a:solidFill>
                  <a:srgbClr val="000000"/>
                </a:solidFill>
                <a:latin typeface="ZztexMono-Regular"/>
              </a:rPr>
              <a:t>]);</a:t>
            </a:r>
          </a:p>
          <a:p>
            <a:r>
              <a:rPr lang="en-US" altLang="zh-CN" dirty="0">
                <a:solidFill>
                  <a:srgbClr val="00AEF0"/>
                </a:solidFill>
                <a:latin typeface="StoneSans"/>
              </a:rPr>
              <a:t>9 </a:t>
            </a:r>
            <a:r>
              <a:rPr lang="en-US" altLang="zh-CN" dirty="0" err="1">
                <a:solidFill>
                  <a:srgbClr val="000000"/>
                </a:solidFill>
                <a:latin typeface="ZztexMono-Regular"/>
              </a:rPr>
              <a:t>printf</a:t>
            </a:r>
            <a:r>
              <a:rPr lang="en-US" altLang="zh-CN" dirty="0">
                <a:solidFill>
                  <a:srgbClr val="000000"/>
                </a:solidFill>
                <a:latin typeface="ZztexMono-Regular"/>
              </a:rPr>
              <a:t>("\n");</a:t>
            </a:r>
          </a:p>
          <a:p>
            <a:r>
              <a:rPr lang="en-US" altLang="zh-CN" dirty="0">
                <a:solidFill>
                  <a:srgbClr val="00AEF0"/>
                </a:solidFill>
                <a:latin typeface="StoneSans"/>
              </a:rPr>
              <a:t>10 </a:t>
            </a:r>
            <a:r>
              <a:rPr lang="en-US" altLang="zh-CN" dirty="0">
                <a:solidFill>
                  <a:srgbClr val="000000"/>
                </a:solidFill>
                <a:latin typeface="ZztexMono-Regular"/>
              </a:rPr>
              <a:t>}</a:t>
            </a:r>
          </a:p>
          <a:p>
            <a:r>
              <a:rPr lang="en-US" altLang="zh-CN" dirty="0">
                <a:solidFill>
                  <a:srgbClr val="00AEF0"/>
                </a:solidFill>
                <a:latin typeface="StoneSans"/>
              </a:rPr>
              <a:t>11</a:t>
            </a:r>
          </a:p>
          <a:p>
            <a:r>
              <a:rPr lang="en-US" altLang="zh-CN" dirty="0">
                <a:solidFill>
                  <a:srgbClr val="00AEF0"/>
                </a:solidFill>
                <a:latin typeface="StoneSans"/>
              </a:rPr>
              <a:t>12 </a:t>
            </a:r>
            <a:r>
              <a:rPr lang="en-US" altLang="zh-CN" dirty="0">
                <a:solidFill>
                  <a:srgbClr val="000000"/>
                </a:solidFill>
                <a:latin typeface="ZztexMono-Regular"/>
              </a:rPr>
              <a:t>void </a:t>
            </a:r>
            <a:r>
              <a:rPr lang="en-US" altLang="zh-CN" dirty="0" err="1">
                <a:solidFill>
                  <a:srgbClr val="000000"/>
                </a:solidFill>
                <a:latin typeface="ZztexMono-Regular"/>
              </a:rPr>
              <a:t>show_int</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 x) {</a:t>
            </a:r>
          </a:p>
          <a:p>
            <a:r>
              <a:rPr lang="en-US" altLang="zh-CN" dirty="0">
                <a:solidFill>
                  <a:srgbClr val="00AEF0"/>
                </a:solidFill>
                <a:latin typeface="StoneSans"/>
              </a:rPr>
              <a:t>13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a:t>
            </a:r>
            <a:r>
              <a:rPr lang="en-US" altLang="zh-CN" dirty="0" err="1">
                <a:solidFill>
                  <a:srgbClr val="000000"/>
                </a:solidFill>
                <a:latin typeface="ZztexMono-Regular"/>
              </a:rPr>
              <a:t>int</a:t>
            </a:r>
            <a:r>
              <a:rPr lang="en-US" altLang="zh-CN" dirty="0">
                <a:solidFill>
                  <a:srgbClr val="000000"/>
                </a:solidFill>
                <a:latin typeface="ZztexMono-Regular"/>
              </a:rPr>
              <a:t>));</a:t>
            </a:r>
          </a:p>
          <a:p>
            <a:r>
              <a:rPr lang="en-US" altLang="zh-CN" dirty="0">
                <a:solidFill>
                  <a:srgbClr val="00AEF0"/>
                </a:solidFill>
                <a:latin typeface="StoneSans"/>
              </a:rPr>
              <a:t>14 </a:t>
            </a:r>
            <a:r>
              <a:rPr lang="en-US" altLang="zh-CN" dirty="0">
                <a:solidFill>
                  <a:srgbClr val="000000"/>
                </a:solidFill>
                <a:latin typeface="ZztexMono-Regular"/>
              </a:rPr>
              <a:t>}</a:t>
            </a:r>
          </a:p>
          <a:p>
            <a:r>
              <a:rPr lang="en-US" altLang="zh-CN" dirty="0">
                <a:solidFill>
                  <a:srgbClr val="00AEF0"/>
                </a:solidFill>
                <a:latin typeface="StoneSans"/>
              </a:rPr>
              <a:t>15</a:t>
            </a:r>
          </a:p>
          <a:p>
            <a:r>
              <a:rPr lang="en-US" altLang="zh-CN" dirty="0">
                <a:solidFill>
                  <a:srgbClr val="00AEF0"/>
                </a:solidFill>
                <a:latin typeface="StoneSans"/>
              </a:rPr>
              <a:t>16 </a:t>
            </a:r>
            <a:r>
              <a:rPr lang="en-US" altLang="zh-CN" dirty="0">
                <a:solidFill>
                  <a:srgbClr val="000000"/>
                </a:solidFill>
                <a:latin typeface="ZztexMono-Regular"/>
              </a:rPr>
              <a:t>void </a:t>
            </a:r>
            <a:r>
              <a:rPr lang="en-US" altLang="zh-CN" dirty="0" err="1">
                <a:solidFill>
                  <a:srgbClr val="000000"/>
                </a:solidFill>
                <a:latin typeface="ZztexMono-Regular"/>
              </a:rPr>
              <a:t>show_float</a:t>
            </a:r>
            <a:r>
              <a:rPr lang="en-US" altLang="zh-CN" dirty="0">
                <a:solidFill>
                  <a:srgbClr val="000000"/>
                </a:solidFill>
                <a:latin typeface="ZztexMono-Regular"/>
              </a:rPr>
              <a:t>(float x) {</a:t>
            </a:r>
          </a:p>
          <a:p>
            <a:r>
              <a:rPr lang="en-US" altLang="zh-CN" dirty="0">
                <a:solidFill>
                  <a:srgbClr val="00AEF0"/>
                </a:solidFill>
                <a:latin typeface="StoneSans"/>
              </a:rPr>
              <a:t>17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(float));</a:t>
            </a:r>
          </a:p>
          <a:p>
            <a:r>
              <a:rPr lang="en-US" altLang="zh-CN" dirty="0">
                <a:solidFill>
                  <a:srgbClr val="00AEF0"/>
                </a:solidFill>
                <a:latin typeface="StoneSans"/>
              </a:rPr>
              <a:t>18 </a:t>
            </a:r>
            <a:r>
              <a:rPr lang="en-US" altLang="zh-CN" dirty="0">
                <a:solidFill>
                  <a:srgbClr val="000000"/>
                </a:solidFill>
                <a:latin typeface="ZztexMono-Regular"/>
              </a:rPr>
              <a:t>}</a:t>
            </a:r>
          </a:p>
          <a:p>
            <a:r>
              <a:rPr lang="en-US" altLang="zh-CN" dirty="0">
                <a:solidFill>
                  <a:srgbClr val="00AEF0"/>
                </a:solidFill>
                <a:latin typeface="StoneSans"/>
              </a:rPr>
              <a:t>19</a:t>
            </a:r>
          </a:p>
          <a:p>
            <a:r>
              <a:rPr lang="en-US" altLang="zh-CN" dirty="0">
                <a:solidFill>
                  <a:srgbClr val="00AEF0"/>
                </a:solidFill>
                <a:latin typeface="StoneSans"/>
              </a:rPr>
              <a:t>20 </a:t>
            </a:r>
            <a:r>
              <a:rPr lang="en-US" altLang="zh-CN" dirty="0">
                <a:solidFill>
                  <a:srgbClr val="000000"/>
                </a:solidFill>
                <a:latin typeface="ZztexMono-Regular"/>
              </a:rPr>
              <a:t>void </a:t>
            </a:r>
            <a:r>
              <a:rPr lang="en-US" altLang="zh-CN" dirty="0" err="1">
                <a:solidFill>
                  <a:srgbClr val="000000"/>
                </a:solidFill>
                <a:latin typeface="ZztexMono-Regular"/>
              </a:rPr>
              <a:t>show_pointer</a:t>
            </a:r>
            <a:r>
              <a:rPr lang="en-US" altLang="zh-CN" dirty="0">
                <a:solidFill>
                  <a:srgbClr val="000000"/>
                </a:solidFill>
                <a:latin typeface="ZztexMono-Regular"/>
              </a:rPr>
              <a:t>(void *x) {</a:t>
            </a:r>
          </a:p>
          <a:p>
            <a:r>
              <a:rPr lang="en-US" altLang="zh-CN" dirty="0">
                <a:solidFill>
                  <a:srgbClr val="00AEF0"/>
                </a:solidFill>
                <a:latin typeface="StoneSans"/>
              </a:rPr>
              <a:t>21 </a:t>
            </a:r>
            <a:r>
              <a:rPr lang="en-US" altLang="zh-CN" dirty="0" err="1">
                <a:solidFill>
                  <a:srgbClr val="000000"/>
                </a:solidFill>
                <a:latin typeface="ZztexMono-Regular"/>
              </a:rPr>
              <a:t>show_bytes</a:t>
            </a:r>
            <a:r>
              <a:rPr lang="en-US" altLang="zh-CN" dirty="0">
                <a:solidFill>
                  <a:srgbClr val="000000"/>
                </a:solidFill>
                <a:latin typeface="ZztexMono-Regular"/>
              </a:rPr>
              <a:t>((</a:t>
            </a:r>
            <a:r>
              <a:rPr lang="en-US" altLang="zh-CN" dirty="0" err="1">
                <a:solidFill>
                  <a:srgbClr val="000000"/>
                </a:solidFill>
                <a:latin typeface="ZztexMono-Regular"/>
              </a:rPr>
              <a:t>byte_pointer</a:t>
            </a:r>
            <a:r>
              <a:rPr lang="en-US" altLang="zh-CN" dirty="0">
                <a:solidFill>
                  <a:srgbClr val="000000"/>
                </a:solidFill>
                <a:latin typeface="ZztexMono-Regular"/>
              </a:rPr>
              <a:t>) &amp;x, </a:t>
            </a:r>
            <a:r>
              <a:rPr lang="en-US" altLang="zh-CN" dirty="0" err="1">
                <a:solidFill>
                  <a:srgbClr val="000000"/>
                </a:solidFill>
                <a:latin typeface="ZztexMono-Regular"/>
              </a:rPr>
              <a:t>sizeof</a:t>
            </a:r>
            <a:r>
              <a:rPr lang="en-US" altLang="zh-CN" dirty="0">
                <a:solidFill>
                  <a:srgbClr val="000000"/>
                </a:solidFill>
                <a:latin typeface="ZztexMono-Regular"/>
              </a:rPr>
              <a:t>(void *));</a:t>
            </a:r>
          </a:p>
          <a:p>
            <a:r>
              <a:rPr lang="en-US" altLang="zh-CN" dirty="0">
                <a:solidFill>
                  <a:srgbClr val="00AEF0"/>
                </a:solidFill>
                <a:latin typeface="StoneSans"/>
              </a:rPr>
              <a:t>22 </a:t>
            </a:r>
            <a:r>
              <a:rPr lang="en-US" altLang="zh-CN" dirty="0">
                <a:solidFill>
                  <a:srgbClr val="000000"/>
                </a:solidFill>
                <a:latin typeface="ZztexMono-Regular"/>
              </a:rPr>
              <a:t>}</a:t>
            </a:r>
            <a:endParaRPr lang="zh-CN" altLang="en-US" dirty="0"/>
          </a:p>
        </p:txBody>
      </p:sp>
      <p:sp>
        <p:nvSpPr>
          <p:cNvPr id="16" name="矩形标注 15"/>
          <p:cNvSpPr/>
          <p:nvPr/>
        </p:nvSpPr>
        <p:spPr>
          <a:xfrm>
            <a:off x="10370820" y="4024630"/>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SimSun" pitchFamily="2" charset="-122"/>
              </a:rPr>
              <a:t>确定对象使用的字节数</a:t>
            </a:r>
          </a:p>
        </p:txBody>
      </p:sp>
      <p:cxnSp>
        <p:nvCxnSpPr>
          <p:cNvPr id="39" name="直接连接符 38"/>
          <p:cNvCxnSpPr/>
          <p:nvPr/>
        </p:nvCxnSpPr>
        <p:spPr>
          <a:xfrm flipH="1">
            <a:off x="6195060" y="1225550"/>
            <a:ext cx="4267835" cy="6096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flipH="1">
            <a:off x="3854450" y="1286510"/>
            <a:ext cx="2845435" cy="1009650"/>
          </a:xfrm>
          <a:prstGeom prst="straightConnector1">
            <a:avLst/>
          </a:prstGeom>
          <a:solidFill>
            <a:schemeClr val="accent1"/>
          </a:solidFill>
          <a:ln w="9525" cap="flat" cmpd="sng" algn="ctr">
            <a:solidFill>
              <a:srgbClr val="7DC8C4"/>
            </a:solidFill>
            <a:prstDash val="solid"/>
            <a:round/>
            <a:headEnd type="none" w="med" len="med"/>
            <a:tailEnd type="arrow" w="med" len="med"/>
          </a:ln>
        </p:spPr>
      </p:cxnSp>
      <p:sp>
        <p:nvSpPr>
          <p:cNvPr id="42" name="矩形标注 41"/>
          <p:cNvSpPr/>
          <p:nvPr/>
        </p:nvSpPr>
        <p:spPr>
          <a:xfrm>
            <a:off x="10253345" y="2882265"/>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SimSun" pitchFamily="2" charset="-122"/>
              </a:rPr>
              <a:t>确定对象使用的字节数</a:t>
            </a:r>
          </a:p>
        </p:txBody>
      </p:sp>
      <p:sp>
        <p:nvSpPr>
          <p:cNvPr id="43" name="矩形标注 42"/>
          <p:cNvSpPr/>
          <p:nvPr/>
        </p:nvSpPr>
        <p:spPr>
          <a:xfrm>
            <a:off x="10370820" y="5115560"/>
            <a:ext cx="1642745" cy="534670"/>
          </a:xfrm>
          <a:prstGeom prst="wedgeRectCallout">
            <a:avLst>
              <a:gd name="adj1" fmla="val -54290"/>
              <a:gd name="adj2" fmla="val 87529"/>
            </a:avLst>
          </a:prstGeom>
          <a:gradFill>
            <a:gsLst>
              <a:gs pos="0">
                <a:schemeClr val="accent1">
                  <a:lumMod val="5000"/>
                  <a:lumOff val="95000"/>
                </a:schemeClr>
              </a:gs>
              <a:gs pos="86000">
                <a:srgbClr val="52B6B1"/>
              </a:gs>
              <a:gs pos="37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600" b="0" i="0" u="none" strike="noStrike" cap="none" normalizeH="0" baseline="0">
                <a:ln>
                  <a:noFill/>
                </a:ln>
                <a:solidFill>
                  <a:schemeClr val="tx1">
                    <a:lumMod val="95000"/>
                    <a:lumOff val="5000"/>
                  </a:schemeClr>
                </a:solidFill>
                <a:effectLst/>
                <a:latin typeface="Calibri" panose="020F0502020204030204" pitchFamily="34" charset="0"/>
                <a:ea typeface="SimSun" pitchFamily="2" charset="-122"/>
              </a:rPr>
              <a:t>确定对象使用的字节数</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1" grpId="0"/>
      <p:bldP spid="16" grpId="0" animBg="1"/>
      <p:bldP spid="42"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2.1.3  </a:t>
                      </a:r>
                      <a:r>
                        <a:rPr lang="zh-CN" altLang="en-US" sz="2400">
                          <a:solidFill>
                            <a:schemeClr val="bg1"/>
                          </a:solidFill>
                          <a:ea typeface="SimSun" pitchFamily="2" charset="-122"/>
                        </a:rPr>
                        <a:t>寻址和字节顺序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5059680" cy="829945"/>
          </a:xfrm>
          <a:prstGeom prst="rect">
            <a:avLst/>
          </a:prstGeom>
          <a:noFill/>
        </p:spPr>
        <p:txBody>
          <a:bodyPr wrap="none" rtlCol="0" anchor="t">
            <a:spAutoFit/>
          </a:bodyPr>
          <a:lstStyle/>
          <a:p>
            <a:pPr marL="0" indent="0">
              <a:buFont typeface="Wingdings" panose="05000000000000000000" charset="0"/>
              <a:buNone/>
            </a:pPr>
            <a:r>
              <a:rPr lang="zh-CN" altLang="en-US" sz="2400">
                <a:ea typeface="SimSun" pitchFamily="2" charset="-122"/>
              </a:rPr>
              <a:t>在以下不同的机器上运行上述程序，</a:t>
            </a:r>
          </a:p>
          <a:p>
            <a:pPr marL="0" indent="0">
              <a:buFont typeface="Wingdings" panose="05000000000000000000" charset="0"/>
              <a:buNone/>
            </a:pPr>
            <a:endParaRPr lang="zh-CN" altLang="en-US" sz="2400">
              <a:ea typeface="SimSun" pitchFamily="2" charset="-122"/>
            </a:endParaRPr>
          </a:p>
        </p:txBody>
      </p:sp>
      <p:sp>
        <p:nvSpPr>
          <p:cNvPr id="2" name="矩形 1"/>
          <p:cNvSpPr/>
          <p:nvPr/>
        </p:nvSpPr>
        <p:spPr>
          <a:xfrm>
            <a:off x="1506197" y="1718640"/>
            <a:ext cx="7210097" cy="3599815"/>
          </a:xfrm>
          <a:prstGeom prst="rect">
            <a:avLst/>
          </a:prstGeom>
        </p:spPr>
        <p:txBody>
          <a:bodyPr wrap="square">
            <a:spAutoFit/>
          </a:bodyPr>
          <a:lstStyle/>
          <a:p>
            <a:r>
              <a:rPr lang="en-US" altLang="zh-CN" b="1" dirty="0">
                <a:latin typeface="TimesTen-Bold"/>
              </a:rPr>
              <a:t>Linux 32: </a:t>
            </a:r>
            <a:r>
              <a:rPr lang="zh-CN" altLang="en-US" dirty="0">
                <a:latin typeface="TimesTen-Roman"/>
                <a:ea typeface="SimSun" pitchFamily="2" charset="-122"/>
              </a:rPr>
              <a:t>运行</a:t>
            </a:r>
            <a:r>
              <a:rPr lang="en-US" altLang="zh-CN" dirty="0">
                <a:latin typeface="TimesTen-Roman"/>
              </a:rPr>
              <a:t> Linux</a:t>
            </a:r>
            <a:r>
              <a:rPr lang="zh-CN" altLang="en-US" dirty="0">
                <a:latin typeface="TimesTen-Roman"/>
                <a:ea typeface="SimSun" pitchFamily="2" charset="-122"/>
              </a:rPr>
              <a:t>的</a:t>
            </a:r>
            <a:r>
              <a:rPr lang="en-US" altLang="zh-CN" dirty="0">
                <a:latin typeface="TimesTen-Roman"/>
                <a:sym typeface="+mn-ea"/>
              </a:rPr>
              <a:t>Intel IA32 </a:t>
            </a:r>
            <a:r>
              <a:rPr lang="zh-CN" altLang="en-US" dirty="0">
                <a:latin typeface="TimesTen-Roman"/>
                <a:ea typeface="SimSun" pitchFamily="2" charset="-122"/>
                <a:sym typeface="+mn-ea"/>
              </a:rPr>
              <a:t>处理器。</a:t>
            </a:r>
          </a:p>
          <a:p>
            <a:r>
              <a:rPr lang="en-US" altLang="zh-CN" b="1" dirty="0">
                <a:latin typeface="TimesTen-Bold"/>
              </a:rPr>
              <a:t>Windows: </a:t>
            </a:r>
            <a:r>
              <a:rPr lang="zh-CN" altLang="en-US" dirty="0">
                <a:latin typeface="TimesTen-Bold"/>
                <a:ea typeface="SimSun" pitchFamily="2" charset="-122"/>
              </a:rPr>
              <a:t>运行</a:t>
            </a:r>
            <a:r>
              <a:rPr lang="en-US" altLang="zh-CN" dirty="0">
                <a:latin typeface="TimesTen-Roman"/>
                <a:sym typeface="+mn-ea"/>
              </a:rPr>
              <a:t>Windows </a:t>
            </a:r>
            <a:r>
              <a:rPr lang="zh-CN" altLang="en-US" dirty="0">
                <a:latin typeface="TimesTen-Roman"/>
                <a:ea typeface="SimSun" pitchFamily="2" charset="-122"/>
                <a:sym typeface="+mn-ea"/>
              </a:rPr>
              <a:t>的</a:t>
            </a:r>
            <a:r>
              <a:rPr lang="en-US" altLang="zh-CN" dirty="0">
                <a:latin typeface="TimesTen-Roman"/>
              </a:rPr>
              <a:t>Intel IA32 </a:t>
            </a:r>
            <a:r>
              <a:rPr lang="zh-CN" altLang="en-US" dirty="0">
                <a:latin typeface="TimesTen-Roman"/>
                <a:ea typeface="SimSun" pitchFamily="2" charset="-122"/>
              </a:rPr>
              <a:t>处理器。</a:t>
            </a:r>
            <a:r>
              <a:rPr lang="en-US" altLang="zh-CN" dirty="0">
                <a:latin typeface="TimesTen-Roman"/>
              </a:rPr>
              <a:t> </a:t>
            </a:r>
          </a:p>
          <a:p>
            <a:r>
              <a:rPr lang="en-US" altLang="zh-CN" b="1" dirty="0">
                <a:latin typeface="TimesTen-Bold"/>
              </a:rPr>
              <a:t>Sun: </a:t>
            </a:r>
            <a:r>
              <a:rPr lang="zh-CN" altLang="en-US" dirty="0">
                <a:latin typeface="TimesTen-Bold"/>
                <a:ea typeface="SimSun" pitchFamily="2" charset="-122"/>
              </a:rPr>
              <a:t>运行</a:t>
            </a:r>
            <a:r>
              <a:rPr lang="en-US" altLang="zh-CN" dirty="0">
                <a:latin typeface="TimesTen-Roman"/>
                <a:sym typeface="+mn-ea"/>
              </a:rPr>
              <a:t>Solaris</a:t>
            </a:r>
            <a:r>
              <a:rPr lang="zh-CN" altLang="en-US" dirty="0">
                <a:latin typeface="TimesTen-Roman"/>
                <a:ea typeface="SimSun" pitchFamily="2" charset="-122"/>
                <a:sym typeface="+mn-ea"/>
              </a:rPr>
              <a:t>的</a:t>
            </a:r>
            <a:r>
              <a:rPr lang="en-US" altLang="zh-CN" dirty="0">
                <a:latin typeface="TimesTen-Roman"/>
              </a:rPr>
              <a:t>Sun Microsystems SPARC </a:t>
            </a:r>
            <a:r>
              <a:rPr lang="zh-CN" altLang="en-US" dirty="0">
                <a:latin typeface="TimesTen-Roman"/>
                <a:ea typeface="SimSun" pitchFamily="2" charset="-122"/>
              </a:rPr>
              <a:t>处理器。</a:t>
            </a:r>
          </a:p>
          <a:p>
            <a:r>
              <a:rPr lang="sv-SE" altLang="zh-CN" b="1" dirty="0">
                <a:latin typeface="TimesTen-Bold"/>
              </a:rPr>
              <a:t>Linux 64: </a:t>
            </a:r>
            <a:r>
              <a:rPr lang="zh-CN" altLang="sv-SE" dirty="0">
                <a:latin typeface="TimesTen-Bold"/>
                <a:ea typeface="SimSun" pitchFamily="2" charset="-122"/>
              </a:rPr>
              <a:t>运行</a:t>
            </a:r>
            <a:r>
              <a:rPr lang="sv-SE" altLang="zh-CN" dirty="0">
                <a:latin typeface="TimesTen-Roman"/>
                <a:sym typeface="+mn-ea"/>
              </a:rPr>
              <a:t> Linux</a:t>
            </a:r>
            <a:r>
              <a:rPr lang="zh-CN" altLang="sv-SE" dirty="0">
                <a:latin typeface="TimesTen-Roman"/>
                <a:ea typeface="SimSun" pitchFamily="2" charset="-122"/>
                <a:sym typeface="+mn-ea"/>
              </a:rPr>
              <a:t>的</a:t>
            </a:r>
            <a:r>
              <a:rPr lang="sv-SE" altLang="zh-CN" dirty="0">
                <a:latin typeface="TimesTen-Roman"/>
              </a:rPr>
              <a:t>Intel x86-64 </a:t>
            </a:r>
            <a:r>
              <a:rPr lang="zh-CN" altLang="sv-SE" dirty="0">
                <a:latin typeface="TimesTen-Roman"/>
                <a:ea typeface="SimSun" pitchFamily="2" charset="-122"/>
              </a:rPr>
              <a:t>处理器。</a:t>
            </a:r>
          </a:p>
          <a:p>
            <a:endParaRPr lang="zh-CN" altLang="sv-SE" dirty="0">
              <a:latin typeface="TimesTen-Roman"/>
              <a:ea typeface="SimSun" pitchFamily="2" charset="-122"/>
            </a:endParaRPr>
          </a:p>
          <a:p>
            <a:r>
              <a:rPr lang="zh-CN" altLang="sv-SE" sz="2400" dirty="0">
                <a:latin typeface="TimesTen-Roman"/>
                <a:ea typeface="SimSun" pitchFamily="2" charset="-122"/>
              </a:rPr>
              <a:t>结果如图：</a:t>
            </a:r>
          </a:p>
          <a:p>
            <a:endParaRPr lang="zh-CN" altLang="sv-SE" sz="2400" dirty="0">
              <a:latin typeface="TimesTen-Roman"/>
              <a:ea typeface="SimSun" pitchFamily="2" charset="-122"/>
            </a:endParaRPr>
          </a:p>
          <a:p>
            <a:r>
              <a:rPr lang="zh-CN" altLang="sv-SE" sz="1800" dirty="0">
                <a:latin typeface="TimesTen-Roman"/>
                <a:ea typeface="SimSun" pitchFamily="2" charset="-122"/>
              </a:rPr>
              <a:t>我们可以看出，尽管</a:t>
            </a:r>
            <a:r>
              <a:rPr lang="en-US" altLang="zh-CN" sz="1800" dirty="0">
                <a:latin typeface="TimesTen-Roman"/>
                <a:ea typeface="SimSun" pitchFamily="2" charset="-122"/>
              </a:rPr>
              <a:t>int</a:t>
            </a:r>
            <a:r>
              <a:rPr lang="zh-CN" altLang="en-US" sz="1800" dirty="0">
                <a:latin typeface="TimesTen-Roman"/>
                <a:ea typeface="SimSun" pitchFamily="2" charset="-122"/>
              </a:rPr>
              <a:t>型和</a:t>
            </a:r>
            <a:r>
              <a:rPr lang="en-US" altLang="zh-CN" sz="1800" dirty="0">
                <a:latin typeface="TimesTen-Roman"/>
                <a:ea typeface="SimSun" pitchFamily="2" charset="-122"/>
              </a:rPr>
              <a:t>float</a:t>
            </a:r>
            <a:r>
              <a:rPr lang="zh-CN" altLang="en-US" sz="1800" dirty="0">
                <a:latin typeface="TimesTen-Roman"/>
                <a:ea typeface="SimSun" pitchFamily="2" charset="-122"/>
              </a:rPr>
              <a:t>型都是对</a:t>
            </a:r>
          </a:p>
          <a:p>
            <a:r>
              <a:rPr lang="zh-CN" altLang="en-US" sz="1800" dirty="0">
                <a:latin typeface="TimesTen-Roman"/>
                <a:ea typeface="SimSun" pitchFamily="2" charset="-122"/>
              </a:rPr>
              <a:t>数值</a:t>
            </a:r>
            <a:r>
              <a:rPr lang="en-US" altLang="zh-CN" sz="1800" dirty="0">
                <a:latin typeface="TimesTen-Roman"/>
                <a:ea typeface="SimSun" pitchFamily="2" charset="-122"/>
              </a:rPr>
              <a:t>12345</a:t>
            </a:r>
            <a:r>
              <a:rPr lang="zh-CN" altLang="en-US" sz="1800" dirty="0">
                <a:latin typeface="TimesTen-Roman"/>
                <a:ea typeface="SimSun" pitchFamily="2" charset="-122"/>
              </a:rPr>
              <a:t>编码，但是它们有截然不同的</a:t>
            </a:r>
          </a:p>
          <a:p>
            <a:r>
              <a:rPr lang="zh-CN" altLang="en-US" sz="1800" dirty="0">
                <a:latin typeface="TimesTen-Roman"/>
                <a:ea typeface="SimSun" pitchFamily="2" charset="-122"/>
              </a:rPr>
              <a:t>字节模式：整型为</a:t>
            </a:r>
            <a:r>
              <a:rPr lang="en-US" altLang="zh-CN" sz="1800" dirty="0">
                <a:latin typeface="TimesTen-Roman"/>
                <a:ea typeface="SimSun" pitchFamily="2" charset="-122"/>
              </a:rPr>
              <a:t>0x0000,3039</a:t>
            </a:r>
          </a:p>
          <a:p>
            <a:r>
              <a:rPr lang="zh-CN" altLang="en-US" sz="1800" dirty="0">
                <a:latin typeface="TimesTen-Roman"/>
                <a:ea typeface="SimSun" pitchFamily="2" charset="-122"/>
              </a:rPr>
              <a:t>浮点型为</a:t>
            </a:r>
            <a:r>
              <a:rPr lang="en-US" altLang="zh-CN" sz="1800" dirty="0">
                <a:latin typeface="TimesTen-Roman"/>
                <a:ea typeface="SimSun" pitchFamily="2" charset="-122"/>
              </a:rPr>
              <a:t>0x4640</a:t>
            </a:r>
            <a:r>
              <a:rPr lang="zh-CN" altLang="en-US" sz="1800" dirty="0">
                <a:latin typeface="TimesTen-Roman"/>
                <a:ea typeface="SimSun" pitchFamily="2" charset="-122"/>
              </a:rPr>
              <a:t>，</a:t>
            </a:r>
            <a:r>
              <a:rPr lang="en-US" altLang="zh-CN" sz="1800" dirty="0">
                <a:latin typeface="TimesTen-Roman"/>
                <a:ea typeface="SimSun" pitchFamily="2" charset="-122"/>
              </a:rPr>
              <a:t>E400</a:t>
            </a:r>
          </a:p>
          <a:p>
            <a:endParaRPr lang="en-US" altLang="zh-CN" sz="1800" dirty="0">
              <a:latin typeface="TimesTen-Roman"/>
              <a:ea typeface="SimSun" pitchFamily="2" charset="-122"/>
            </a:endParaRPr>
          </a:p>
        </p:txBody>
      </p:sp>
      <p:pic>
        <p:nvPicPr>
          <p:cNvPr id="5" name="图片 4"/>
          <p:cNvPicPr>
            <a:picLocks noChangeAspect="1"/>
          </p:cNvPicPr>
          <p:nvPr/>
        </p:nvPicPr>
        <p:blipFill>
          <a:blip r:embed="rId2"/>
          <a:stretch>
            <a:fillRect/>
          </a:stretch>
        </p:blipFill>
        <p:spPr>
          <a:xfrm>
            <a:off x="6565900" y="3115945"/>
            <a:ext cx="5420360" cy="3348355"/>
          </a:xfrm>
          <a:prstGeom prst="rect">
            <a:avLst/>
          </a:prstGeom>
        </p:spPr>
      </p:pic>
      <p:sp>
        <p:nvSpPr>
          <p:cNvPr id="6" name="椭圆 5"/>
          <p:cNvSpPr/>
          <p:nvPr/>
        </p:nvSpPr>
        <p:spPr>
          <a:xfrm>
            <a:off x="9773920" y="3502025"/>
            <a:ext cx="1468755" cy="40068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7" name="矩形 6"/>
          <p:cNvSpPr/>
          <p:nvPr/>
        </p:nvSpPr>
        <p:spPr>
          <a:xfrm>
            <a:off x="9881235" y="3933190"/>
            <a:ext cx="1239520" cy="183515"/>
          </a:xfrm>
          <a:prstGeom prst="rect">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8" name="椭圆 7"/>
          <p:cNvSpPr/>
          <p:nvPr/>
        </p:nvSpPr>
        <p:spPr>
          <a:xfrm>
            <a:off x="9896475" y="4208780"/>
            <a:ext cx="1224280" cy="144780"/>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9" name="椭圆 8"/>
          <p:cNvSpPr/>
          <p:nvPr/>
        </p:nvSpPr>
        <p:spPr>
          <a:xfrm>
            <a:off x="9956800" y="4445635"/>
            <a:ext cx="1331595" cy="504825"/>
          </a:xfrm>
          <a:prstGeom prst="ellipse">
            <a:avLst/>
          </a:prstGeom>
          <a:noFill/>
          <a:ln w="9525" cap="flat" cmpd="sng" algn="ctr">
            <a:solidFill>
              <a:srgbClr val="7DC8C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0" name="椭圆 9"/>
          <p:cNvSpPr/>
          <p:nvPr/>
        </p:nvSpPr>
        <p:spPr>
          <a:xfrm>
            <a:off x="9865360" y="4950460"/>
            <a:ext cx="1423035" cy="182880"/>
          </a:xfrm>
          <a:prstGeom prst="ellipse">
            <a:avLst/>
          </a:prstGeom>
          <a:noFill/>
          <a:ln w="9525" cap="flat" cmpd="sng" algn="ctr">
            <a:solidFill>
              <a:srgbClr val="F6585F"/>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1" name="椭圆 10"/>
          <p:cNvSpPr/>
          <p:nvPr/>
        </p:nvSpPr>
        <p:spPr>
          <a:xfrm>
            <a:off x="9773920" y="5233035"/>
            <a:ext cx="1514475" cy="183515"/>
          </a:xfrm>
          <a:prstGeom prst="ellipse">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pic>
        <p:nvPicPr>
          <p:cNvPr id="17" name="图片 16"/>
          <p:cNvPicPr>
            <a:picLocks noChangeAspect="1"/>
          </p:cNvPicPr>
          <p:nvPr/>
        </p:nvPicPr>
        <p:blipFill>
          <a:blip r:embed="rId3"/>
          <a:stretch>
            <a:fillRect/>
          </a:stretch>
        </p:blipFill>
        <p:spPr>
          <a:xfrm>
            <a:off x="1360289" y="4950461"/>
            <a:ext cx="4667250" cy="1343025"/>
          </a:xfrm>
          <a:prstGeom prst="rect">
            <a:avLst/>
          </a:prstGeom>
        </p:spPr>
      </p:pic>
      <p:sp>
        <p:nvSpPr>
          <p:cNvPr id="13" name="矩形 12"/>
          <p:cNvSpPr/>
          <p:nvPr/>
        </p:nvSpPr>
        <p:spPr>
          <a:xfrm>
            <a:off x="3456305" y="5233035"/>
            <a:ext cx="1392555" cy="108648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2.1.4  </a:t>
                      </a:r>
                      <a:r>
                        <a:rPr lang="zh-CN" altLang="en-US" sz="2400">
                          <a:solidFill>
                            <a:schemeClr val="bg1"/>
                          </a:solidFill>
                          <a:ea typeface="SimSun" pitchFamily="2" charset="-122"/>
                        </a:rPr>
                        <a:t>表示字符串和代码</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021080"/>
            <a:ext cx="9954260" cy="4954270"/>
          </a:xfrm>
          <a:prstGeom prst="rect">
            <a:avLst/>
          </a:prstGeom>
          <a:noFill/>
        </p:spPr>
        <p:txBody>
          <a:bodyPr wrap="square" rtlCol="0" anchor="t">
            <a:spAutoFit/>
          </a:bodyPr>
          <a:lstStyle/>
          <a:p>
            <a:pPr marL="342900" lvl="1" indent="-342900">
              <a:buFont typeface="Wingdings" panose="05000000000000000000" charset="0"/>
              <a:buChar char=""/>
            </a:pPr>
            <a:r>
              <a:rPr lang="zh-CN" altLang="en-US" sz="2000" dirty="0">
                <a:sym typeface="+mn-ea"/>
              </a:rPr>
              <a:t>字符串被编码为一个以</a:t>
            </a:r>
            <a:r>
              <a:rPr lang="en-US" altLang="zh-CN" sz="2000" dirty="0">
                <a:sym typeface="+mn-ea"/>
              </a:rPr>
              <a:t>null</a:t>
            </a:r>
            <a:r>
              <a:rPr lang="zh-CN" altLang="en-US" sz="2000" dirty="0">
                <a:sym typeface="+mn-ea"/>
              </a:rPr>
              <a:t>（其值为</a:t>
            </a:r>
            <a:r>
              <a:rPr lang="en-US" altLang="zh-CN" sz="2000" dirty="0">
                <a:sym typeface="+mn-ea"/>
              </a:rPr>
              <a:t>0</a:t>
            </a:r>
            <a:r>
              <a:rPr lang="zh-CN" altLang="en-US" sz="2000" dirty="0">
                <a:sym typeface="+mn-ea"/>
              </a:rPr>
              <a:t>）结尾的字符数组，每个字符以其</a:t>
            </a:r>
            <a:r>
              <a:rPr lang="en-US" altLang="zh-CN" sz="2000" dirty="0">
                <a:sym typeface="+mn-ea"/>
              </a:rPr>
              <a:t>ASCII</a:t>
            </a:r>
            <a:r>
              <a:rPr lang="zh-CN" altLang="en-US" sz="2000" dirty="0">
                <a:sym typeface="+mn-ea"/>
              </a:rPr>
              <a:t>表示。</a:t>
            </a:r>
            <a:endParaRPr lang="en-US" altLang="zh-CN" sz="2000" dirty="0"/>
          </a:p>
          <a:p>
            <a:pPr marL="342900" indent="-342900">
              <a:buFont typeface="Wingdings" panose="05000000000000000000" charset="0"/>
              <a:buChar char=""/>
            </a:pPr>
            <a:r>
              <a:rPr lang="zh-CN" altLang="en-US" sz="2000" dirty="0">
                <a:sym typeface="+mn-ea"/>
              </a:rPr>
              <a:t>“</a:t>
            </a:r>
            <a:r>
              <a:rPr lang="en-US" altLang="zh-CN" sz="2000" dirty="0">
                <a:sym typeface="+mn-ea"/>
              </a:rPr>
              <a:t>123456</a:t>
            </a:r>
            <a:r>
              <a:rPr lang="zh-CN" altLang="en-US" sz="2000" dirty="0">
                <a:sym typeface="+mn-ea"/>
              </a:rPr>
              <a:t>”字符串在内存中记录为“</a:t>
            </a:r>
            <a:r>
              <a:rPr lang="en-US" altLang="zh-CN" sz="2000" dirty="0">
                <a:sym typeface="+mn-ea"/>
              </a:rPr>
              <a:t>31 32 33 34 35 36 00</a:t>
            </a:r>
            <a:r>
              <a:rPr lang="zh-CN" altLang="en-US" sz="2000" dirty="0">
                <a:sym typeface="+mn-ea"/>
              </a:rPr>
              <a:t>”。</a:t>
            </a:r>
          </a:p>
          <a:p>
            <a:pPr marL="0" indent="0">
              <a:buFont typeface="Wingdings" panose="05000000000000000000" charset="0"/>
              <a:buNone/>
            </a:pPr>
            <a:endParaRPr lang="zh-CN" altLang="en-US" sz="2000" dirty="0">
              <a:ea typeface="SimSun" pitchFamily="2" charset="-122"/>
            </a:endParaRPr>
          </a:p>
          <a:p>
            <a:pPr marL="0" indent="0">
              <a:buFont typeface="Wingdings" panose="05000000000000000000" charset="0"/>
              <a:buNone/>
            </a:pPr>
            <a:r>
              <a:rPr lang="zh-CN" altLang="en-US" sz="2000" dirty="0">
                <a:ea typeface="SimSun" pitchFamily="2" charset="-122"/>
              </a:rPr>
              <a:t>习题：下面对</a:t>
            </a:r>
            <a:r>
              <a:rPr lang="en-US" altLang="zh-CN" sz="2000" dirty="0" err="1">
                <a:ea typeface="SimSun" pitchFamily="2" charset="-122"/>
              </a:rPr>
              <a:t>show_bytes</a:t>
            </a:r>
            <a:r>
              <a:rPr lang="zh-CN" altLang="en-US" sz="2000" dirty="0">
                <a:ea typeface="SimSun" pitchFamily="2" charset="-122"/>
              </a:rPr>
              <a:t>的调用将输出什么结果？</a:t>
            </a:r>
            <a:r>
              <a:rPr lang="en-US" altLang="zh-CN" sz="2000" dirty="0">
                <a:ea typeface="SimSun" pitchFamily="2" charset="-122"/>
              </a:rPr>
              <a:t>’</a:t>
            </a:r>
            <a:r>
              <a:rPr lang="en-US" altLang="zh-CN" sz="2000" dirty="0" err="1">
                <a:ea typeface="SimSun" pitchFamily="2" charset="-122"/>
              </a:rPr>
              <a:t>a’~’z</a:t>
            </a:r>
            <a:r>
              <a:rPr lang="en-US" altLang="zh-CN" sz="2000" dirty="0">
                <a:ea typeface="SimSun" pitchFamily="2" charset="-122"/>
              </a:rPr>
              <a:t>’</a:t>
            </a:r>
            <a:r>
              <a:rPr lang="zh-CN" altLang="en-US" sz="2000" dirty="0">
                <a:ea typeface="SimSun" pitchFamily="2" charset="-122"/>
              </a:rPr>
              <a:t>的</a:t>
            </a:r>
            <a:r>
              <a:rPr lang="en-US" altLang="zh-CN" sz="2000" dirty="0">
                <a:ea typeface="SimSun" pitchFamily="2" charset="-122"/>
              </a:rPr>
              <a:t>ASCII</a:t>
            </a:r>
            <a:r>
              <a:rPr lang="zh-CN" altLang="en-US" sz="2000" dirty="0">
                <a:ea typeface="SimSun" pitchFamily="2" charset="-122"/>
              </a:rPr>
              <a:t>码为</a:t>
            </a:r>
            <a:r>
              <a:rPr lang="en-US" altLang="zh-CN" sz="2000" dirty="0">
                <a:ea typeface="SimSun" pitchFamily="2" charset="-122"/>
              </a:rPr>
              <a:t>0x61~0x7A</a:t>
            </a:r>
            <a:endParaRPr lang="zh-CN" altLang="en-US" sz="2000" dirty="0">
              <a:ea typeface="SimSun" pitchFamily="2" charset="-122"/>
            </a:endParaRPr>
          </a:p>
          <a:p>
            <a:pPr marL="0" indent="0">
              <a:buFont typeface="Wingdings" panose="05000000000000000000" charset="0"/>
              <a:buNone/>
            </a:pPr>
            <a:r>
              <a:rPr lang="en-US" altLang="zh-CN" sz="2000" dirty="0">
                <a:ea typeface="SimSun" pitchFamily="2" charset="-122"/>
              </a:rPr>
              <a:t>const char *s=“</a:t>
            </a:r>
            <a:r>
              <a:rPr lang="en-US" altLang="zh-CN" sz="2000" dirty="0" err="1">
                <a:ea typeface="SimSun" pitchFamily="2" charset="-122"/>
              </a:rPr>
              <a:t>abcdef</a:t>
            </a:r>
            <a:r>
              <a:rPr lang="en-US" altLang="zh-CN" sz="2000" dirty="0">
                <a:ea typeface="SimSun" pitchFamily="2" charset="-122"/>
              </a:rPr>
              <a:t>”</a:t>
            </a:r>
          </a:p>
          <a:p>
            <a:pPr marL="0" indent="0">
              <a:buFont typeface="Wingdings" panose="05000000000000000000" charset="0"/>
              <a:buNone/>
            </a:pPr>
            <a:r>
              <a:rPr lang="en-US" altLang="zh-CN" sz="2000" dirty="0" err="1">
                <a:ea typeface="SimSun" pitchFamily="2" charset="-122"/>
              </a:rPr>
              <a:t>show_bytes</a:t>
            </a:r>
            <a:r>
              <a:rPr lang="en-US" altLang="zh-CN" sz="2000" dirty="0">
                <a:ea typeface="SimSun" pitchFamily="2" charset="-122"/>
              </a:rPr>
              <a:t>((</a:t>
            </a:r>
            <a:r>
              <a:rPr lang="en-US" altLang="zh-CN" sz="2000" dirty="0" err="1">
                <a:ea typeface="SimSun" pitchFamily="2" charset="-122"/>
              </a:rPr>
              <a:t>byte_pointer</a:t>
            </a:r>
            <a:r>
              <a:rPr lang="en-US" altLang="zh-CN" sz="2000" dirty="0">
                <a:ea typeface="SimSun" pitchFamily="2" charset="-122"/>
              </a:rPr>
              <a:t>)</a:t>
            </a:r>
            <a:r>
              <a:rPr lang="en-US" altLang="zh-CN" sz="2000" dirty="0" err="1">
                <a:ea typeface="SimSun" pitchFamily="2" charset="-122"/>
              </a:rPr>
              <a:t>s,strlen</a:t>
            </a:r>
            <a:r>
              <a:rPr lang="en-US" altLang="zh-CN" sz="2000" dirty="0">
                <a:ea typeface="SimSun" pitchFamily="2" charset="-122"/>
              </a:rPr>
              <a:t>(s));</a:t>
            </a:r>
          </a:p>
          <a:p>
            <a:pPr marL="0" indent="0">
              <a:buFont typeface="Wingdings" panose="05000000000000000000" charset="0"/>
              <a:buNone/>
            </a:pPr>
            <a:endParaRPr lang="zh-CN" altLang="en-US" sz="2400" dirty="0">
              <a:ea typeface="SimSun" pitchFamily="2" charset="-122"/>
            </a:endParaRPr>
          </a:p>
          <a:p>
            <a:pPr marL="0" indent="0">
              <a:buFont typeface="Wingdings" panose="05000000000000000000" charset="0"/>
              <a:buNone/>
            </a:pPr>
            <a:endParaRPr lang="zh-CN" altLang="en-US" sz="2400" dirty="0">
              <a:ea typeface="SimSun" pitchFamily="2" charset="-122"/>
            </a:endParaRPr>
          </a:p>
          <a:p>
            <a:pPr marL="0" indent="0">
              <a:buFont typeface="Wingdings" panose="05000000000000000000" charset="0"/>
              <a:buNone/>
            </a:pPr>
            <a:endParaRPr lang="zh-CN" altLang="en-US" sz="2400" dirty="0">
              <a:ea typeface="SimSun" pitchFamily="2" charset="-122"/>
            </a:endParaRPr>
          </a:p>
          <a:p>
            <a:pPr marL="0" indent="0">
              <a:buFont typeface="Wingdings" panose="05000000000000000000" charset="0"/>
              <a:buChar char=""/>
            </a:pPr>
            <a:r>
              <a:rPr lang="zh-CN" altLang="en-US" sz="2000" dirty="0">
                <a:ea typeface="SimSun" pitchFamily="2" charset="-122"/>
              </a:rPr>
              <a:t>使用机器语言编码表示</a:t>
            </a:r>
          </a:p>
          <a:p>
            <a:pPr marL="0" indent="0">
              <a:buFont typeface="Wingdings" panose="05000000000000000000" charset="0"/>
              <a:buChar char=""/>
            </a:pPr>
            <a:r>
              <a:rPr lang="zh-CN" altLang="en-US" sz="2000" b="1" dirty="0">
                <a:solidFill>
                  <a:srgbClr val="C00000"/>
                </a:solidFill>
                <a:ea typeface="SimSun" pitchFamily="2" charset="-122"/>
              </a:rPr>
              <a:t>二进制编码是不兼容的</a:t>
            </a:r>
          </a:p>
          <a:p>
            <a:pPr marL="0" indent="0">
              <a:buFont typeface="Wingdings" panose="05000000000000000000" charset="0"/>
              <a:buNone/>
            </a:pPr>
            <a:endParaRPr lang="zh-CN" altLang="en-US" sz="2000" dirty="0">
              <a:ea typeface="SimSun" pitchFamily="2" charset="-122"/>
            </a:endParaRPr>
          </a:p>
          <a:p>
            <a:pPr marL="0" indent="0">
              <a:buFont typeface="Wingdings" panose="05000000000000000000" charset="0"/>
              <a:buNone/>
            </a:pPr>
            <a:r>
              <a:rPr lang="zh-CN" altLang="en-US" sz="2000" dirty="0">
                <a:ea typeface="SimSun" pitchFamily="2" charset="-122"/>
              </a:rPr>
              <a:t>以下机器代码是右边程序在示例机器上的所生成的：</a:t>
            </a:r>
          </a:p>
          <a:p>
            <a:pPr marL="0" indent="0">
              <a:buFont typeface="Wingdings" panose="05000000000000000000" charset="0"/>
              <a:buNone/>
            </a:pPr>
            <a:endParaRPr lang="zh-CN" altLang="en-US" sz="2000" dirty="0">
              <a:ea typeface="SimSun" pitchFamily="2" charset="-122"/>
            </a:endParaRPr>
          </a:p>
          <a:p>
            <a:pPr marL="0" indent="0">
              <a:buFont typeface="Wingdings" panose="05000000000000000000" charset="0"/>
              <a:buNone/>
            </a:pPr>
            <a:endParaRPr lang="zh-CN" altLang="en-US" sz="2400" dirty="0">
              <a:ea typeface="SimSun" pitchFamily="2" charset="-122"/>
            </a:endParaRPr>
          </a:p>
        </p:txBody>
      </p:sp>
      <p:sp>
        <p:nvSpPr>
          <p:cNvPr id="12" name="矩形 11"/>
          <p:cNvSpPr/>
          <p:nvPr/>
        </p:nvSpPr>
        <p:spPr>
          <a:xfrm>
            <a:off x="7898130" y="4815840"/>
            <a:ext cx="4184015" cy="922020"/>
          </a:xfrm>
          <a:prstGeom prst="rect">
            <a:avLst/>
          </a:prstGeom>
        </p:spPr>
        <p:txBody>
          <a:bodyPr wrap="square">
            <a:spAutoFit/>
          </a:bodyPr>
          <a:lstStyle/>
          <a:p>
            <a:r>
              <a:rPr lang="fr-FR" altLang="zh-CN" sz="800" dirty="0">
                <a:solidFill>
                  <a:srgbClr val="00AEF0"/>
                </a:solidFill>
                <a:latin typeface="StoneSans"/>
              </a:rPr>
              <a:t>1 </a:t>
            </a:r>
            <a:r>
              <a:rPr lang="fr-FR" altLang="zh-CN" dirty="0">
                <a:solidFill>
                  <a:srgbClr val="000000"/>
                </a:solidFill>
                <a:latin typeface="ZztexMono-Regular"/>
              </a:rPr>
              <a:t>int sum(int x, int y) {</a:t>
            </a:r>
          </a:p>
          <a:p>
            <a:r>
              <a:rPr lang="en-US" altLang="zh-CN" sz="800" dirty="0">
                <a:solidFill>
                  <a:srgbClr val="00AEF0"/>
                </a:solidFill>
                <a:latin typeface="StoneSans"/>
              </a:rPr>
              <a:t>2 </a:t>
            </a:r>
            <a:r>
              <a:rPr lang="en-US" altLang="zh-CN" dirty="0">
                <a:solidFill>
                  <a:srgbClr val="000000"/>
                </a:solidFill>
                <a:latin typeface="ZztexMono-Regular"/>
              </a:rPr>
              <a:t>return x + y;</a:t>
            </a:r>
          </a:p>
          <a:p>
            <a:r>
              <a:rPr lang="en-US" altLang="zh-CN" sz="800" dirty="0">
                <a:solidFill>
                  <a:srgbClr val="00AEF0"/>
                </a:solidFill>
                <a:latin typeface="StoneSans"/>
              </a:rPr>
              <a:t>3 </a:t>
            </a:r>
            <a:r>
              <a:rPr lang="en-US" altLang="zh-CN" dirty="0">
                <a:solidFill>
                  <a:srgbClr val="000000"/>
                </a:solidFill>
                <a:latin typeface="ZztexMono-Regular"/>
              </a:rPr>
              <a:t>}</a:t>
            </a:r>
            <a:endParaRPr lang="zh-CN" altLang="en-US" dirty="0"/>
          </a:p>
        </p:txBody>
      </p:sp>
      <p:sp>
        <p:nvSpPr>
          <p:cNvPr id="14" name="矩形 13"/>
          <p:cNvSpPr/>
          <p:nvPr/>
        </p:nvSpPr>
        <p:spPr>
          <a:xfrm>
            <a:off x="1544320" y="5340191"/>
            <a:ext cx="7867650" cy="1200329"/>
          </a:xfrm>
          <a:prstGeom prst="rect">
            <a:avLst/>
          </a:prstGeom>
        </p:spPr>
        <p:txBody>
          <a:bodyPr wrap="square">
            <a:spAutoFit/>
          </a:bodyPr>
          <a:lstStyle/>
          <a:p>
            <a:r>
              <a:rPr lang="pt-BR" altLang="zh-CN" b="1" dirty="0">
                <a:latin typeface="TimesTen-Bold"/>
              </a:rPr>
              <a:t>Linux 32: </a:t>
            </a:r>
            <a:r>
              <a:rPr lang="pt-BR" altLang="zh-CN" dirty="0">
                <a:latin typeface="ZztexMono-Regular"/>
              </a:rPr>
              <a:t>55 89 e5 8b 45 0c 03 45 08 c9 c3</a:t>
            </a:r>
          </a:p>
          <a:p>
            <a:r>
              <a:rPr lang="en-US" altLang="zh-CN" b="1" dirty="0">
                <a:latin typeface="TimesTen-Bold"/>
              </a:rPr>
              <a:t>Windows: </a:t>
            </a:r>
            <a:r>
              <a:rPr lang="en-US" altLang="zh-CN" dirty="0">
                <a:latin typeface="ZztexMono-Regular"/>
              </a:rPr>
              <a:t>55 89 e5 8b 45 0c 03 45 08 5d c3</a:t>
            </a:r>
          </a:p>
          <a:p>
            <a:r>
              <a:rPr lang="it-IT" altLang="zh-CN" b="1" dirty="0">
                <a:latin typeface="TimesTen-Bold"/>
              </a:rPr>
              <a:t>Sun: </a:t>
            </a:r>
            <a:r>
              <a:rPr lang="it-IT" altLang="zh-CN" dirty="0">
                <a:latin typeface="ZztexMono-Regular"/>
              </a:rPr>
              <a:t>81 c3 e0 08 90 02 00 09</a:t>
            </a:r>
          </a:p>
          <a:p>
            <a:r>
              <a:rPr lang="en-US" altLang="zh-CN" b="1" dirty="0">
                <a:latin typeface="TimesTen-Bold"/>
              </a:rPr>
              <a:t>Linux 64: </a:t>
            </a:r>
            <a:r>
              <a:rPr lang="en-US" altLang="zh-CN" dirty="0">
                <a:latin typeface="ZztexMono-Regular"/>
              </a:rPr>
              <a:t>55 48 89 e5 89 7d fc 89 75 f8 03 45 fc c9 c3</a:t>
            </a:r>
            <a:endParaRPr lang="zh-CN" altLang="en-US" dirty="0"/>
          </a:p>
        </p:txBody>
      </p:sp>
      <p:sp>
        <p:nvSpPr>
          <p:cNvPr id="15" name="矩形 14"/>
          <p:cNvSpPr/>
          <p:nvPr/>
        </p:nvSpPr>
        <p:spPr>
          <a:xfrm>
            <a:off x="1506220" y="5339715"/>
            <a:ext cx="5886450" cy="2914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6" name="矩形 15"/>
          <p:cNvSpPr/>
          <p:nvPr/>
        </p:nvSpPr>
        <p:spPr>
          <a:xfrm>
            <a:off x="1544320" y="6196965"/>
            <a:ext cx="7174230" cy="22923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graphicFrame>
        <p:nvGraphicFramePr>
          <p:cNvPr id="18" name="表格 17"/>
          <p:cNvGraphicFramePr/>
          <p:nvPr/>
        </p:nvGraphicFramePr>
        <p:xfrm>
          <a:off x="1264920" y="320040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2.1.5  </a:t>
                      </a:r>
                      <a:r>
                        <a:rPr lang="zh-CN" altLang="en-US" sz="2400">
                          <a:solidFill>
                            <a:schemeClr val="bg1"/>
                          </a:solidFill>
                          <a:ea typeface="SimSun" pitchFamily="2" charset="-122"/>
                        </a:rPr>
                        <a:t>表示代码</a:t>
                      </a:r>
                    </a:p>
                  </a:txBody>
                  <a:tcPr>
                    <a:solidFill>
                      <a:srgbClr val="52B6B1"/>
                    </a:solidFill>
                  </a:tcPr>
                </a:tc>
                <a:extLst>
                  <a:ext uri="{0D108BD9-81ED-4DB2-BD59-A6C34878D82A}">
                    <a16:rowId xmlns:a16="http://schemas.microsoft.com/office/drawing/2014/main" val="10000"/>
                  </a:ext>
                </a:extLst>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wipe(down)">
                                      <p:cBhvr>
                                        <p:cTn id="20" dur="500"/>
                                        <p:tgtEl>
                                          <p:spTgt spid="4">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wipe(down)">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wipe(down)">
                                      <p:cBhvr>
                                        <p:cTn id="49" dur="500"/>
                                        <p:tgtEl>
                                          <p:spTgt spid="4">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2.1.6  </a:t>
                      </a:r>
                      <a:r>
                        <a:rPr lang="zh-CN" altLang="en-US" sz="2400">
                          <a:solidFill>
                            <a:schemeClr val="bg1"/>
                          </a:solidFill>
                          <a:ea typeface="SimSun" pitchFamily="2" charset="-122"/>
                        </a:rPr>
                        <a:t>布尔代数简介</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506220" y="1177925"/>
            <a:ext cx="8107680" cy="5631180"/>
          </a:xfrm>
          <a:prstGeom prst="rect">
            <a:avLst/>
          </a:prstGeom>
          <a:noFill/>
        </p:spPr>
        <p:txBody>
          <a:bodyPr wrap="square" rtlCol="0" anchor="t">
            <a:spAutoFit/>
          </a:bodyPr>
          <a:lstStyle/>
          <a:p>
            <a:pPr marL="0" indent="0" algn="l">
              <a:buFont typeface="Wingdings" panose="05000000000000000000" charset="0"/>
              <a:buNone/>
            </a:pPr>
            <a:r>
              <a:rPr lang="zh-CN" altLang="en-US" sz="2400" dirty="0">
                <a:sym typeface="+mn-ea"/>
              </a:rPr>
              <a:t>以二元集合</a:t>
            </a:r>
            <a:r>
              <a:rPr lang="en-US" altLang="zh-CN" sz="2400" dirty="0">
                <a:sym typeface="+mn-ea"/>
              </a:rPr>
              <a:t>{0</a:t>
            </a:r>
            <a:r>
              <a:rPr lang="zh-CN" altLang="en-US" sz="2400" dirty="0">
                <a:sym typeface="+mn-ea"/>
              </a:rPr>
              <a:t>，</a:t>
            </a:r>
            <a:r>
              <a:rPr lang="en-US" altLang="zh-CN" sz="2400" dirty="0">
                <a:sym typeface="+mn-ea"/>
              </a:rPr>
              <a:t>1}</a:t>
            </a:r>
            <a:r>
              <a:rPr lang="zh-CN" altLang="en-US" sz="2400" dirty="0">
                <a:sym typeface="+mn-ea"/>
              </a:rPr>
              <a:t>或</a:t>
            </a:r>
            <a:r>
              <a:rPr lang="en-US" altLang="zh-CN" sz="2400" dirty="0">
                <a:sym typeface="+mn-ea"/>
              </a:rPr>
              <a:t>{TRUE(</a:t>
            </a:r>
            <a:r>
              <a:rPr lang="zh-CN" altLang="en-US" sz="2400" dirty="0">
                <a:sym typeface="+mn-ea"/>
              </a:rPr>
              <a:t>真</a:t>
            </a:r>
            <a:r>
              <a:rPr lang="en-US" altLang="zh-CN" sz="2400" dirty="0">
                <a:sym typeface="+mn-ea"/>
              </a:rPr>
              <a:t>)</a:t>
            </a:r>
            <a:r>
              <a:rPr lang="zh-CN" altLang="en-US" sz="2400" dirty="0">
                <a:sym typeface="+mn-ea"/>
              </a:rPr>
              <a:t>，</a:t>
            </a:r>
            <a:r>
              <a:rPr lang="en-US" altLang="zh-CN" sz="2400" dirty="0">
                <a:sym typeface="+mn-ea"/>
              </a:rPr>
              <a:t>FALSE(</a:t>
            </a:r>
            <a:r>
              <a:rPr lang="zh-CN" altLang="en-US" sz="2400" dirty="0">
                <a:sym typeface="+mn-ea"/>
              </a:rPr>
              <a:t>假</a:t>
            </a:r>
            <a:r>
              <a:rPr lang="en-US" altLang="zh-CN" sz="2400" dirty="0">
                <a:sym typeface="+mn-ea"/>
              </a:rPr>
              <a:t>)}</a:t>
            </a:r>
            <a:r>
              <a:rPr lang="zh-CN" altLang="en-US" sz="2400" dirty="0">
                <a:sym typeface="+mn-ea"/>
              </a:rPr>
              <a:t>基础上定义的代数</a:t>
            </a:r>
          </a:p>
          <a:p>
            <a:pPr marL="0" indent="0" algn="l">
              <a:buFont typeface="Wingdings" panose="05000000000000000000" charset="0"/>
              <a:buNone/>
            </a:pPr>
            <a:endParaRPr lang="en-US" altLang="zh-CN" sz="2000" dirty="0"/>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AND:</a:t>
            </a:r>
            <a:r>
              <a:rPr lang="zh-CN" altLang="en-US" sz="2000" dirty="0">
                <a:sym typeface="+mn-ea"/>
              </a:rPr>
              <a:t> </a:t>
            </a:r>
            <a:r>
              <a:rPr lang="en-US" altLang="zh-CN" sz="2000" dirty="0">
                <a:sym typeface="+mn-ea"/>
              </a:rPr>
              <a:t>	&amp;	^</a:t>
            </a:r>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NOT:</a:t>
            </a:r>
            <a:r>
              <a:rPr lang="zh-CN" altLang="en-US" sz="2000" dirty="0">
                <a:sym typeface="+mn-ea"/>
              </a:rPr>
              <a:t> </a:t>
            </a:r>
            <a:r>
              <a:rPr lang="en-US" altLang="zh-CN" sz="2000" dirty="0">
                <a:sym typeface="+mn-ea"/>
              </a:rPr>
              <a:t>	~	</a:t>
            </a:r>
            <a:r>
              <a:rPr lang="zh-CN" altLang="en-US" sz="2000" dirty="0">
                <a:sym typeface="+mn-ea"/>
              </a:rPr>
              <a:t>￢</a:t>
            </a:r>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XOR:	^	</a:t>
            </a:r>
            <a:r>
              <a:rPr lang="zh-CN" altLang="en-US" sz="2000" dirty="0">
                <a:sym typeface="+mn-ea"/>
              </a:rPr>
              <a:t>⊕</a:t>
            </a:r>
            <a:endParaRPr lang="en-US" altLang="zh-CN" sz="2000" dirty="0"/>
          </a:p>
          <a:p>
            <a:pPr marL="342900" lvl="2" indent="-342900" algn="l">
              <a:buFont typeface="Wingdings" panose="05000000000000000000" charset="0"/>
              <a:buChar char=""/>
            </a:pPr>
            <a:r>
              <a:rPr lang="zh-CN" altLang="en-US" sz="2000" dirty="0">
                <a:sym typeface="+mn-ea"/>
              </a:rPr>
              <a:t>逻辑运算</a:t>
            </a:r>
            <a:r>
              <a:rPr lang="en-US" altLang="zh-CN" sz="2000" dirty="0">
                <a:sym typeface="+mn-ea"/>
              </a:rPr>
              <a:t>OR: 	               </a:t>
            </a:r>
            <a:r>
              <a:rPr lang="zh-CN" altLang="en-US" sz="2000" dirty="0">
                <a:sym typeface="+mn-ea"/>
              </a:rPr>
              <a:t>∨</a:t>
            </a:r>
            <a:r>
              <a:rPr lang="en-US" altLang="zh-CN" sz="2000" dirty="0">
                <a:sym typeface="+mn-ea"/>
              </a:rPr>
              <a:t>	|</a:t>
            </a:r>
            <a:endParaRPr lang="en-US" altLang="zh-CN" sz="2000" dirty="0"/>
          </a:p>
          <a:p>
            <a:pPr marL="0" lvl="2" indent="0" algn="l">
              <a:buFont typeface="Wingdings" panose="05000000000000000000" charset="0"/>
              <a:buNone/>
            </a:pPr>
            <a:endParaRPr lang="zh-CN" altLang="en-US" sz="2400">
              <a:ea typeface="SimSun" pitchFamily="2" charset="-122"/>
            </a:endParaRPr>
          </a:p>
          <a:p>
            <a:pPr marL="0" lvl="2" indent="0" algn="l">
              <a:buFont typeface="Wingdings" panose="05000000000000000000" charset="0"/>
              <a:buNone/>
            </a:pPr>
            <a:r>
              <a:rPr lang="zh-CN" altLang="en-US" sz="2400">
                <a:ea typeface="SimSun" pitchFamily="2" charset="-122"/>
              </a:rPr>
              <a:t>布尔代数运算：</a:t>
            </a:r>
          </a:p>
          <a:p>
            <a:pPr marL="0" lvl="2" indent="0" algn="l">
              <a:buFont typeface="Wingdings" panose="05000000000000000000" charset="0"/>
              <a:buNone/>
            </a:pPr>
            <a:endParaRPr lang="zh-CN" altLang="en-US" sz="2000">
              <a:ea typeface="SimSun" pitchFamily="2" charset="-122"/>
            </a:endParaRPr>
          </a:p>
          <a:p>
            <a:pPr marL="0" lvl="2" indent="0" algn="l">
              <a:buFont typeface="Wingdings" panose="05000000000000000000" charset="0"/>
              <a:buNone/>
            </a:pPr>
            <a:endParaRPr lang="zh-CN" altLang="en-US" sz="2000">
              <a:ea typeface="SimSun" pitchFamily="2" charset="-122"/>
            </a:endParaRPr>
          </a:p>
          <a:p>
            <a:pPr marL="0" lvl="2" indent="0" algn="l">
              <a:buFont typeface="Wingdings" panose="05000000000000000000" charset="0"/>
              <a:buNone/>
            </a:pPr>
            <a:endParaRPr lang="zh-CN" altLang="en-US" sz="2000">
              <a:ea typeface="SimSun" pitchFamily="2" charset="-122"/>
            </a:endParaRPr>
          </a:p>
          <a:p>
            <a:pPr marL="0" lvl="2" indent="0" algn="l">
              <a:buFont typeface="Wingdings" panose="05000000000000000000" charset="0"/>
              <a:buNone/>
            </a:pPr>
            <a:endParaRPr lang="zh-CN" altLang="en-US" sz="2000">
              <a:ea typeface="SimSun" pitchFamily="2" charset="-122"/>
            </a:endParaRPr>
          </a:p>
          <a:p>
            <a:pPr marL="0" lvl="2" indent="0" algn="l">
              <a:buFont typeface="Wingdings" panose="05000000000000000000" charset="0"/>
              <a:buNone/>
            </a:pPr>
            <a:endParaRPr lang="zh-CN" altLang="en-US" sz="2400" dirty="0">
              <a:sym typeface="+mn-ea"/>
            </a:endParaRPr>
          </a:p>
          <a:p>
            <a:pPr marL="0" lvl="2" indent="0" algn="l">
              <a:buFont typeface="Wingdings" panose="05000000000000000000" charset="0"/>
              <a:buNone/>
            </a:pPr>
            <a:r>
              <a:rPr lang="zh-CN" altLang="en-US" sz="2400" dirty="0">
                <a:sym typeface="+mn-ea"/>
              </a:rPr>
              <a:t>“位向量”的扩展</a:t>
            </a:r>
          </a:p>
          <a:p>
            <a:pPr marL="0" lvl="2" indent="0" algn="l">
              <a:buFont typeface="Wingdings" panose="05000000000000000000" charset="0"/>
              <a:buChar char=""/>
            </a:pPr>
            <a:r>
              <a:rPr lang="zh-CN" altLang="en-US" sz="2000" dirty="0">
                <a:sym typeface="+mn-ea"/>
              </a:rPr>
              <a:t>假设</a:t>
            </a:r>
            <a:r>
              <a:rPr lang="en-US" altLang="zh-CN" sz="2000" dirty="0">
                <a:sym typeface="+mn-ea"/>
              </a:rPr>
              <a:t>a</a:t>
            </a:r>
            <a:r>
              <a:rPr lang="zh-CN" altLang="en-US" sz="2000" dirty="0">
                <a:sym typeface="+mn-ea"/>
              </a:rPr>
              <a:t>、</a:t>
            </a:r>
            <a:r>
              <a:rPr lang="en-US" altLang="zh-CN" sz="2000" dirty="0">
                <a:sym typeface="+mn-ea"/>
              </a:rPr>
              <a:t>b</a:t>
            </a:r>
            <a:r>
              <a:rPr lang="zh-CN" altLang="en-US" sz="2000" dirty="0">
                <a:sym typeface="+mn-ea"/>
              </a:rPr>
              <a:t>表示向量</a:t>
            </a:r>
            <a:r>
              <a:rPr lang="en-US" altLang="zh-CN" sz="2000" dirty="0">
                <a:sym typeface="+mn-ea"/>
              </a:rPr>
              <a:t>[</a:t>
            </a:r>
            <a:r>
              <a:rPr lang="en-US" altLang="zh-CN" sz="2000" i="1" dirty="0">
                <a:sym typeface="+mn-ea"/>
              </a:rPr>
              <a:t>a</a:t>
            </a:r>
            <a:r>
              <a:rPr lang="en-US" altLang="zh-CN" sz="2000" i="1" baseline="-25000" dirty="0">
                <a:sym typeface="+mn-ea"/>
              </a:rPr>
              <a:t>w</a:t>
            </a:r>
            <a:r>
              <a:rPr lang="en-US" altLang="zh-CN" sz="2000" baseline="-25000" dirty="0">
                <a:sym typeface="+mn-ea"/>
              </a:rPr>
              <a:t>−1</a:t>
            </a:r>
            <a:r>
              <a:rPr lang="en-US" altLang="zh-CN" sz="2000" i="1" dirty="0">
                <a:sym typeface="+mn-ea"/>
              </a:rPr>
              <a:t>, a</a:t>
            </a:r>
            <a:r>
              <a:rPr lang="en-US" altLang="zh-CN" sz="2000" i="1" baseline="-25000" dirty="0">
                <a:sym typeface="+mn-ea"/>
              </a:rPr>
              <a:t>w</a:t>
            </a:r>
            <a:r>
              <a:rPr lang="en-US" altLang="zh-CN" sz="2000" baseline="-25000" dirty="0">
                <a:sym typeface="+mn-ea"/>
              </a:rPr>
              <a:t>−2</a:t>
            </a:r>
            <a:r>
              <a:rPr lang="en-US" altLang="zh-CN" sz="2000" i="1" dirty="0">
                <a:sym typeface="+mn-ea"/>
              </a:rPr>
              <a:t>, . . . , a</a:t>
            </a:r>
            <a:r>
              <a:rPr lang="en-US" altLang="zh-CN" sz="2000" baseline="-25000" dirty="0">
                <a:sym typeface="+mn-ea"/>
              </a:rPr>
              <a:t>0</a:t>
            </a:r>
            <a:r>
              <a:rPr lang="en-US" altLang="zh-CN" sz="2000" dirty="0">
                <a:sym typeface="+mn-ea"/>
              </a:rPr>
              <a:t>] and [</a:t>
            </a:r>
            <a:r>
              <a:rPr lang="en-US" altLang="zh-CN" sz="2000" i="1" dirty="0">
                <a:sym typeface="+mn-ea"/>
              </a:rPr>
              <a:t>b</a:t>
            </a:r>
            <a:r>
              <a:rPr lang="en-US" altLang="zh-CN" sz="2000" i="1" baseline="-25000" dirty="0">
                <a:sym typeface="+mn-ea"/>
              </a:rPr>
              <a:t>w</a:t>
            </a:r>
            <a:r>
              <a:rPr lang="en-US" altLang="zh-CN" sz="2000" baseline="-25000" dirty="0">
                <a:sym typeface="+mn-ea"/>
              </a:rPr>
              <a:t>−1</a:t>
            </a:r>
            <a:r>
              <a:rPr lang="en-US" altLang="zh-CN" sz="2000" i="1" dirty="0">
                <a:sym typeface="+mn-ea"/>
              </a:rPr>
              <a:t>, b</a:t>
            </a:r>
            <a:r>
              <a:rPr lang="en-US" altLang="zh-CN" sz="2000" i="1" baseline="-25000" dirty="0">
                <a:sym typeface="+mn-ea"/>
              </a:rPr>
              <a:t>w</a:t>
            </a:r>
            <a:r>
              <a:rPr lang="en-US" altLang="zh-CN" sz="2000" baseline="-25000" dirty="0">
                <a:sym typeface="+mn-ea"/>
              </a:rPr>
              <a:t>−2</a:t>
            </a:r>
            <a:r>
              <a:rPr lang="en-US" altLang="zh-CN" sz="2000" i="1" dirty="0">
                <a:sym typeface="+mn-ea"/>
              </a:rPr>
              <a:t>, . . . , b</a:t>
            </a:r>
            <a:r>
              <a:rPr lang="en-US" altLang="zh-CN" sz="2000" baseline="-25000" dirty="0">
                <a:sym typeface="+mn-ea"/>
              </a:rPr>
              <a:t>0</a:t>
            </a:r>
            <a:r>
              <a:rPr lang="en-US" altLang="zh-CN" sz="2000" dirty="0">
                <a:sym typeface="+mn-ea"/>
              </a:rPr>
              <a:t>]</a:t>
            </a:r>
            <a:r>
              <a:rPr lang="zh-CN" altLang="en-US" sz="2000" dirty="0">
                <a:ea typeface="SimSun" pitchFamily="2" charset="-122"/>
                <a:sym typeface="+mn-ea"/>
              </a:rPr>
              <a:t>，</a:t>
            </a:r>
          </a:p>
          <a:p>
            <a:pPr marL="0" lvl="2" indent="0" algn="l">
              <a:buFont typeface="Wingdings" panose="05000000000000000000" charset="0"/>
              <a:buNone/>
            </a:pPr>
            <a:r>
              <a:rPr lang="zh-CN" altLang="en-US" sz="2000" dirty="0">
                <a:sym typeface="+mn-ea"/>
              </a:rPr>
              <a:t>    则</a:t>
            </a:r>
            <a:r>
              <a:rPr lang="en-US" altLang="zh-CN" sz="2000" dirty="0" err="1">
                <a:sym typeface="+mn-ea"/>
              </a:rPr>
              <a:t>a&amp;b</a:t>
            </a:r>
            <a:r>
              <a:rPr lang="zh-CN" altLang="en-US" sz="2000" dirty="0">
                <a:sym typeface="+mn-ea"/>
              </a:rPr>
              <a:t>为</a:t>
            </a:r>
            <a:r>
              <a:rPr lang="en-US" altLang="zh-CN" sz="2000" dirty="0">
                <a:sym typeface="+mn-ea"/>
              </a:rPr>
              <a:t>w</a:t>
            </a:r>
            <a:r>
              <a:rPr lang="zh-CN" altLang="en-US" sz="2000" dirty="0">
                <a:sym typeface="+mn-ea"/>
              </a:rPr>
              <a:t>位的向量，且第</a:t>
            </a:r>
            <a:r>
              <a:rPr lang="en-US" altLang="zh-CN" sz="2000" dirty="0" err="1">
                <a:sym typeface="+mn-ea"/>
              </a:rPr>
              <a:t>i</a:t>
            </a:r>
            <a:r>
              <a:rPr lang="zh-CN" altLang="en-US" sz="2000" dirty="0">
                <a:sym typeface="+mn-ea"/>
              </a:rPr>
              <a:t>各元素为</a:t>
            </a:r>
            <a:r>
              <a:rPr lang="en-US" altLang="zh-CN" sz="2000" dirty="0" err="1">
                <a:sym typeface="+mn-ea"/>
              </a:rPr>
              <a:t>a</a:t>
            </a:r>
            <a:r>
              <a:rPr lang="en-US" altLang="zh-CN" sz="2000" baseline="-25000" dirty="0" err="1">
                <a:sym typeface="+mn-ea"/>
              </a:rPr>
              <a:t>i</a:t>
            </a:r>
            <a:r>
              <a:rPr lang="en-US" altLang="zh-CN" sz="2000" dirty="0" err="1">
                <a:sym typeface="+mn-ea"/>
              </a:rPr>
              <a:t>&amp;b</a:t>
            </a:r>
            <a:r>
              <a:rPr lang="en-US" altLang="zh-CN" sz="2000" baseline="-25000" dirty="0" err="1">
                <a:sym typeface="+mn-ea"/>
              </a:rPr>
              <a:t>i</a:t>
            </a:r>
            <a:endParaRPr lang="en-US" altLang="zh-CN" sz="2000" baseline="-25000" dirty="0"/>
          </a:p>
          <a:p>
            <a:pPr marL="0" lvl="2" indent="0" algn="l">
              <a:buFont typeface="Wingdings" panose="05000000000000000000" charset="0"/>
              <a:buNone/>
            </a:pPr>
            <a:endParaRPr lang="zh-CN" altLang="en-US" sz="2000">
              <a:ea typeface="SimSun" pitchFamily="2" charset="-122"/>
            </a:endParaRPr>
          </a:p>
        </p:txBody>
      </p:sp>
      <p:pic>
        <p:nvPicPr>
          <p:cNvPr id="56329" name="Picture 8"/>
          <p:cNvPicPr>
            <a:picLocks noChangeArrowheads="1"/>
          </p:cNvPicPr>
          <p:nvPr/>
        </p:nvPicPr>
        <p:blipFill>
          <a:blip r:embed="rId3"/>
          <a:srcRect r="77623"/>
          <a:stretch>
            <a:fillRect/>
          </a:stretch>
        </p:blipFill>
        <p:spPr bwMode="auto">
          <a:xfrm>
            <a:off x="4226560" y="3950018"/>
            <a:ext cx="1397000" cy="1376362"/>
          </a:xfrm>
          <a:prstGeom prst="rect">
            <a:avLst/>
          </a:prstGeom>
          <a:noFill/>
          <a:ln w="9525">
            <a:noFill/>
            <a:miter lim="800000"/>
            <a:headEnd/>
            <a:tailEnd/>
          </a:ln>
        </p:spPr>
      </p:pic>
      <p:pic>
        <p:nvPicPr>
          <p:cNvPr id="56330" name="Picture 9"/>
          <p:cNvPicPr>
            <a:picLocks noChangeArrowheads="1"/>
          </p:cNvPicPr>
          <p:nvPr/>
        </p:nvPicPr>
        <p:blipFill>
          <a:blip r:embed="rId4"/>
          <a:srcRect r="77623"/>
          <a:stretch>
            <a:fillRect/>
          </a:stretch>
        </p:blipFill>
        <p:spPr bwMode="auto">
          <a:xfrm>
            <a:off x="6703060" y="3950335"/>
            <a:ext cx="1397000" cy="1376363"/>
          </a:xfrm>
          <a:prstGeom prst="rect">
            <a:avLst/>
          </a:prstGeom>
          <a:noFill/>
          <a:ln w="9525">
            <a:noFill/>
            <a:miter lim="800000"/>
            <a:headEnd/>
            <a:tailEnd/>
          </a:ln>
        </p:spPr>
      </p:pic>
      <p:pic>
        <p:nvPicPr>
          <p:cNvPr id="56332" name="Picture 11"/>
          <p:cNvPicPr>
            <a:picLocks noChangeArrowheads="1"/>
          </p:cNvPicPr>
          <p:nvPr/>
        </p:nvPicPr>
        <p:blipFill>
          <a:blip r:embed="rId5"/>
          <a:srcRect r="77623"/>
          <a:stretch>
            <a:fillRect/>
          </a:stretch>
        </p:blipFill>
        <p:spPr bwMode="auto">
          <a:xfrm>
            <a:off x="8769985" y="3950653"/>
            <a:ext cx="1397000" cy="1376362"/>
          </a:xfrm>
          <a:prstGeom prst="rect">
            <a:avLst/>
          </a:prstGeom>
          <a:noFill/>
          <a:ln w="9525">
            <a:noFill/>
            <a:miter lim="800000"/>
            <a:headEnd/>
            <a:tailEnd/>
          </a:ln>
        </p:spPr>
      </p:pic>
      <p:pic>
        <p:nvPicPr>
          <p:cNvPr id="18" name="Picture 6"/>
          <p:cNvPicPr>
            <a:picLocks noChangeArrowheads="1"/>
          </p:cNvPicPr>
          <p:nvPr/>
        </p:nvPicPr>
        <p:blipFill>
          <a:blip r:embed="rId6"/>
          <a:srcRect r="77623"/>
          <a:stretch>
            <a:fillRect/>
          </a:stretch>
        </p:blipFill>
        <p:spPr bwMode="auto">
          <a:xfrm>
            <a:off x="1506220" y="3949700"/>
            <a:ext cx="1397000" cy="13763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down)">
                                      <p:cBhvr>
                                        <p:cTn id="15" dur="500"/>
                                        <p:tgtEl>
                                          <p:spTgt spid="4">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6330"/>
                                        </p:tgtEl>
                                        <p:attrNameLst>
                                          <p:attrName>style.visibility</p:attrName>
                                        </p:attrNameLst>
                                      </p:cBhvr>
                                      <p:to>
                                        <p:strVal val="visible"/>
                                      </p:to>
                                    </p:set>
                                    <p:anim calcmode="lin" valueType="num">
                                      <p:cBhvr additive="base">
                                        <p:cTn id="32" dur="500" fill="hold"/>
                                        <p:tgtEl>
                                          <p:spTgt spid="56330"/>
                                        </p:tgtEl>
                                        <p:attrNameLst>
                                          <p:attrName>ppt_x</p:attrName>
                                        </p:attrNameLst>
                                      </p:cBhvr>
                                      <p:tavLst>
                                        <p:tav tm="0">
                                          <p:val>
                                            <p:strVal val="#ppt_x"/>
                                          </p:val>
                                        </p:tav>
                                        <p:tav tm="100000">
                                          <p:val>
                                            <p:strVal val="#ppt_x"/>
                                          </p:val>
                                        </p:tav>
                                      </p:tavLst>
                                    </p:anim>
                                    <p:anim calcmode="lin" valueType="num">
                                      <p:cBhvr additive="base">
                                        <p:cTn id="33" dur="500" fill="hold"/>
                                        <p:tgtEl>
                                          <p:spTgt spid="5633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Par">
                                  <p:stCondLst>
                                    <p:cond delay="0"/>
                                  </p:stCondLst>
                                  <p:childTnLst>
                                    <p:set>
                                      <p:cBhvr>
                                        <p:cTn id="41" dur="1" fill="hold">
                                          <p:stCondLst>
                                            <p:cond delay="0"/>
                                          </p:stCondLst>
                                        </p:cTn>
                                        <p:tgtEl>
                                          <p:spTgt spid="56329"/>
                                        </p:tgtEl>
                                        <p:attrNameLst>
                                          <p:attrName>style.visibility</p:attrName>
                                        </p:attrNameLst>
                                      </p:cBhvr>
                                      <p:to>
                                        <p:strVal val="visible"/>
                                      </p:to>
                                    </p:set>
                                    <p:anim calcmode="lin" valueType="num">
                                      <p:cBhvr additive="base">
                                        <p:cTn id="42" dur="500" fill="hold"/>
                                        <p:tgtEl>
                                          <p:spTgt spid="56329"/>
                                        </p:tgtEl>
                                        <p:attrNameLst>
                                          <p:attrName>ppt_x</p:attrName>
                                        </p:attrNameLst>
                                      </p:cBhvr>
                                      <p:tavLst>
                                        <p:tav tm="0">
                                          <p:val>
                                            <p:strVal val="#ppt_x"/>
                                          </p:val>
                                        </p:tav>
                                        <p:tav tm="100000">
                                          <p:val>
                                            <p:strVal val="#ppt_x"/>
                                          </p:val>
                                        </p:tav>
                                      </p:tavLst>
                                    </p:anim>
                                    <p:anim calcmode="lin" valueType="num">
                                      <p:cBhvr additive="base">
                                        <p:cTn id="43" dur="500" fill="hold"/>
                                        <p:tgtEl>
                                          <p:spTgt spid="5632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6332"/>
                                        </p:tgtEl>
                                        <p:attrNameLst>
                                          <p:attrName>style.visibility</p:attrName>
                                        </p:attrNameLst>
                                      </p:cBhvr>
                                      <p:to>
                                        <p:strVal val="visible"/>
                                      </p:to>
                                    </p:set>
                                    <p:anim calcmode="lin" valueType="num">
                                      <p:cBhvr additive="base">
                                        <p:cTn id="46" dur="500" fill="hold"/>
                                        <p:tgtEl>
                                          <p:spTgt spid="56332"/>
                                        </p:tgtEl>
                                        <p:attrNameLst>
                                          <p:attrName>ppt_x</p:attrName>
                                        </p:attrNameLst>
                                      </p:cBhvr>
                                      <p:tavLst>
                                        <p:tav tm="0">
                                          <p:val>
                                            <p:strVal val="#ppt_x"/>
                                          </p:val>
                                        </p:tav>
                                        <p:tav tm="100000">
                                          <p:val>
                                            <p:strVal val="#ppt_x"/>
                                          </p:val>
                                        </p:tav>
                                      </p:tavLst>
                                    </p:anim>
                                    <p:anim calcmode="lin" valueType="num">
                                      <p:cBhvr additive="base">
                                        <p:cTn id="47" dur="500" fill="hold"/>
                                        <p:tgtEl>
                                          <p:spTgt spid="5633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wipe(down)">
                                      <p:cBhvr>
                                        <p:cTn id="52" dur="500"/>
                                        <p:tgtEl>
                                          <p:spTgt spid="4">
                                            <p:txEl>
                                              <p:pRg st="13" end="13"/>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wipe(down)">
                                      <p:cBhvr>
                                        <p:cTn id="55" dur="500"/>
                                        <p:tgtEl>
                                          <p:spTgt spid="4">
                                            <p:txEl>
                                              <p:pRg st="14" end="14"/>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wipe(down)">
                                      <p:cBhvr>
                                        <p:cTn id="5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2.1.7  </a:t>
                      </a:r>
                      <a:r>
                        <a:rPr lang="en-US" altLang="zh-CN" sz="2400">
                          <a:solidFill>
                            <a:schemeClr val="bg1"/>
                          </a:solidFill>
                          <a:ea typeface="SimSun" pitchFamily="2" charset="-122"/>
                        </a:rPr>
                        <a:t>C</a:t>
                      </a:r>
                      <a:r>
                        <a:rPr lang="zh-CN" altLang="en-US" sz="2400">
                          <a:solidFill>
                            <a:schemeClr val="bg1"/>
                          </a:solidFill>
                          <a:ea typeface="SimSun" pitchFamily="2" charset="-122"/>
                        </a:rPr>
                        <a:t>语言中的位级运算</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419735" y="1158875"/>
            <a:ext cx="10100945" cy="1830070"/>
          </a:xfrm>
          <a:prstGeom prst="rect">
            <a:avLst/>
          </a:prstGeom>
          <a:noFill/>
        </p:spPr>
        <p:txBody>
          <a:bodyPr wrap="square" rtlCol="0" anchor="t">
            <a:spAutoFit/>
          </a:bodyPr>
          <a:lstStyle/>
          <a:p>
            <a:pPr lvl="2" algn="l"/>
            <a:r>
              <a:rPr lang="zh-CN" altLang="en-US" sz="2000" dirty="0">
                <a:sym typeface="+mn-ea"/>
              </a:rPr>
              <a:t>使用符号： </a:t>
            </a:r>
            <a:r>
              <a:rPr lang="en-US" altLang="zh-CN" sz="2000" dirty="0">
                <a:sym typeface="+mn-ea"/>
              </a:rPr>
              <a:t>NOT</a:t>
            </a:r>
            <a:r>
              <a:rPr lang="zh-CN" altLang="en-US" sz="2000" dirty="0">
                <a:sym typeface="+mn-ea"/>
              </a:rPr>
              <a:t>（取反）为</a:t>
            </a:r>
            <a:r>
              <a:rPr lang="en-US" altLang="zh-CN" sz="2000" dirty="0">
                <a:sym typeface="+mn-ea"/>
              </a:rPr>
              <a:t>:</a:t>
            </a:r>
            <a:r>
              <a:rPr lang="zh-CN" altLang="en-US" sz="2000" dirty="0">
                <a:sym typeface="+mn-ea"/>
              </a:rPr>
              <a:t> </a:t>
            </a:r>
            <a:r>
              <a:rPr lang="en-US" altLang="zh-CN" sz="2000" dirty="0">
                <a:sym typeface="+mn-ea"/>
              </a:rPr>
              <a:t>~	</a:t>
            </a:r>
            <a:r>
              <a:rPr lang="zh-CN" altLang="en-US" sz="2000" dirty="0">
                <a:sym typeface="+mn-ea"/>
              </a:rPr>
              <a:t> </a:t>
            </a:r>
          </a:p>
          <a:p>
            <a:pPr lvl="2" algn="l"/>
            <a:r>
              <a:rPr lang="en-US" altLang="zh-CN" sz="2000" dirty="0">
                <a:sym typeface="+mn-ea"/>
              </a:rPr>
              <a:t>	      </a:t>
            </a:r>
            <a:r>
              <a:rPr lang="zh-CN" altLang="en-US" sz="2000" dirty="0">
                <a:sym typeface="+mn-ea"/>
              </a:rPr>
              <a:t>   </a:t>
            </a:r>
            <a:r>
              <a:rPr lang="en-US" altLang="zh-CN" sz="2000" dirty="0">
                <a:sym typeface="+mn-ea"/>
              </a:rPr>
              <a:t>AND</a:t>
            </a:r>
            <a:r>
              <a:rPr lang="zh-CN" altLang="en-US" sz="2000" dirty="0">
                <a:sym typeface="+mn-ea"/>
              </a:rPr>
              <a:t>（与）为</a:t>
            </a:r>
            <a:r>
              <a:rPr lang="en-US" altLang="zh-CN" sz="2000" dirty="0">
                <a:sym typeface="+mn-ea"/>
              </a:rPr>
              <a:t>:</a:t>
            </a:r>
            <a:r>
              <a:rPr lang="zh-CN" altLang="en-US" sz="2000" dirty="0">
                <a:sym typeface="+mn-ea"/>
              </a:rPr>
              <a:t> </a:t>
            </a:r>
            <a:r>
              <a:rPr lang="en-US" altLang="zh-CN" sz="2000" dirty="0">
                <a:sym typeface="+mn-ea"/>
              </a:rPr>
              <a:t>&amp;</a:t>
            </a:r>
            <a:r>
              <a:rPr lang="zh-CN" altLang="en-US" sz="2000" dirty="0">
                <a:sym typeface="+mn-ea"/>
              </a:rPr>
              <a:t>     </a:t>
            </a:r>
          </a:p>
          <a:p>
            <a:pPr lvl="2" algn="l"/>
            <a:r>
              <a:rPr lang="en-US" altLang="zh-CN" sz="2000" dirty="0">
                <a:sym typeface="+mn-ea"/>
              </a:rPr>
              <a:t>                      OR</a:t>
            </a:r>
            <a:r>
              <a:rPr lang="zh-CN" altLang="en-US" sz="2000" dirty="0">
                <a:sym typeface="+mn-ea"/>
              </a:rPr>
              <a:t>（或）为</a:t>
            </a:r>
            <a:r>
              <a:rPr lang="en-US" altLang="zh-CN" sz="2000" dirty="0">
                <a:sym typeface="+mn-ea"/>
              </a:rPr>
              <a:t>:|</a:t>
            </a:r>
            <a:r>
              <a:rPr lang="zh-CN" altLang="en-US" sz="2000" dirty="0">
                <a:sym typeface="+mn-ea"/>
              </a:rPr>
              <a:t>  </a:t>
            </a:r>
          </a:p>
          <a:p>
            <a:pPr lvl="2" algn="l"/>
            <a:r>
              <a:rPr lang="en-US" altLang="zh-CN" sz="2000" dirty="0">
                <a:sym typeface="+mn-ea"/>
              </a:rPr>
              <a:t>	         XOR</a:t>
            </a:r>
            <a:r>
              <a:rPr lang="zh-CN" altLang="en-US" sz="2000" dirty="0">
                <a:sym typeface="+mn-ea"/>
              </a:rPr>
              <a:t>（异或）为</a:t>
            </a:r>
            <a:r>
              <a:rPr lang="en-US" altLang="zh-CN" sz="2000" dirty="0">
                <a:sym typeface="+mn-ea"/>
              </a:rPr>
              <a:t>:^</a:t>
            </a:r>
            <a:endParaRPr lang="en-US" altLang="zh-CN" sz="2000" dirty="0"/>
          </a:p>
          <a:p>
            <a:pPr marL="0" lvl="2" indent="0" algn="l">
              <a:buFont typeface="Wingdings" panose="05000000000000000000" charset="0"/>
              <a:buNone/>
            </a:pPr>
            <a:endParaRPr lang="en-US" altLang="zh-CN" sz="2000" baseline="-25000" dirty="0"/>
          </a:p>
          <a:p>
            <a:pPr marL="0" lvl="2" indent="0" algn="l">
              <a:buFont typeface="Wingdings" panose="05000000000000000000" charset="0"/>
              <a:buNone/>
            </a:pPr>
            <a:endParaRPr lang="zh-CN" altLang="en-US" sz="2000">
              <a:ea typeface="SimSun" pitchFamily="2" charset="-122"/>
            </a:endParaRPr>
          </a:p>
        </p:txBody>
      </p:sp>
      <p:sp>
        <p:nvSpPr>
          <p:cNvPr id="2" name="矩形 1"/>
          <p:cNvSpPr/>
          <p:nvPr/>
        </p:nvSpPr>
        <p:spPr>
          <a:xfrm>
            <a:off x="1415415" y="2886075"/>
            <a:ext cx="10612120" cy="2553335"/>
          </a:xfrm>
          <a:prstGeom prst="rect">
            <a:avLst/>
          </a:prstGeom>
        </p:spPr>
        <p:txBody>
          <a:bodyPr wrap="square">
            <a:spAutoFit/>
          </a:bodyPr>
          <a:lstStyle/>
          <a:p>
            <a:r>
              <a:rPr lang="en-US" altLang="zh-CN" sz="2000" b="1" dirty="0">
                <a:solidFill>
                  <a:schemeClr val="accent2"/>
                </a:solidFill>
                <a:latin typeface="TimesTen-Roman"/>
              </a:rPr>
              <a:t>C </a:t>
            </a:r>
            <a:r>
              <a:rPr lang="zh-CN" altLang="en-US" sz="2000" b="1" dirty="0">
                <a:solidFill>
                  <a:schemeClr val="accent2"/>
                </a:solidFill>
                <a:latin typeface="TimesTen-Roman"/>
              </a:rPr>
              <a:t>表达式</a:t>
            </a:r>
            <a:r>
              <a:rPr lang="en-US" altLang="zh-CN" sz="2000" b="1" dirty="0">
                <a:solidFill>
                  <a:schemeClr val="accent2"/>
                </a:solidFill>
                <a:latin typeface="TimesTen-Roman"/>
              </a:rPr>
              <a:t> 	</a:t>
            </a:r>
            <a:r>
              <a:rPr lang="zh-CN" altLang="en-US" sz="2000" b="1" dirty="0">
                <a:solidFill>
                  <a:schemeClr val="accent2"/>
                </a:solidFill>
                <a:latin typeface="TimesTen-Roman"/>
              </a:rPr>
              <a:t>二进制表示</a:t>
            </a:r>
            <a:r>
              <a:rPr lang="en-US" altLang="zh-CN" sz="2000" b="1" dirty="0">
                <a:solidFill>
                  <a:schemeClr val="accent2"/>
                </a:solidFill>
                <a:latin typeface="TimesTen-Roman"/>
              </a:rPr>
              <a:t> 			</a:t>
            </a:r>
            <a:r>
              <a:rPr lang="zh-CN" altLang="en-US" sz="2000" b="1" dirty="0">
                <a:solidFill>
                  <a:schemeClr val="accent2"/>
                </a:solidFill>
                <a:latin typeface="TimesTen-Roman"/>
              </a:rPr>
              <a:t>二进制结果</a:t>
            </a:r>
            <a:r>
              <a:rPr lang="en-US" altLang="zh-CN" sz="2000" b="1" dirty="0">
                <a:solidFill>
                  <a:schemeClr val="accent2"/>
                </a:solidFill>
                <a:latin typeface="TimesTen-Roman"/>
              </a:rPr>
              <a:t> 	16</a:t>
            </a:r>
            <a:r>
              <a:rPr lang="zh-CN" altLang="en-US" sz="2000" b="1" dirty="0">
                <a:solidFill>
                  <a:schemeClr val="accent2"/>
                </a:solidFill>
                <a:latin typeface="TimesTen-Roman"/>
              </a:rPr>
              <a:t>进制结果</a:t>
            </a:r>
          </a:p>
          <a:p>
            <a:r>
              <a:rPr lang="pt-BR" altLang="zh-CN" sz="2000" dirty="0">
                <a:solidFill>
                  <a:srgbClr val="FF0000"/>
                </a:solidFill>
                <a:latin typeface="ZztexMono-Regular"/>
              </a:rPr>
              <a:t>~</a:t>
            </a:r>
            <a:r>
              <a:rPr lang="pt-BR" altLang="zh-CN" sz="2000" dirty="0">
                <a:latin typeface="ZztexMono-Regular"/>
              </a:rPr>
              <a:t>0x41 	       </a:t>
            </a:r>
            <a:r>
              <a:rPr lang="zh-CN" altLang="en-US" sz="2000" dirty="0">
                <a:latin typeface="ZztexMono-Regular"/>
              </a:rPr>
              <a:t>         </a:t>
            </a:r>
            <a:r>
              <a:rPr lang="pt-BR" altLang="zh-CN" sz="2000" dirty="0">
                <a:solidFill>
                  <a:srgbClr val="FF0000"/>
                </a:solidFill>
                <a:latin typeface="ZztexMono-Regular"/>
              </a:rPr>
              <a:t>~</a:t>
            </a:r>
            <a:r>
              <a:rPr lang="pt-BR" altLang="zh-CN" sz="2000" dirty="0">
                <a:latin typeface="TimesTen-Roman"/>
              </a:rPr>
              <a:t>[0100 0001] 			[1011 1110] 	</a:t>
            </a:r>
            <a:r>
              <a:rPr lang="pt-BR" altLang="zh-CN" sz="2000" dirty="0">
                <a:latin typeface="ZztexMono-Regular"/>
              </a:rPr>
              <a:t>0xBE</a:t>
            </a:r>
          </a:p>
          <a:p>
            <a:r>
              <a:rPr lang="en-US" altLang="zh-CN" sz="2000" dirty="0">
                <a:solidFill>
                  <a:srgbClr val="FF0000"/>
                </a:solidFill>
                <a:latin typeface="ZztexMono-Regular"/>
              </a:rPr>
              <a:t>~</a:t>
            </a:r>
            <a:r>
              <a:rPr lang="en-US" altLang="zh-CN" sz="2000" dirty="0">
                <a:latin typeface="ZztexMono-Regular"/>
              </a:rPr>
              <a:t>0x00 	       </a:t>
            </a:r>
            <a:r>
              <a:rPr lang="zh-CN" altLang="en-US" sz="2000" dirty="0">
                <a:latin typeface="ZztexMono-Regular"/>
              </a:rPr>
              <a:t>         </a:t>
            </a:r>
            <a:r>
              <a:rPr lang="en-US" altLang="zh-CN" sz="2000" dirty="0">
                <a:solidFill>
                  <a:srgbClr val="FF0000"/>
                </a:solidFill>
                <a:latin typeface="ZztexMono-Regular"/>
              </a:rPr>
              <a:t>~</a:t>
            </a:r>
            <a:r>
              <a:rPr lang="en-US" altLang="zh-CN" sz="2000" dirty="0">
                <a:latin typeface="TimesTen-Roman"/>
              </a:rPr>
              <a:t>[0000 0000] 			[1111 1111] 	</a:t>
            </a:r>
            <a:r>
              <a:rPr lang="en-US" altLang="zh-CN" sz="2000" dirty="0">
                <a:latin typeface="ZztexMono-Regular"/>
              </a:rPr>
              <a:t>0xFF</a:t>
            </a:r>
          </a:p>
          <a:p>
            <a:r>
              <a:rPr lang="en-US" altLang="zh-CN" sz="2000" dirty="0">
                <a:latin typeface="ZztexMono-Regular"/>
              </a:rPr>
              <a:t>0x69</a:t>
            </a:r>
            <a:r>
              <a:rPr lang="en-US" altLang="zh-CN" sz="2000" dirty="0">
                <a:solidFill>
                  <a:srgbClr val="FF0000"/>
                </a:solidFill>
                <a:latin typeface="ZztexMono-Regular"/>
              </a:rPr>
              <a:t>&amp;</a:t>
            </a:r>
            <a:r>
              <a:rPr lang="en-US" altLang="zh-CN" sz="2000" dirty="0">
                <a:latin typeface="ZztexMono-Regular"/>
              </a:rPr>
              <a:t>0x55 	</a:t>
            </a:r>
            <a:r>
              <a:rPr lang="en-US" altLang="zh-CN" sz="2000" dirty="0">
                <a:latin typeface="TimesTen-Roman"/>
              </a:rPr>
              <a:t>[0110 1001] </a:t>
            </a:r>
            <a:r>
              <a:rPr lang="en-US" altLang="zh-CN" sz="2000" dirty="0">
                <a:solidFill>
                  <a:srgbClr val="FF0000"/>
                </a:solidFill>
                <a:latin typeface="ZztexMono-Regular"/>
              </a:rPr>
              <a:t>&amp;</a:t>
            </a:r>
            <a:r>
              <a:rPr lang="en-US" altLang="zh-CN" sz="2000" dirty="0">
                <a:latin typeface="ZztexMono-Regular"/>
              </a:rPr>
              <a:t> </a:t>
            </a:r>
            <a:r>
              <a:rPr lang="en-US" altLang="zh-CN" sz="2000" dirty="0">
                <a:latin typeface="TimesTen-Roman"/>
              </a:rPr>
              <a:t>[0101 0101] 	[0100 0001] 	</a:t>
            </a:r>
            <a:r>
              <a:rPr lang="en-US" altLang="zh-CN" sz="2000" dirty="0">
                <a:latin typeface="ZztexMono-Regular"/>
              </a:rPr>
              <a:t>0x41</a:t>
            </a:r>
          </a:p>
          <a:p>
            <a:r>
              <a:rPr lang="en-US" altLang="zh-CN" sz="2000" dirty="0">
                <a:latin typeface="ZztexMono-Regular"/>
              </a:rPr>
              <a:t>0x69</a:t>
            </a:r>
            <a:r>
              <a:rPr lang="en-US" altLang="zh-CN" sz="2000" dirty="0">
                <a:solidFill>
                  <a:srgbClr val="FF0000"/>
                </a:solidFill>
                <a:latin typeface="ZztexMono-Regular"/>
              </a:rPr>
              <a:t>|</a:t>
            </a:r>
            <a:r>
              <a:rPr lang="en-US" altLang="zh-CN" sz="2000" dirty="0">
                <a:latin typeface="ZztexMono-Regular"/>
              </a:rPr>
              <a:t>0x55 	</a:t>
            </a:r>
            <a:r>
              <a:rPr lang="en-US" altLang="zh-CN" sz="2000" dirty="0">
                <a:latin typeface="TimesTen-Roman"/>
              </a:rPr>
              <a:t>[0110 1001] </a:t>
            </a:r>
            <a:r>
              <a:rPr lang="en-US" altLang="zh-CN" sz="2000" dirty="0">
                <a:solidFill>
                  <a:srgbClr val="FF0000"/>
                </a:solidFill>
                <a:latin typeface="ZztexMono-Regular"/>
              </a:rPr>
              <a:t>|</a:t>
            </a:r>
            <a:r>
              <a:rPr lang="en-US" altLang="zh-CN" sz="2000" dirty="0">
                <a:latin typeface="ZztexMono-Regular"/>
              </a:rPr>
              <a:t> </a:t>
            </a:r>
            <a:r>
              <a:rPr lang="en-US" altLang="zh-CN" sz="2000" dirty="0">
                <a:latin typeface="TimesTen-Roman"/>
              </a:rPr>
              <a:t>[0101 0101] 	[0111 1101] 	</a:t>
            </a:r>
            <a:r>
              <a:rPr lang="en-US" altLang="zh-CN" sz="2000" dirty="0">
                <a:latin typeface="ZztexMono-Regular"/>
              </a:rPr>
              <a:t>0x7D</a:t>
            </a:r>
          </a:p>
          <a:p>
            <a:endParaRPr lang="zh-CN" altLang="en-US" sz="2000" dirty="0"/>
          </a:p>
          <a:p>
            <a:r>
              <a:rPr lang="zh-CN" altLang="en-US" sz="2000" dirty="0"/>
              <a:t>如上所示，确定一个位级表达式结果的最好方法，就是将十六进制的参数扩展成二进制表示并执行二进制运算，然后再转换为十六进制。</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6220" y="1177925"/>
            <a:ext cx="10807700" cy="1953260"/>
          </a:xfrm>
          <a:prstGeom prst="rect">
            <a:avLst/>
          </a:prstGeom>
          <a:noFill/>
        </p:spPr>
        <p:txBody>
          <a:bodyPr wrap="none" rtlCol="0" anchor="t">
            <a:spAutoFit/>
          </a:bodyPr>
          <a:lstStyle/>
          <a:p>
            <a:pPr marL="0" indent="0" algn="l">
              <a:buFont typeface="Wingdings" panose="05000000000000000000" charset="0"/>
              <a:buNone/>
            </a:pPr>
            <a:r>
              <a:rPr lang="en-US" sz="2400" dirty="0">
                <a:sym typeface="+mn-ea"/>
              </a:rPr>
              <a:t>C</a:t>
            </a:r>
            <a:r>
              <a:rPr lang="zh-CN" altLang="en-US" sz="2400" dirty="0">
                <a:ea typeface="SimSun" pitchFamily="2" charset="-122"/>
                <a:sym typeface="+mn-ea"/>
              </a:rPr>
              <a:t>语言中提供了一组逻辑运算符</a:t>
            </a:r>
            <a:r>
              <a:rPr lang="en-US" altLang="zh-CN" sz="2400" dirty="0">
                <a:ea typeface="SimSun" pitchFamily="2" charset="-122"/>
                <a:sym typeface="+mn-ea"/>
              </a:rPr>
              <a:t>||</a:t>
            </a:r>
            <a:r>
              <a:rPr lang="zh-CN" altLang="en-US" sz="2400" dirty="0">
                <a:ea typeface="SimSun" pitchFamily="2" charset="-122"/>
                <a:sym typeface="+mn-ea"/>
              </a:rPr>
              <a:t>、</a:t>
            </a:r>
            <a:r>
              <a:rPr lang="en-US" altLang="zh-CN" sz="2400" dirty="0">
                <a:ea typeface="SimSun" pitchFamily="2" charset="-122"/>
                <a:sym typeface="+mn-ea"/>
              </a:rPr>
              <a:t>&amp;&amp;</a:t>
            </a:r>
            <a:r>
              <a:rPr lang="zh-CN" altLang="en-US" sz="2400" dirty="0">
                <a:ea typeface="SimSun" pitchFamily="2" charset="-122"/>
                <a:sym typeface="+mn-ea"/>
              </a:rPr>
              <a:t>和！，分别对应于</a:t>
            </a:r>
            <a:r>
              <a:rPr lang="en-US" altLang="zh-CN" sz="2400" dirty="0">
                <a:ea typeface="SimSun" pitchFamily="2" charset="-122"/>
                <a:sym typeface="+mn-ea"/>
              </a:rPr>
              <a:t>OR</a:t>
            </a:r>
            <a:r>
              <a:rPr lang="zh-CN" altLang="en-US" sz="2400" dirty="0">
                <a:ea typeface="SimSun" pitchFamily="2" charset="-122"/>
                <a:sym typeface="+mn-ea"/>
              </a:rPr>
              <a:t>、</a:t>
            </a:r>
            <a:r>
              <a:rPr lang="en-US" altLang="zh-CN" sz="2400" dirty="0">
                <a:ea typeface="SimSun" pitchFamily="2" charset="-122"/>
                <a:sym typeface="+mn-ea"/>
              </a:rPr>
              <a:t>AND</a:t>
            </a:r>
            <a:r>
              <a:rPr lang="zh-CN" altLang="en-US" sz="2400" dirty="0">
                <a:ea typeface="SimSun" pitchFamily="2" charset="-122"/>
                <a:sym typeface="+mn-ea"/>
              </a:rPr>
              <a:t>和</a:t>
            </a:r>
            <a:r>
              <a:rPr lang="en-US" altLang="zh-CN" sz="2400" dirty="0">
                <a:ea typeface="SimSun" pitchFamily="2" charset="-122"/>
                <a:sym typeface="+mn-ea"/>
              </a:rPr>
              <a:t>NOT </a:t>
            </a:r>
            <a:r>
              <a:rPr lang="zh-CN" altLang="en-US" sz="2400" dirty="0">
                <a:ea typeface="SimSun" pitchFamily="2" charset="-122"/>
                <a:sym typeface="+mn-ea"/>
              </a:rPr>
              <a:t>运算。</a:t>
            </a:r>
          </a:p>
          <a:p>
            <a:pPr marL="0" indent="0" algn="l">
              <a:buFont typeface="Wingdings" panose="05000000000000000000" charset="0"/>
              <a:buNone/>
            </a:pPr>
            <a:endParaRPr lang="en-US" altLang="zh-CN" sz="2000" dirty="0"/>
          </a:p>
          <a:p>
            <a:pPr marL="0" lvl="2" indent="0" algn="l">
              <a:buFont typeface="Wingdings" panose="05000000000000000000" charset="0"/>
              <a:buNone/>
            </a:pPr>
            <a:endParaRPr lang="en-US" altLang="zh-CN" sz="2000" dirty="0"/>
          </a:p>
          <a:p>
            <a:pPr marL="0" lvl="2" indent="0" algn="l">
              <a:buFont typeface="Wingdings" panose="05000000000000000000" charset="0"/>
              <a:buNone/>
            </a:pPr>
            <a:endParaRPr lang="zh-CN" altLang="en-US" sz="2400">
              <a:ea typeface="SimSun" pitchFamily="2" charset="-122"/>
            </a:endParaRPr>
          </a:p>
          <a:p>
            <a:pPr marL="0" lvl="2" indent="0" algn="l">
              <a:buFont typeface="Wingdings" panose="05000000000000000000" charset="0"/>
              <a:buNone/>
            </a:pPr>
            <a:endParaRPr lang="en-US" altLang="zh-CN" sz="2000" baseline="-25000" dirty="0"/>
          </a:p>
          <a:p>
            <a:pPr marL="0" lvl="2" indent="0" algn="l">
              <a:buFont typeface="Wingdings" panose="05000000000000000000" charset="0"/>
              <a:buNone/>
            </a:pPr>
            <a:endParaRPr lang="zh-CN" altLang="en-US" sz="2000">
              <a:ea typeface="SimSun" pitchFamily="2" charset="-122"/>
            </a:endParaRPr>
          </a:p>
        </p:txBody>
      </p:sp>
      <p:sp>
        <p:nvSpPr>
          <p:cNvPr id="25611" name="矩形 11"/>
          <p:cNvSpPr>
            <a:spLocks noChangeArrowheads="1"/>
          </p:cNvSpPr>
          <p:nvPr/>
        </p:nvSpPr>
        <p:spPr bwMode="auto">
          <a:xfrm>
            <a:off x="1840230" y="2900680"/>
            <a:ext cx="3128010" cy="352425"/>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所有非零的参数都表示</a:t>
            </a:r>
            <a:r>
              <a:rPr lang="en-US" altLang="zh-CN">
                <a:solidFill>
                  <a:schemeClr val="accent2"/>
                </a:solidFill>
                <a:latin typeface="微软雅黑" panose="020B0503020204020204" pitchFamily="34" charset="-122"/>
                <a:ea typeface="微软雅黑" panose="020B0503020204020204" pitchFamily="34" charset="-122"/>
              </a:rPr>
              <a:t>TRUE</a:t>
            </a: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2.1.8  </a:t>
                      </a:r>
                      <a:r>
                        <a:rPr lang="en-US" altLang="zh-CN" sz="2400">
                          <a:solidFill>
                            <a:schemeClr val="bg1"/>
                          </a:solidFill>
                          <a:ea typeface="SimSun" pitchFamily="2" charset="-122"/>
                        </a:rPr>
                        <a:t>C</a:t>
                      </a:r>
                      <a:r>
                        <a:rPr lang="zh-CN" altLang="en-US" sz="2400">
                          <a:solidFill>
                            <a:schemeClr val="bg1"/>
                          </a:solidFill>
                          <a:ea typeface="SimSun" pitchFamily="2" charset="-122"/>
                        </a:rPr>
                        <a:t>语言中的逻辑运算</a:t>
                      </a:r>
                    </a:p>
                  </a:txBody>
                  <a:tcPr>
                    <a:solidFill>
                      <a:srgbClr val="52B6B1"/>
                    </a:solidFill>
                  </a:tcPr>
                </a:tc>
                <a:extLst>
                  <a:ext uri="{0D108BD9-81ED-4DB2-BD59-A6C34878D82A}">
                    <a16:rowId xmlns:a16="http://schemas.microsoft.com/office/drawing/2014/main" val="10000"/>
                  </a:ext>
                </a:extLst>
              </a:tr>
            </a:tbl>
          </a:graphicData>
        </a:graphic>
      </p:graphicFrame>
      <p:cxnSp>
        <p:nvCxnSpPr>
          <p:cNvPr id="25604" name="直接连接符 4"/>
          <p:cNvCxnSpPr>
            <a:cxnSpLocks noChangeShapeType="1"/>
          </p:cNvCxnSpPr>
          <p:nvPr/>
        </p:nvCxnSpPr>
        <p:spPr bwMode="auto">
          <a:xfrm flipH="1">
            <a:off x="5810250" y="1990090"/>
            <a:ext cx="4445" cy="1374140"/>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5" name="直接连接符 5"/>
          <p:cNvCxnSpPr>
            <a:cxnSpLocks noChangeShapeType="1"/>
          </p:cNvCxnSpPr>
          <p:nvPr/>
        </p:nvCxnSpPr>
        <p:spPr bwMode="auto">
          <a:xfrm>
            <a:off x="5814695" y="3730625"/>
            <a:ext cx="0" cy="1944688"/>
          </a:xfrm>
          <a:prstGeom prst="line">
            <a:avLst/>
          </a:prstGeom>
          <a:noFill/>
          <a:ln w="952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06" name="椭圆 6"/>
          <p:cNvSpPr>
            <a:spLocks noChangeArrowheads="1"/>
          </p:cNvSpPr>
          <p:nvPr/>
        </p:nvSpPr>
        <p:spPr bwMode="auto">
          <a:xfrm>
            <a:off x="5317490" y="2759075"/>
            <a:ext cx="990600" cy="990600"/>
          </a:xfrm>
          <a:prstGeom prst="ellipse">
            <a:avLst/>
          </a:prstGeom>
          <a:solidFill>
            <a:srgbClr val="52B6B1"/>
          </a:solidFill>
          <a:ln w="9525">
            <a:solidFill>
              <a:srgbClr val="F8F8F8"/>
            </a:solidFill>
            <a:round/>
          </a:ln>
        </p:spPr>
        <p:txBody>
          <a:bodyPr/>
          <a:lstStyle/>
          <a:p>
            <a:pPr eaLnBrk="1" hangingPunct="1"/>
            <a:endParaRPr lang="zh-CN" altLang="en-US">
              <a:solidFill>
                <a:schemeClr val="accent1"/>
              </a:solidFill>
            </a:endParaRPr>
          </a:p>
        </p:txBody>
      </p:sp>
      <p:sp>
        <p:nvSpPr>
          <p:cNvPr id="25607" name="TextBox 7"/>
          <p:cNvSpPr txBox="1">
            <a:spLocks noChangeArrowheads="1"/>
          </p:cNvSpPr>
          <p:nvPr/>
        </p:nvSpPr>
        <p:spPr bwMode="auto">
          <a:xfrm>
            <a:off x="3769360" y="1924050"/>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SimSun" pitchFamily="2" charset="-122"/>
              </a:defRPr>
            </a:lvl1pPr>
            <a:lvl2pPr marL="742950" indent="-285750">
              <a:defRPr>
                <a:solidFill>
                  <a:schemeClr val="tx1"/>
                </a:solidFill>
                <a:latin typeface="Arial" panose="020B0704020202020204" pitchFamily="34" charset="0"/>
                <a:ea typeface="SimSun" pitchFamily="2" charset="-122"/>
              </a:defRPr>
            </a:lvl2pPr>
            <a:lvl3pPr marL="1143000" indent="-228600">
              <a:defRPr>
                <a:solidFill>
                  <a:schemeClr val="tx1"/>
                </a:solidFill>
                <a:latin typeface="Arial" panose="020B0704020202020204" pitchFamily="34" charset="0"/>
                <a:ea typeface="SimSun" pitchFamily="2" charset="-122"/>
              </a:defRPr>
            </a:lvl3pPr>
            <a:lvl4pPr marL="1600200" indent="-228600">
              <a:defRPr>
                <a:solidFill>
                  <a:schemeClr val="tx1"/>
                </a:solidFill>
                <a:latin typeface="Arial" panose="020B0704020202020204" pitchFamily="34" charset="0"/>
                <a:ea typeface="SimSun" pitchFamily="2" charset="-122"/>
              </a:defRPr>
            </a:lvl4pPr>
            <a:lvl5pPr marL="2057400" indent="-228600">
              <a:defRPr>
                <a:solidFill>
                  <a:schemeClr val="tx1"/>
                </a:solidFill>
                <a:latin typeface="Arial" panose="020B0704020202020204"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9pPr>
          </a:lstStyle>
          <a:p>
            <a:pPr algn="r" eaLnBrk="1" hangingPunct="1"/>
            <a:r>
              <a:rPr lang="zh-CN" altLang="en-US" sz="2000" b="1">
                <a:solidFill>
                  <a:schemeClr val="accent1"/>
                </a:solidFill>
                <a:latin typeface="微软雅黑" panose="020B0503020204020204" pitchFamily="34" charset="-122"/>
                <a:ea typeface="微软雅黑" panose="020B0503020204020204" pitchFamily="34" charset="-122"/>
              </a:rPr>
              <a:t>逻辑运算</a:t>
            </a:r>
          </a:p>
        </p:txBody>
      </p:sp>
      <p:sp>
        <p:nvSpPr>
          <p:cNvPr id="25608" name="TextBox 8"/>
          <p:cNvSpPr txBox="1">
            <a:spLocks noChangeArrowheads="1"/>
          </p:cNvSpPr>
          <p:nvPr/>
        </p:nvSpPr>
        <p:spPr bwMode="auto">
          <a:xfrm>
            <a:off x="6678613" y="1924050"/>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SimSun" pitchFamily="2" charset="-122"/>
              </a:defRPr>
            </a:lvl1pPr>
            <a:lvl2pPr marL="742950" indent="-285750">
              <a:defRPr>
                <a:solidFill>
                  <a:schemeClr val="tx1"/>
                </a:solidFill>
                <a:latin typeface="Arial" panose="020B0704020202020204" pitchFamily="34" charset="0"/>
                <a:ea typeface="SimSun" pitchFamily="2" charset="-122"/>
              </a:defRPr>
            </a:lvl2pPr>
            <a:lvl3pPr marL="1143000" indent="-228600">
              <a:defRPr>
                <a:solidFill>
                  <a:schemeClr val="tx1"/>
                </a:solidFill>
                <a:latin typeface="Arial" panose="020B0704020202020204" pitchFamily="34" charset="0"/>
                <a:ea typeface="SimSun" pitchFamily="2" charset="-122"/>
              </a:defRPr>
            </a:lvl3pPr>
            <a:lvl4pPr marL="1600200" indent="-228600">
              <a:defRPr>
                <a:solidFill>
                  <a:schemeClr val="tx1"/>
                </a:solidFill>
                <a:latin typeface="Arial" panose="020B0704020202020204" pitchFamily="34" charset="0"/>
                <a:ea typeface="SimSun" pitchFamily="2" charset="-122"/>
              </a:defRPr>
            </a:lvl4pPr>
            <a:lvl5pPr marL="2057400" indent="-228600">
              <a:defRPr>
                <a:solidFill>
                  <a:schemeClr val="tx1"/>
                </a:solidFill>
                <a:latin typeface="Arial" panose="020B0704020202020204"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9pPr>
          </a:lstStyle>
          <a:p>
            <a:pPr eaLnBrk="1" hangingPunct="1"/>
            <a:r>
              <a:rPr lang="zh-CN" altLang="en-US" sz="2000" b="1">
                <a:solidFill>
                  <a:schemeClr val="accent1"/>
                </a:solidFill>
                <a:latin typeface="微软雅黑" panose="020B0503020204020204" pitchFamily="34" charset="-122"/>
                <a:ea typeface="微软雅黑" panose="020B0503020204020204" pitchFamily="34" charset="-122"/>
              </a:rPr>
              <a:t>位级运算</a:t>
            </a:r>
          </a:p>
        </p:txBody>
      </p:sp>
      <p:sp>
        <p:nvSpPr>
          <p:cNvPr id="25610" name="TextBox 10"/>
          <p:cNvSpPr txBox="1">
            <a:spLocks noChangeArrowheads="1"/>
          </p:cNvSpPr>
          <p:nvPr/>
        </p:nvSpPr>
        <p:spPr bwMode="auto">
          <a:xfrm>
            <a:off x="6678613" y="2390775"/>
            <a:ext cx="4202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20204" pitchFamily="34" charset="0"/>
                <a:ea typeface="SimSun" pitchFamily="2" charset="-122"/>
              </a:defRPr>
            </a:lvl1pPr>
            <a:lvl2pPr marL="742950" indent="-285750">
              <a:defRPr>
                <a:solidFill>
                  <a:schemeClr val="tx1"/>
                </a:solidFill>
                <a:latin typeface="Arial" panose="020B0704020202020204" pitchFamily="34" charset="0"/>
                <a:ea typeface="SimSun" pitchFamily="2" charset="-122"/>
              </a:defRPr>
            </a:lvl2pPr>
            <a:lvl3pPr marL="1143000" indent="-228600">
              <a:defRPr>
                <a:solidFill>
                  <a:schemeClr val="tx1"/>
                </a:solidFill>
                <a:latin typeface="Arial" panose="020B0704020202020204" pitchFamily="34" charset="0"/>
                <a:ea typeface="SimSun" pitchFamily="2" charset="-122"/>
              </a:defRPr>
            </a:lvl3pPr>
            <a:lvl4pPr marL="1600200" indent="-228600">
              <a:defRPr>
                <a:solidFill>
                  <a:schemeClr val="tx1"/>
                </a:solidFill>
                <a:latin typeface="Arial" panose="020B0704020202020204" pitchFamily="34" charset="0"/>
                <a:ea typeface="SimSun" pitchFamily="2" charset="-122"/>
              </a:defRPr>
            </a:lvl4pPr>
            <a:lvl5pPr marL="2057400" indent="-228600">
              <a:defRPr>
                <a:solidFill>
                  <a:schemeClr val="tx1"/>
                </a:solidFill>
                <a:latin typeface="Arial" panose="020B0704020202020204"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9pPr>
          </a:lstStyle>
          <a:p>
            <a:pPr eaLnBrk="1" hangingPunct="1"/>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5612" name="矩形 13"/>
          <p:cNvSpPr>
            <a:spLocks noChangeArrowheads="1"/>
          </p:cNvSpPr>
          <p:nvPr/>
        </p:nvSpPr>
        <p:spPr bwMode="auto">
          <a:xfrm>
            <a:off x="2776855" y="3364230"/>
            <a:ext cx="2191385"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参数零表示</a:t>
            </a:r>
            <a:r>
              <a:rPr lang="en-US" altLang="zh-CN">
                <a:solidFill>
                  <a:schemeClr val="accent2"/>
                </a:solidFill>
                <a:latin typeface="微软雅黑" panose="020B0503020204020204" pitchFamily="34" charset="-122"/>
                <a:ea typeface="微软雅黑" panose="020B0503020204020204" pitchFamily="34" charset="-122"/>
              </a:rPr>
              <a:t>FALSE</a:t>
            </a:r>
          </a:p>
        </p:txBody>
      </p:sp>
      <p:sp>
        <p:nvSpPr>
          <p:cNvPr id="25613" name="矩形 14"/>
          <p:cNvSpPr>
            <a:spLocks noChangeArrowheads="1"/>
          </p:cNvSpPr>
          <p:nvPr/>
        </p:nvSpPr>
        <p:spPr bwMode="auto">
          <a:xfrm>
            <a:off x="2180590" y="3822700"/>
            <a:ext cx="278765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solidFill>
                  <a:schemeClr val="accent2"/>
                </a:solidFill>
                <a:latin typeface="微软雅黑" panose="020B0503020204020204" pitchFamily="34" charset="-122"/>
                <a:ea typeface="微软雅黑" panose="020B0503020204020204" pitchFamily="34" charset="-122"/>
              </a:rPr>
              <a:t>返回</a:t>
            </a:r>
            <a:r>
              <a:rPr lang="en-US" altLang="zh-CN">
                <a:solidFill>
                  <a:schemeClr val="accent2"/>
                </a:solidFill>
                <a:latin typeface="微软雅黑" panose="020B0503020204020204" pitchFamily="34" charset="-122"/>
                <a:ea typeface="微软雅黑" panose="020B0503020204020204" pitchFamily="34" charset="-122"/>
              </a:rPr>
              <a:t>1</a:t>
            </a:r>
            <a:r>
              <a:rPr lang="zh-CN" altLang="en-US">
                <a:solidFill>
                  <a:schemeClr val="accent2"/>
                </a:solidFill>
                <a:latin typeface="微软雅黑" panose="020B0503020204020204" pitchFamily="34" charset="-122"/>
                <a:ea typeface="微软雅黑" panose="020B0503020204020204" pitchFamily="34" charset="-122"/>
              </a:rPr>
              <a:t>来表示结果为</a:t>
            </a:r>
            <a:r>
              <a:rPr lang="en-US" altLang="zh-CN">
                <a:solidFill>
                  <a:schemeClr val="accent2"/>
                </a:solidFill>
                <a:latin typeface="微软雅黑" panose="020B0503020204020204" pitchFamily="34" charset="-122"/>
                <a:ea typeface="微软雅黑" panose="020B0503020204020204" pitchFamily="34" charset="-122"/>
              </a:rPr>
              <a:t>TRUE</a:t>
            </a:r>
          </a:p>
        </p:txBody>
      </p:sp>
      <p:sp>
        <p:nvSpPr>
          <p:cNvPr id="25614" name="矩形 15"/>
          <p:cNvSpPr>
            <a:spLocks noChangeArrowheads="1"/>
          </p:cNvSpPr>
          <p:nvPr/>
        </p:nvSpPr>
        <p:spPr bwMode="auto">
          <a:xfrm>
            <a:off x="2180590" y="4318000"/>
            <a:ext cx="278765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r>
              <a:rPr lang="zh-CN" altLang="en-US">
                <a:solidFill>
                  <a:schemeClr val="accent2"/>
                </a:solidFill>
                <a:latin typeface="微软雅黑" panose="020B0503020204020204" pitchFamily="34" charset="-122"/>
                <a:ea typeface="微软雅黑" panose="020B0503020204020204" pitchFamily="34" charset="-122"/>
              </a:rPr>
              <a:t>返回</a:t>
            </a:r>
            <a:r>
              <a:rPr lang="en-US" altLang="zh-CN">
                <a:solidFill>
                  <a:schemeClr val="accent2"/>
                </a:solidFill>
                <a:latin typeface="微软雅黑" panose="020B0503020204020204" pitchFamily="34" charset="-122"/>
                <a:ea typeface="微软雅黑" panose="020B0503020204020204" pitchFamily="34" charset="-122"/>
              </a:rPr>
              <a:t>0</a:t>
            </a:r>
            <a:r>
              <a:rPr lang="zh-CN" altLang="en-US">
                <a:solidFill>
                  <a:schemeClr val="accent2"/>
                </a:solidFill>
                <a:latin typeface="微软雅黑" panose="020B0503020204020204" pitchFamily="34" charset="-122"/>
                <a:ea typeface="微软雅黑" panose="020B0503020204020204" pitchFamily="34" charset="-122"/>
              </a:rPr>
              <a:t>来表示结果为</a:t>
            </a:r>
            <a:r>
              <a:rPr lang="en-US" altLang="zh-CN">
                <a:solidFill>
                  <a:schemeClr val="accent2"/>
                </a:solidFill>
                <a:latin typeface="微软雅黑" panose="020B0503020204020204" pitchFamily="34" charset="-122"/>
                <a:ea typeface="微软雅黑" panose="020B0503020204020204" pitchFamily="34" charset="-122"/>
              </a:rPr>
              <a:t>FALSE</a:t>
            </a:r>
          </a:p>
        </p:txBody>
      </p:sp>
      <p:sp>
        <p:nvSpPr>
          <p:cNvPr id="25615" name="矩形 16"/>
          <p:cNvSpPr>
            <a:spLocks noChangeArrowheads="1"/>
          </p:cNvSpPr>
          <p:nvPr/>
        </p:nvSpPr>
        <p:spPr bwMode="auto">
          <a:xfrm>
            <a:off x="6678930" y="2900680"/>
            <a:ext cx="5078095" cy="352425"/>
          </a:xfrm>
          <a:prstGeom prst="rect">
            <a:avLst/>
          </a:prstGeom>
          <a:solidFill>
            <a:srgbClr val="7DC8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特殊情况下参数被限制为</a:t>
            </a:r>
            <a:r>
              <a:rPr lang="en-US" altLang="zh-CN">
                <a:solidFill>
                  <a:schemeClr val="accent2"/>
                </a:solidFill>
                <a:latin typeface="微软雅黑" panose="020B0503020204020204" pitchFamily="34" charset="-122"/>
                <a:ea typeface="微软雅黑" panose="020B0503020204020204" pitchFamily="34" charset="-122"/>
              </a:rPr>
              <a:t>0</a:t>
            </a:r>
            <a:r>
              <a:rPr lang="zh-CN" altLang="en-US">
                <a:solidFill>
                  <a:schemeClr val="accent2"/>
                </a:solidFill>
                <a:latin typeface="微软雅黑" panose="020B0503020204020204" pitchFamily="34" charset="-122"/>
                <a:ea typeface="微软雅黑" panose="020B0503020204020204" pitchFamily="34" charset="-122"/>
              </a:rPr>
              <a:t>或</a:t>
            </a:r>
            <a:r>
              <a:rPr lang="en-US" altLang="zh-CN">
                <a:solidFill>
                  <a:schemeClr val="accent2"/>
                </a:solidFill>
                <a:latin typeface="微软雅黑" panose="020B0503020204020204" pitchFamily="34" charset="-122"/>
                <a:ea typeface="微软雅黑" panose="020B0503020204020204" pitchFamily="34" charset="-122"/>
              </a:rPr>
              <a:t>1</a:t>
            </a:r>
            <a:r>
              <a:rPr lang="zh-CN" altLang="en-US">
                <a:solidFill>
                  <a:schemeClr val="accent2"/>
                </a:solidFill>
                <a:latin typeface="微软雅黑" panose="020B0503020204020204" pitchFamily="34" charset="-122"/>
                <a:ea typeface="微软雅黑" panose="020B0503020204020204" pitchFamily="34" charset="-122"/>
              </a:rPr>
              <a:t>才与逻辑运算相同</a:t>
            </a:r>
          </a:p>
        </p:txBody>
      </p:sp>
      <p:sp>
        <p:nvSpPr>
          <p:cNvPr id="25616" name="矩形 17"/>
          <p:cNvSpPr>
            <a:spLocks noChangeArrowheads="1"/>
          </p:cNvSpPr>
          <p:nvPr/>
        </p:nvSpPr>
        <p:spPr bwMode="auto">
          <a:xfrm>
            <a:off x="6678930" y="3364230"/>
            <a:ext cx="5077460" cy="6934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位级运算需对每一个二进制位都进行运算，结果与两者都有关</a:t>
            </a:r>
          </a:p>
        </p:txBody>
      </p:sp>
      <p:sp>
        <p:nvSpPr>
          <p:cNvPr id="25618" name="矩形 19"/>
          <p:cNvSpPr>
            <a:spLocks noChangeArrowheads="1"/>
          </p:cNvSpPr>
          <p:nvPr/>
        </p:nvSpPr>
        <p:spPr bwMode="auto">
          <a:xfrm>
            <a:off x="2180590" y="4899660"/>
            <a:ext cx="2775585" cy="91821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olidFill>
                  <a:schemeClr val="accent2"/>
                </a:solidFill>
                <a:latin typeface="微软雅黑" panose="020B0503020204020204" pitchFamily="34" charset="-122"/>
                <a:ea typeface="微软雅黑" panose="020B0503020204020204" pitchFamily="34" charset="-122"/>
              </a:rPr>
              <a:t>第一个参数值能确定表达式的结果，不会对第二个参数求值。</a:t>
            </a:r>
          </a:p>
        </p:txBody>
      </p:sp>
      <p:sp>
        <p:nvSpPr>
          <p:cNvPr id="25619" name="TextBox 20"/>
          <p:cNvSpPr txBox="1">
            <a:spLocks noChangeArrowheads="1"/>
          </p:cNvSpPr>
          <p:nvPr/>
        </p:nvSpPr>
        <p:spPr bwMode="auto">
          <a:xfrm>
            <a:off x="5376545" y="2900680"/>
            <a:ext cx="866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SimSun" pitchFamily="2" charset="-122"/>
              </a:defRPr>
            </a:lvl1pPr>
            <a:lvl2pPr marL="742950" indent="-285750">
              <a:defRPr>
                <a:solidFill>
                  <a:schemeClr val="tx1"/>
                </a:solidFill>
                <a:latin typeface="Arial" panose="020B0704020202020204" pitchFamily="34" charset="0"/>
                <a:ea typeface="SimSun" pitchFamily="2" charset="-122"/>
              </a:defRPr>
            </a:lvl2pPr>
            <a:lvl3pPr marL="1143000" indent="-228600">
              <a:defRPr>
                <a:solidFill>
                  <a:schemeClr val="tx1"/>
                </a:solidFill>
                <a:latin typeface="Arial" panose="020B0704020202020204" pitchFamily="34" charset="0"/>
                <a:ea typeface="SimSun" pitchFamily="2" charset="-122"/>
              </a:defRPr>
            </a:lvl3pPr>
            <a:lvl4pPr marL="1600200" indent="-228600">
              <a:defRPr>
                <a:solidFill>
                  <a:schemeClr val="tx1"/>
                </a:solidFill>
                <a:latin typeface="Arial" panose="020B0704020202020204" pitchFamily="34" charset="0"/>
                <a:ea typeface="SimSun" pitchFamily="2" charset="-122"/>
              </a:defRPr>
            </a:lvl4pPr>
            <a:lvl5pPr marL="2057400" indent="-228600">
              <a:defRPr>
                <a:solidFill>
                  <a:schemeClr val="tx1"/>
                </a:solidFill>
                <a:latin typeface="Arial" panose="020B0704020202020204"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SimSun" pitchFamily="2" charset="-122"/>
              </a:defRPr>
            </a:lvl9pPr>
          </a:lstStyle>
          <a:p>
            <a:pPr eaLnBrk="1" hangingPunct="1"/>
            <a:r>
              <a:rPr lang="en-US" altLang="zh-CN" sz="4000">
                <a:solidFill>
                  <a:schemeClr val="accent2"/>
                </a:solidFill>
              </a:rPr>
              <a:t>VS</a:t>
            </a:r>
            <a:endParaRPr lang="zh-CN" altLang="en-US" sz="4000">
              <a:solidFill>
                <a:schemeClr val="accent2"/>
              </a:solidFill>
            </a:endParaRPr>
          </a:p>
        </p:txBody>
      </p:sp>
      <p:sp>
        <p:nvSpPr>
          <p:cNvPr id="5" name="矩形 4"/>
          <p:cNvSpPr/>
          <p:nvPr/>
        </p:nvSpPr>
        <p:spPr>
          <a:xfrm>
            <a:off x="6847840" y="4517371"/>
            <a:ext cx="4127500" cy="1938992"/>
          </a:xfrm>
          <a:prstGeom prst="rect">
            <a:avLst/>
          </a:prstGeom>
        </p:spPr>
        <p:txBody>
          <a:bodyPr wrap="square">
            <a:spAutoFit/>
          </a:bodyPr>
          <a:lstStyle/>
          <a:p>
            <a:r>
              <a:rPr lang="zh-CN" altLang="en-US" sz="2000" b="1" dirty="0">
                <a:solidFill>
                  <a:srgbClr val="52B6B1"/>
                </a:solidFill>
                <a:latin typeface="TimesTen-Roman"/>
              </a:rPr>
              <a:t>表达式</a:t>
            </a:r>
            <a:r>
              <a:rPr lang="en-US" altLang="zh-CN" sz="2000" b="1" dirty="0">
                <a:solidFill>
                  <a:srgbClr val="52B6B1"/>
                </a:solidFill>
                <a:latin typeface="TimesTen-Roman"/>
              </a:rPr>
              <a:t> </a:t>
            </a:r>
            <a:r>
              <a:rPr lang="en-US" altLang="zh-CN" sz="2000" b="1" dirty="0">
                <a:solidFill>
                  <a:srgbClr val="7030A0"/>
                </a:solidFill>
                <a:latin typeface="TimesTen-Roman"/>
              </a:rPr>
              <a:t>		</a:t>
            </a:r>
            <a:r>
              <a:rPr lang="zh-CN" altLang="en-US" sz="2000" b="1" dirty="0">
                <a:solidFill>
                  <a:srgbClr val="52B6B1"/>
                </a:solidFill>
                <a:latin typeface="TimesTen-Roman"/>
              </a:rPr>
              <a:t>结果</a:t>
            </a:r>
          </a:p>
          <a:p>
            <a:r>
              <a:rPr lang="en-US" altLang="zh-CN" sz="2000" dirty="0">
                <a:latin typeface="ZztexMono-Regular"/>
              </a:rPr>
              <a:t>!0x41 		0x00</a:t>
            </a:r>
          </a:p>
          <a:p>
            <a:r>
              <a:rPr lang="en-US" altLang="zh-CN" sz="2000" dirty="0">
                <a:latin typeface="ZztexMono-Regular"/>
              </a:rPr>
              <a:t>!0x00 		0x01</a:t>
            </a:r>
          </a:p>
          <a:p>
            <a:r>
              <a:rPr lang="en-US" altLang="zh-CN" sz="2000" dirty="0">
                <a:latin typeface="ZztexMono-Regular"/>
              </a:rPr>
              <a:t>!!0x41 		0x01</a:t>
            </a:r>
          </a:p>
          <a:p>
            <a:r>
              <a:rPr lang="en-US" altLang="zh-CN" sz="2000" dirty="0">
                <a:latin typeface="ZztexMono-Regular"/>
              </a:rPr>
              <a:t>0x69 &amp;&amp; 0x55 	0x01</a:t>
            </a:r>
          </a:p>
          <a:p>
            <a:r>
              <a:rPr lang="en-US" altLang="zh-CN" sz="2000" dirty="0">
                <a:latin typeface="ZztexMono-Regular"/>
              </a:rPr>
              <a:t>0x69 || 0x55 	0x01</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par>
                                <p:cTn id="8" presetID="22" presetClass="entr" presetSubtype="4"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down)">
                                      <p:cBhvr>
                                        <p:cTn id="10" dur="500"/>
                                        <p:tgtEl>
                                          <p:spTgt spid="256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606"/>
                                        </p:tgtEl>
                                        <p:attrNameLst>
                                          <p:attrName>style.visibility</p:attrName>
                                        </p:attrNameLst>
                                      </p:cBhvr>
                                      <p:to>
                                        <p:strVal val="visible"/>
                                      </p:to>
                                    </p:set>
                                    <p:anim calcmode="lin" valueType="num">
                                      <p:cBhvr>
                                        <p:cTn id="14" dur="500" fill="hold"/>
                                        <p:tgtEl>
                                          <p:spTgt spid="25606"/>
                                        </p:tgtEl>
                                        <p:attrNameLst>
                                          <p:attrName>ppt_w</p:attrName>
                                        </p:attrNameLst>
                                      </p:cBhvr>
                                      <p:tavLst>
                                        <p:tav tm="0">
                                          <p:val>
                                            <p:fltVal val="0"/>
                                          </p:val>
                                        </p:tav>
                                        <p:tav tm="100000">
                                          <p:val>
                                            <p:strVal val="#ppt_w"/>
                                          </p:val>
                                        </p:tav>
                                      </p:tavLst>
                                    </p:anim>
                                    <p:anim calcmode="lin" valueType="num">
                                      <p:cBhvr>
                                        <p:cTn id="15" dur="500" fill="hold"/>
                                        <p:tgtEl>
                                          <p:spTgt spid="25606"/>
                                        </p:tgtEl>
                                        <p:attrNameLst>
                                          <p:attrName>ppt_h</p:attrName>
                                        </p:attrNameLst>
                                      </p:cBhvr>
                                      <p:tavLst>
                                        <p:tav tm="0">
                                          <p:val>
                                            <p:fltVal val="0"/>
                                          </p:val>
                                        </p:tav>
                                        <p:tav tm="100000">
                                          <p:val>
                                            <p:strVal val="#ppt_h"/>
                                          </p:val>
                                        </p:tav>
                                      </p:tavLst>
                                    </p:anim>
                                    <p:animEffect transition="in" filter="fade">
                                      <p:cBhvr>
                                        <p:cTn id="16" dur="500"/>
                                        <p:tgtEl>
                                          <p:spTgt spid="256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619"/>
                                        </p:tgtEl>
                                        <p:attrNameLst>
                                          <p:attrName>style.visibility</p:attrName>
                                        </p:attrNameLst>
                                      </p:cBhvr>
                                      <p:to>
                                        <p:strVal val="visible"/>
                                      </p:to>
                                    </p:set>
                                    <p:anim calcmode="lin" valueType="num">
                                      <p:cBhvr>
                                        <p:cTn id="19" dur="500" fill="hold"/>
                                        <p:tgtEl>
                                          <p:spTgt spid="25619"/>
                                        </p:tgtEl>
                                        <p:attrNameLst>
                                          <p:attrName>ppt_w</p:attrName>
                                        </p:attrNameLst>
                                      </p:cBhvr>
                                      <p:tavLst>
                                        <p:tav tm="0">
                                          <p:val>
                                            <p:fltVal val="0"/>
                                          </p:val>
                                        </p:tav>
                                        <p:tav tm="100000">
                                          <p:val>
                                            <p:strVal val="#ppt_w"/>
                                          </p:val>
                                        </p:tav>
                                      </p:tavLst>
                                    </p:anim>
                                    <p:anim calcmode="lin" valueType="num">
                                      <p:cBhvr>
                                        <p:cTn id="20" dur="500" fill="hold"/>
                                        <p:tgtEl>
                                          <p:spTgt spid="25619"/>
                                        </p:tgtEl>
                                        <p:attrNameLst>
                                          <p:attrName>ppt_h</p:attrName>
                                        </p:attrNameLst>
                                      </p:cBhvr>
                                      <p:tavLst>
                                        <p:tav tm="0">
                                          <p:val>
                                            <p:fltVal val="0"/>
                                          </p:val>
                                        </p:tav>
                                        <p:tav tm="100000">
                                          <p:val>
                                            <p:strVal val="#ppt_h"/>
                                          </p:val>
                                        </p:tav>
                                      </p:tavLst>
                                    </p:anim>
                                    <p:animEffect transition="in" filter="fade">
                                      <p:cBhvr>
                                        <p:cTn id="21" dur="500"/>
                                        <p:tgtEl>
                                          <p:spTgt spid="25619"/>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25607"/>
                                        </p:tgtEl>
                                        <p:attrNameLst>
                                          <p:attrName>style.visibility</p:attrName>
                                        </p:attrNameLst>
                                      </p:cBhvr>
                                      <p:to>
                                        <p:strVal val="visible"/>
                                      </p:to>
                                    </p:set>
                                    <p:anim calcmode="lin" valueType="num">
                                      <p:cBhvr additive="base">
                                        <p:cTn id="25" dur="500" fill="hold"/>
                                        <p:tgtEl>
                                          <p:spTgt spid="25607"/>
                                        </p:tgtEl>
                                        <p:attrNameLst>
                                          <p:attrName>ppt_x</p:attrName>
                                        </p:attrNameLst>
                                      </p:cBhvr>
                                      <p:tavLst>
                                        <p:tav tm="0">
                                          <p:val>
                                            <p:strVal val="#ppt_x"/>
                                          </p:val>
                                        </p:tav>
                                        <p:tav tm="100000">
                                          <p:val>
                                            <p:strVal val="#ppt_x"/>
                                          </p:val>
                                        </p:tav>
                                      </p:tavLst>
                                    </p:anim>
                                    <p:anim calcmode="lin" valueType="num">
                                      <p:cBhvr additive="base">
                                        <p:cTn id="26" dur="500" fill="hold"/>
                                        <p:tgtEl>
                                          <p:spTgt spid="2560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608"/>
                                        </p:tgtEl>
                                        <p:attrNameLst>
                                          <p:attrName>style.visibility</p:attrName>
                                        </p:attrNameLst>
                                      </p:cBhvr>
                                      <p:to>
                                        <p:strVal val="visible"/>
                                      </p:to>
                                    </p:set>
                                    <p:anim calcmode="lin" valueType="num">
                                      <p:cBhvr additive="base">
                                        <p:cTn id="29" dur="500" fill="hold"/>
                                        <p:tgtEl>
                                          <p:spTgt spid="25608"/>
                                        </p:tgtEl>
                                        <p:attrNameLst>
                                          <p:attrName>ppt_x</p:attrName>
                                        </p:attrNameLst>
                                      </p:cBhvr>
                                      <p:tavLst>
                                        <p:tav tm="0">
                                          <p:val>
                                            <p:strVal val="#ppt_x"/>
                                          </p:val>
                                        </p:tav>
                                        <p:tav tm="100000">
                                          <p:val>
                                            <p:strVal val="#ppt_x"/>
                                          </p:val>
                                        </p:tav>
                                      </p:tavLst>
                                    </p:anim>
                                    <p:anim calcmode="lin" valueType="num">
                                      <p:cBhvr additive="base">
                                        <p:cTn id="30" dur="500" fill="hold"/>
                                        <p:tgtEl>
                                          <p:spTgt spid="25608"/>
                                        </p:tgtEl>
                                        <p:attrNameLst>
                                          <p:attrName>ppt_y</p:attrName>
                                        </p:attrNameLst>
                                      </p:cBhvr>
                                      <p:tavLst>
                                        <p:tav tm="0">
                                          <p:val>
                                            <p:strVal val="1+#ppt_h/2"/>
                                          </p:val>
                                        </p:tav>
                                        <p:tav tm="100000">
                                          <p:val>
                                            <p:strVal val="#ppt_y"/>
                                          </p:val>
                                        </p:tav>
                                      </p:tavLst>
                                    </p:anim>
                                  </p:childTnLst>
                                </p:cTn>
                              </p:par>
                              <p:par>
                                <p:cTn id="31" presetID="22" presetClass="entr" presetSubtype="1" fill="hold" grpId="0" nodeType="withEffect">
                                  <p:stCondLst>
                                    <p:cond delay="0"/>
                                  </p:stCondLst>
                                  <p:childTnLst>
                                    <p:set>
                                      <p:cBhvr>
                                        <p:cTn id="32" dur="1" fill="hold">
                                          <p:stCondLst>
                                            <p:cond delay="0"/>
                                          </p:stCondLst>
                                        </p:cTn>
                                        <p:tgtEl>
                                          <p:spTgt spid="25610"/>
                                        </p:tgtEl>
                                        <p:attrNameLst>
                                          <p:attrName>style.visibility</p:attrName>
                                        </p:attrNameLst>
                                      </p:cBhvr>
                                      <p:to>
                                        <p:strVal val="visible"/>
                                      </p:to>
                                    </p:set>
                                    <p:animEffect transition="in" filter="wipe(up)">
                                      <p:cBhvr>
                                        <p:cTn id="33" dur="500"/>
                                        <p:tgtEl>
                                          <p:spTgt spid="2561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25611"/>
                                        </p:tgtEl>
                                        <p:attrNameLst>
                                          <p:attrName>style.visibility</p:attrName>
                                        </p:attrNameLst>
                                      </p:cBhvr>
                                      <p:to>
                                        <p:strVal val="visible"/>
                                      </p:to>
                                    </p:set>
                                    <p:animEffect transition="in" filter="wipe(right)">
                                      <p:cBhvr>
                                        <p:cTn id="37" dur="500"/>
                                        <p:tgtEl>
                                          <p:spTgt spid="256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5615"/>
                                        </p:tgtEl>
                                        <p:attrNameLst>
                                          <p:attrName>style.visibility</p:attrName>
                                        </p:attrNameLst>
                                      </p:cBhvr>
                                      <p:to>
                                        <p:strVal val="visible"/>
                                      </p:to>
                                    </p:set>
                                    <p:animEffect transition="in" filter="wipe(left)">
                                      <p:cBhvr>
                                        <p:cTn id="40" dur="500"/>
                                        <p:tgtEl>
                                          <p:spTgt spid="25615"/>
                                        </p:tgtEl>
                                      </p:cBhvr>
                                    </p:animEffect>
                                  </p:childTnLst>
                                </p:cTn>
                              </p:par>
                            </p:childTnLst>
                          </p:cTn>
                        </p:par>
                        <p:par>
                          <p:cTn id="41" fill="hold">
                            <p:stCondLst>
                              <p:cond delay="2000"/>
                            </p:stCondLst>
                            <p:childTnLst>
                              <p:par>
                                <p:cTn id="42" presetID="22" presetClass="entr" presetSubtype="2" fill="hold" grpId="0" nodeType="afterEffect">
                                  <p:stCondLst>
                                    <p:cond delay="0"/>
                                  </p:stCondLst>
                                  <p:childTnLst>
                                    <p:set>
                                      <p:cBhvr>
                                        <p:cTn id="43" dur="1" fill="hold">
                                          <p:stCondLst>
                                            <p:cond delay="0"/>
                                          </p:stCondLst>
                                        </p:cTn>
                                        <p:tgtEl>
                                          <p:spTgt spid="25612"/>
                                        </p:tgtEl>
                                        <p:attrNameLst>
                                          <p:attrName>style.visibility</p:attrName>
                                        </p:attrNameLst>
                                      </p:cBhvr>
                                      <p:to>
                                        <p:strVal val="visible"/>
                                      </p:to>
                                    </p:set>
                                    <p:animEffect transition="in" filter="wipe(right)">
                                      <p:cBhvr>
                                        <p:cTn id="44" dur="500"/>
                                        <p:tgtEl>
                                          <p:spTgt spid="2561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616"/>
                                        </p:tgtEl>
                                        <p:attrNameLst>
                                          <p:attrName>style.visibility</p:attrName>
                                        </p:attrNameLst>
                                      </p:cBhvr>
                                      <p:to>
                                        <p:strVal val="visible"/>
                                      </p:to>
                                    </p:set>
                                    <p:animEffect transition="in" filter="wipe(left)">
                                      <p:cBhvr>
                                        <p:cTn id="47" dur="500"/>
                                        <p:tgtEl>
                                          <p:spTgt spid="25616"/>
                                        </p:tgtEl>
                                      </p:cBhvr>
                                    </p:animEffect>
                                  </p:childTnLst>
                                </p:cTn>
                              </p:par>
                            </p:childTnLst>
                          </p:cTn>
                        </p:par>
                        <p:par>
                          <p:cTn id="48" fill="hold">
                            <p:stCondLst>
                              <p:cond delay="2500"/>
                            </p:stCondLst>
                            <p:childTnLst>
                              <p:par>
                                <p:cTn id="49" presetID="22" presetClass="entr" presetSubtype="2" fill="hold" grpId="0" nodeType="afterEffect">
                                  <p:stCondLst>
                                    <p:cond delay="0"/>
                                  </p:stCondLst>
                                  <p:childTnLst>
                                    <p:set>
                                      <p:cBhvr>
                                        <p:cTn id="50" dur="1" fill="hold">
                                          <p:stCondLst>
                                            <p:cond delay="0"/>
                                          </p:stCondLst>
                                        </p:cTn>
                                        <p:tgtEl>
                                          <p:spTgt spid="25613"/>
                                        </p:tgtEl>
                                        <p:attrNameLst>
                                          <p:attrName>style.visibility</p:attrName>
                                        </p:attrNameLst>
                                      </p:cBhvr>
                                      <p:to>
                                        <p:strVal val="visible"/>
                                      </p:to>
                                    </p:set>
                                    <p:animEffect transition="in" filter="wipe(right)">
                                      <p:cBhvr>
                                        <p:cTn id="51" dur="500"/>
                                        <p:tgtEl>
                                          <p:spTgt spid="25613"/>
                                        </p:tgtEl>
                                      </p:cBhvr>
                                    </p:animEffect>
                                  </p:childTnLst>
                                </p:cTn>
                              </p:par>
                            </p:childTnLst>
                          </p:cTn>
                        </p:par>
                        <p:par>
                          <p:cTn id="52" fill="hold">
                            <p:stCondLst>
                              <p:cond delay="3000"/>
                            </p:stCondLst>
                            <p:childTnLst>
                              <p:par>
                                <p:cTn id="53" presetID="22" presetClass="entr" presetSubtype="2" fill="hold" grpId="0" nodeType="afterEffect">
                                  <p:stCondLst>
                                    <p:cond delay="0"/>
                                  </p:stCondLst>
                                  <p:childTnLst>
                                    <p:set>
                                      <p:cBhvr>
                                        <p:cTn id="54" dur="1" fill="hold">
                                          <p:stCondLst>
                                            <p:cond delay="0"/>
                                          </p:stCondLst>
                                        </p:cTn>
                                        <p:tgtEl>
                                          <p:spTgt spid="25614"/>
                                        </p:tgtEl>
                                        <p:attrNameLst>
                                          <p:attrName>style.visibility</p:attrName>
                                        </p:attrNameLst>
                                      </p:cBhvr>
                                      <p:to>
                                        <p:strVal val="visible"/>
                                      </p:to>
                                    </p:set>
                                    <p:animEffect transition="in" filter="wipe(right)">
                                      <p:cBhvr>
                                        <p:cTn id="55" dur="500"/>
                                        <p:tgtEl>
                                          <p:spTgt spid="256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5618"/>
                                        </p:tgtEl>
                                        <p:attrNameLst>
                                          <p:attrName>style.visibility</p:attrName>
                                        </p:attrNameLst>
                                      </p:cBhvr>
                                      <p:to>
                                        <p:strVal val="visible"/>
                                      </p:to>
                                    </p:set>
                                    <p:animEffect transition="in" filter="wipe(left)">
                                      <p:cBhvr>
                                        <p:cTn id="58" dur="500"/>
                                        <p:tgtEl>
                                          <p:spTgt spid="256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nimBg="1" autoUpdateAnimBg="0"/>
      <p:bldP spid="25606" grpId="0" bldLvl="0" animBg="1" autoUpdateAnimBg="0"/>
      <p:bldP spid="25607" grpId="0" autoUpdateAnimBg="0"/>
      <p:bldP spid="25608" grpId="0" autoUpdateAnimBg="0"/>
      <p:bldP spid="25610" grpId="0" autoUpdateAnimBg="0"/>
      <p:bldP spid="25612" grpId="0" bldLvl="0" animBg="1" autoUpdateAnimBg="0"/>
      <p:bldP spid="25613" grpId="0" bldLvl="0" animBg="1" autoUpdateAnimBg="0"/>
      <p:bldP spid="25614" grpId="0" bldLvl="0" animBg="1" autoUpdateAnimBg="0"/>
      <p:bldP spid="25615" grpId="0" bldLvl="0" animBg="1" autoUpdateAnimBg="0"/>
      <p:bldP spid="25616" grpId="0" bldLvl="0" animBg="1" autoUpdateAnimBg="0"/>
      <p:bldP spid="25618" grpId="0" bldLvl="0" animBg="1" autoUpdateAnimBg="0"/>
      <p:bldP spid="25619" grpId="0" autoUpdateAnimBg="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2.1.9  </a:t>
                      </a:r>
                      <a:r>
                        <a:rPr lang="en-US" altLang="zh-CN" sz="2400">
                          <a:solidFill>
                            <a:schemeClr val="bg1"/>
                          </a:solidFill>
                          <a:ea typeface="SimSun" pitchFamily="2" charset="-122"/>
                        </a:rPr>
                        <a:t>C</a:t>
                      </a:r>
                      <a:r>
                        <a:rPr lang="zh-CN" altLang="en-US" sz="2400">
                          <a:solidFill>
                            <a:schemeClr val="bg1"/>
                          </a:solidFill>
                          <a:ea typeface="SimSun" pitchFamily="2" charset="-122"/>
                        </a:rPr>
                        <a:t>语言中的移位运算</a:t>
                      </a:r>
                    </a:p>
                  </a:txBody>
                  <a:tcPr>
                    <a:solidFill>
                      <a:srgbClr val="52B6B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1376045" y="1202690"/>
            <a:ext cx="6028055" cy="2891790"/>
          </a:xfrm>
          <a:prstGeom prst="rect">
            <a:avLst/>
          </a:prstGeom>
          <a:noFill/>
        </p:spPr>
        <p:txBody>
          <a:bodyPr wrap="square" rtlCol="0">
            <a:spAutoFit/>
          </a:bodyPr>
          <a:lstStyle/>
          <a:p>
            <a:r>
              <a:rPr lang="zh-CN" altLang="en-US" sz="2400"/>
              <a:t>移位运算：向右或者向左移动位模式。</a:t>
            </a:r>
          </a:p>
          <a:p>
            <a:endParaRPr lang="zh-CN" altLang="en-US" sz="2400"/>
          </a:p>
          <a:p>
            <a:pPr marL="342900" indent="-342900">
              <a:buFont typeface="Wingdings" panose="05000000000000000000" charset="0"/>
              <a:buChar char=""/>
            </a:pPr>
            <a:r>
              <a:rPr lang="zh-CN" altLang="en-US" sz="2000"/>
              <a:t>符号：</a:t>
            </a:r>
            <a:r>
              <a:rPr lang="zh-CN" altLang="en-US" sz="2000" dirty="0">
                <a:sym typeface="+mn-ea"/>
              </a:rPr>
              <a:t> </a:t>
            </a:r>
            <a:r>
              <a:rPr lang="en-US" altLang="zh-CN" sz="2000" dirty="0">
                <a:sym typeface="+mn-ea"/>
              </a:rPr>
              <a:t>&lt;&lt;     </a:t>
            </a:r>
            <a:r>
              <a:rPr lang="zh-CN" altLang="en-US" sz="2000" dirty="0">
                <a:sym typeface="+mn-ea"/>
              </a:rPr>
              <a:t>及</a:t>
            </a:r>
            <a:r>
              <a:rPr lang="en-US" altLang="zh-CN" sz="2000" dirty="0">
                <a:sym typeface="+mn-ea"/>
              </a:rPr>
              <a:t>       &gt;&gt; </a:t>
            </a:r>
            <a:r>
              <a:rPr lang="zh-CN" altLang="en-US" sz="2000" dirty="0">
                <a:ea typeface="SimSun" pitchFamily="2" charset="-122"/>
                <a:sym typeface="+mn-ea"/>
              </a:rPr>
              <a:t>加数字表示移动的位数</a:t>
            </a:r>
          </a:p>
          <a:p>
            <a:pPr marL="342900" indent="-342900">
              <a:buFont typeface="Wingdings" panose="05000000000000000000" charset="0"/>
              <a:buChar char=""/>
            </a:pPr>
            <a:r>
              <a:rPr lang="zh-CN" altLang="en-US" sz="2000" dirty="0">
                <a:ea typeface="SimSun" pitchFamily="2" charset="-122"/>
                <a:sym typeface="+mn-ea"/>
              </a:rPr>
              <a:t>移位运算从左至右是可结合的，</a:t>
            </a:r>
            <a:r>
              <a:rPr lang="en-US" altLang="zh-CN" sz="2000" dirty="0">
                <a:ea typeface="SimSun" pitchFamily="2" charset="-122"/>
                <a:sym typeface="+mn-ea"/>
              </a:rPr>
              <a:t>x</a:t>
            </a:r>
            <a:r>
              <a:rPr lang="en-US" altLang="zh-CN" sz="2000" dirty="0">
                <a:sym typeface="+mn-ea"/>
              </a:rPr>
              <a:t>&lt;&lt; y&lt;&lt; z</a:t>
            </a:r>
            <a:r>
              <a:rPr lang="zh-CN" altLang="en-US" sz="2000" dirty="0">
                <a:ea typeface="SimSun" pitchFamily="2" charset="-122"/>
                <a:sym typeface="+mn-ea"/>
              </a:rPr>
              <a:t>等价于（</a:t>
            </a:r>
            <a:r>
              <a:rPr lang="en-US" altLang="zh-CN" sz="2000" dirty="0">
                <a:ea typeface="SimSun" pitchFamily="2" charset="-122"/>
                <a:sym typeface="+mn-ea"/>
              </a:rPr>
              <a:t>x</a:t>
            </a:r>
            <a:r>
              <a:rPr lang="en-US" altLang="zh-CN" sz="2000" dirty="0">
                <a:sym typeface="+mn-ea"/>
              </a:rPr>
              <a:t>&lt;&lt;y</a:t>
            </a:r>
            <a:r>
              <a:rPr lang="zh-CN" altLang="en-US" sz="2000" dirty="0">
                <a:ea typeface="SimSun" pitchFamily="2" charset="-122"/>
                <a:sym typeface="+mn-ea"/>
              </a:rPr>
              <a:t>）</a:t>
            </a:r>
            <a:r>
              <a:rPr lang="en-US" altLang="zh-CN" sz="2000" dirty="0">
                <a:sym typeface="+mn-ea"/>
              </a:rPr>
              <a:t>&lt;&lt; z</a:t>
            </a:r>
            <a:r>
              <a:rPr lang="zh-CN" altLang="en-US" sz="2000" dirty="0">
                <a:ea typeface="SimSun" pitchFamily="2" charset="-122"/>
                <a:sym typeface="+mn-ea"/>
              </a:rPr>
              <a:t>。</a:t>
            </a:r>
          </a:p>
          <a:p>
            <a:pPr marL="342900" indent="-342900">
              <a:buFont typeface="Wingdings" panose="05000000000000000000" charset="0"/>
              <a:buChar char=""/>
            </a:pPr>
            <a:r>
              <a:rPr lang="zh-CN" altLang="en-US" sz="2000" dirty="0">
                <a:sym typeface="+mn-ea"/>
              </a:rPr>
              <a:t>逻辑右移和算术右移：</a:t>
            </a:r>
            <a:endParaRPr lang="zh-CN" altLang="en-US" sz="2000" dirty="0">
              <a:ea typeface="SimSun" pitchFamily="2" charset="-122"/>
              <a:sym typeface="+mn-ea"/>
            </a:endParaRPr>
          </a:p>
          <a:p>
            <a:pPr marL="0" indent="0">
              <a:buFont typeface="Wingdings" panose="05000000000000000000" charset="0"/>
              <a:buNone/>
            </a:pPr>
            <a:r>
              <a:rPr lang="en-US" altLang="zh-CN" sz="1800" dirty="0">
                <a:sym typeface="+mn-ea"/>
              </a:rPr>
              <a:t>	——</a:t>
            </a:r>
            <a:r>
              <a:rPr lang="zh-CN" altLang="en-US" sz="1800" dirty="0">
                <a:ea typeface="SimSun" pitchFamily="2" charset="-122"/>
                <a:sym typeface="+mn-ea"/>
              </a:rPr>
              <a:t>逻辑右移在左端补</a:t>
            </a:r>
            <a:r>
              <a:rPr lang="en-US" altLang="zh-CN" sz="1800" dirty="0">
                <a:ea typeface="SimSun" pitchFamily="2" charset="-122"/>
                <a:sym typeface="+mn-ea"/>
              </a:rPr>
              <a:t>k</a:t>
            </a:r>
            <a:r>
              <a:rPr lang="zh-CN" altLang="en-US" sz="1800" dirty="0">
                <a:ea typeface="SimSun" pitchFamily="2" charset="-122"/>
                <a:sym typeface="+mn-ea"/>
              </a:rPr>
              <a:t>个</a:t>
            </a:r>
            <a:r>
              <a:rPr lang="en-US" altLang="zh-CN" sz="1800" dirty="0">
                <a:ea typeface="SimSun" pitchFamily="2" charset="-122"/>
                <a:sym typeface="+mn-ea"/>
              </a:rPr>
              <a:t>0</a:t>
            </a:r>
            <a:r>
              <a:rPr lang="zh-CN" altLang="en-US" sz="1800" dirty="0">
                <a:ea typeface="SimSun" pitchFamily="2" charset="-122"/>
                <a:sym typeface="+mn-ea"/>
              </a:rPr>
              <a:t>（</a:t>
            </a:r>
            <a:r>
              <a:rPr lang="zh-CN" altLang="en-US" sz="1800" dirty="0">
                <a:sym typeface="+mn-ea"/>
              </a:rPr>
              <a:t>对无符号数使用</a:t>
            </a:r>
            <a:r>
              <a:rPr lang="zh-CN" altLang="en-US" sz="1800" dirty="0">
                <a:ea typeface="SimSun" pitchFamily="2" charset="-122"/>
                <a:sym typeface="+mn-ea"/>
              </a:rPr>
              <a:t>）</a:t>
            </a:r>
          </a:p>
          <a:p>
            <a:pPr marL="0" indent="0">
              <a:buFont typeface="Wingdings" panose="05000000000000000000" charset="0"/>
              <a:buNone/>
            </a:pPr>
            <a:r>
              <a:rPr lang="en-US" altLang="zh-CN" sz="1800" dirty="0">
                <a:ea typeface="SimSun" pitchFamily="2" charset="-122"/>
                <a:sym typeface="+mn-ea"/>
              </a:rPr>
              <a:t>	——</a:t>
            </a:r>
            <a:r>
              <a:rPr lang="zh-CN" altLang="en-US" sz="1800" dirty="0">
                <a:ea typeface="SimSun" pitchFamily="2" charset="-122"/>
                <a:sym typeface="+mn-ea"/>
              </a:rPr>
              <a:t>算数右移在左端补</a:t>
            </a:r>
            <a:r>
              <a:rPr lang="en-US" altLang="zh-CN" sz="1800" dirty="0">
                <a:ea typeface="SimSun" pitchFamily="2" charset="-122"/>
                <a:sym typeface="+mn-ea"/>
              </a:rPr>
              <a:t>k</a:t>
            </a:r>
            <a:r>
              <a:rPr lang="zh-CN" altLang="en-US" sz="1800" dirty="0">
                <a:ea typeface="SimSun" pitchFamily="2" charset="-122"/>
                <a:sym typeface="+mn-ea"/>
              </a:rPr>
              <a:t>个最高有效位的值</a:t>
            </a:r>
            <a:r>
              <a:rPr lang="en-US" altLang="zh-CN" sz="1800" dirty="0">
                <a:sym typeface="+mn-ea"/>
              </a:rPr>
              <a:t> </a:t>
            </a:r>
            <a:r>
              <a:rPr lang="zh-CN" altLang="en-US" sz="1800" dirty="0">
                <a:ea typeface="SimSun" pitchFamily="2" charset="-122"/>
                <a:sym typeface="+mn-ea"/>
              </a:rPr>
              <a:t>（</a:t>
            </a:r>
            <a:r>
              <a:rPr lang="zh-CN" altLang="en-US" sz="1800" dirty="0">
                <a:sym typeface="+mn-ea"/>
              </a:rPr>
              <a:t>大多数编译器</a:t>
            </a:r>
            <a:r>
              <a:rPr lang="en-US" altLang="zh-CN" sz="1800" dirty="0">
                <a:sym typeface="+mn-ea"/>
              </a:rPr>
              <a:t>/</a:t>
            </a:r>
            <a:r>
              <a:rPr lang="zh-CN" altLang="en-US" sz="1800" dirty="0">
                <a:sym typeface="+mn-ea"/>
              </a:rPr>
              <a:t>机器组合对有符号数使用</a:t>
            </a:r>
            <a:r>
              <a:rPr lang="zh-CN" altLang="en-US" sz="1800" dirty="0">
                <a:ea typeface="SimSun" pitchFamily="2" charset="-122"/>
                <a:sym typeface="+mn-ea"/>
              </a:rPr>
              <a:t>）</a:t>
            </a:r>
          </a:p>
        </p:txBody>
      </p:sp>
      <p:sp>
        <p:nvSpPr>
          <p:cNvPr id="6" name="矩形 5"/>
          <p:cNvSpPr/>
          <p:nvPr/>
        </p:nvSpPr>
        <p:spPr>
          <a:xfrm>
            <a:off x="1480820" y="4277836"/>
            <a:ext cx="9702800" cy="1938992"/>
          </a:xfrm>
          <a:prstGeom prst="rect">
            <a:avLst/>
          </a:prstGeom>
        </p:spPr>
        <p:txBody>
          <a:bodyPr wrap="square">
            <a:spAutoFit/>
          </a:bodyPr>
          <a:lstStyle/>
          <a:p>
            <a:r>
              <a:rPr lang="zh-CN" altLang="en-US" sz="2400" dirty="0">
                <a:latin typeface="TimesTen-Roman"/>
              </a:rPr>
              <a:t>移位运算</a:t>
            </a:r>
            <a:r>
              <a:rPr lang="en-US" altLang="zh-CN" sz="2400" dirty="0">
                <a:latin typeface="TimesTen-Roman"/>
              </a:rPr>
              <a:t> 		          </a:t>
            </a:r>
            <a:r>
              <a:rPr lang="zh-CN" altLang="en-US" sz="2400" dirty="0">
                <a:latin typeface="TimesTen-Roman"/>
              </a:rPr>
              <a:t>参数</a:t>
            </a:r>
            <a:r>
              <a:rPr lang="en-US" altLang="zh-CN" sz="2400" dirty="0">
                <a:latin typeface="TimesTen-Roman"/>
              </a:rPr>
              <a:t>1</a:t>
            </a:r>
            <a:r>
              <a:rPr lang="zh-CN" altLang="en-US" sz="2400" dirty="0">
                <a:latin typeface="TimesTen-Roman"/>
              </a:rPr>
              <a:t>及结果</a:t>
            </a:r>
            <a:r>
              <a:rPr lang="en-US" altLang="zh-CN" sz="2400" dirty="0">
                <a:latin typeface="TimesTen-Roman"/>
              </a:rPr>
              <a:t>	</a:t>
            </a:r>
            <a:r>
              <a:rPr lang="zh-CN" altLang="en-US" sz="2400" dirty="0">
                <a:latin typeface="TimesTen-Roman"/>
              </a:rPr>
              <a:t>参数</a:t>
            </a:r>
            <a:r>
              <a:rPr lang="en-US" altLang="zh-CN" sz="2400" dirty="0">
                <a:latin typeface="TimesTen-Roman"/>
              </a:rPr>
              <a:t>2</a:t>
            </a:r>
            <a:r>
              <a:rPr lang="zh-CN" altLang="en-US" sz="2400" dirty="0">
                <a:latin typeface="TimesTen-Roman"/>
              </a:rPr>
              <a:t>及结果</a:t>
            </a:r>
            <a:endParaRPr lang="en-US" altLang="zh-CN" sz="2400" dirty="0">
              <a:latin typeface="TimesTen-Roman"/>
            </a:endParaRPr>
          </a:p>
          <a:p>
            <a:r>
              <a:rPr lang="zh-CN" altLang="en-US" sz="2400" dirty="0">
                <a:latin typeface="TimesTen-Roman"/>
              </a:rPr>
              <a:t>参数</a:t>
            </a:r>
            <a:r>
              <a:rPr lang="en-US" altLang="zh-CN" sz="2400" dirty="0">
                <a:latin typeface="TimesTen-Roman"/>
              </a:rPr>
              <a:t> </a:t>
            </a:r>
            <a:r>
              <a:rPr lang="en-US" altLang="zh-CN" sz="2400" dirty="0">
                <a:latin typeface="ZztexMono-Regular"/>
              </a:rPr>
              <a:t>x 				</a:t>
            </a:r>
            <a:r>
              <a:rPr lang="en-US" altLang="zh-CN" sz="2400" b="1" dirty="0">
                <a:solidFill>
                  <a:schemeClr val="accent6">
                    <a:lumMod val="75000"/>
                  </a:schemeClr>
                </a:solidFill>
                <a:latin typeface="TimesTen-Roman"/>
              </a:rPr>
              <a:t>[01100011] </a:t>
            </a:r>
            <a:r>
              <a:rPr lang="en-US" altLang="zh-CN" sz="2400" dirty="0">
                <a:latin typeface="TimesTen-Roman"/>
              </a:rPr>
              <a:t>	</a:t>
            </a:r>
            <a:r>
              <a:rPr lang="en-US" altLang="zh-CN" sz="2400" b="1" dirty="0">
                <a:solidFill>
                  <a:schemeClr val="accent6">
                    <a:lumMod val="75000"/>
                  </a:schemeClr>
                </a:solidFill>
                <a:latin typeface="TimesTen-Roman"/>
              </a:rPr>
              <a:t>[10010101]</a:t>
            </a:r>
          </a:p>
          <a:p>
            <a:r>
              <a:rPr lang="en-US" altLang="zh-CN" sz="2400" dirty="0">
                <a:latin typeface="ZztexMono-Regular"/>
              </a:rPr>
              <a:t>x &lt;&lt; 4 				</a:t>
            </a:r>
            <a:r>
              <a:rPr lang="en-US" altLang="zh-CN" sz="2400" dirty="0">
                <a:latin typeface="TimesTen-Roman"/>
              </a:rPr>
              <a:t>[0011</a:t>
            </a:r>
            <a:r>
              <a:rPr lang="en-US" altLang="zh-CN" sz="2400" i="1" dirty="0">
                <a:solidFill>
                  <a:srgbClr val="00B050"/>
                </a:solidFill>
                <a:latin typeface="TimesTen-Italic"/>
              </a:rPr>
              <a:t>0000</a:t>
            </a:r>
            <a:r>
              <a:rPr lang="en-US" altLang="zh-CN" sz="2400" dirty="0">
                <a:latin typeface="TimesTen-Roman"/>
              </a:rPr>
              <a:t>] 	[0101</a:t>
            </a:r>
            <a:r>
              <a:rPr lang="en-US" altLang="zh-CN" sz="2400" i="1" dirty="0">
                <a:solidFill>
                  <a:srgbClr val="00B050"/>
                </a:solidFill>
                <a:latin typeface="TimesTen-Italic"/>
              </a:rPr>
              <a:t>0000</a:t>
            </a:r>
            <a:r>
              <a:rPr lang="en-US" altLang="zh-CN" sz="2400" dirty="0">
                <a:latin typeface="TimesTen-Roman"/>
              </a:rPr>
              <a:t>]</a:t>
            </a:r>
          </a:p>
          <a:p>
            <a:r>
              <a:rPr lang="pt-BR" altLang="zh-CN" sz="2400" dirty="0">
                <a:latin typeface="ZztexMono-Regular"/>
              </a:rPr>
              <a:t>x &gt;&gt; 4 	</a:t>
            </a:r>
            <a:r>
              <a:rPr lang="pt-BR" altLang="zh-CN" sz="2400" dirty="0">
                <a:latin typeface="TimesTen-Roman"/>
              </a:rPr>
              <a:t>(</a:t>
            </a:r>
            <a:r>
              <a:rPr lang="zh-CN" altLang="en-US" sz="2400" dirty="0">
                <a:latin typeface="TimesTen-Roman"/>
              </a:rPr>
              <a:t>逻辑</a:t>
            </a:r>
            <a:r>
              <a:rPr lang="pt-BR" altLang="zh-CN" sz="2400" dirty="0">
                <a:latin typeface="TimesTen-Roman"/>
              </a:rPr>
              <a:t>)  	    </a:t>
            </a:r>
            <a:r>
              <a:rPr lang="zh-CN" altLang="en-US" sz="2400" dirty="0">
                <a:latin typeface="TimesTen-Roman"/>
              </a:rPr>
              <a:t>      </a:t>
            </a:r>
            <a:r>
              <a:rPr lang="pt-BR" altLang="zh-CN" sz="2400" dirty="0">
                <a:latin typeface="TimesTen-Roman"/>
              </a:rPr>
              <a:t>  [</a:t>
            </a:r>
            <a:r>
              <a:rPr lang="pt-BR" altLang="zh-CN" sz="2400" i="1" dirty="0">
                <a:solidFill>
                  <a:srgbClr val="00B050"/>
                </a:solidFill>
                <a:latin typeface="TimesTen-Italic"/>
              </a:rPr>
              <a:t>0000</a:t>
            </a:r>
            <a:r>
              <a:rPr lang="pt-BR" altLang="zh-CN" sz="2400" dirty="0">
                <a:latin typeface="TimesTen-Roman"/>
              </a:rPr>
              <a:t>0110] 	[</a:t>
            </a:r>
            <a:r>
              <a:rPr lang="pt-BR" altLang="zh-CN" sz="2400" i="1" dirty="0">
                <a:solidFill>
                  <a:srgbClr val="00B050"/>
                </a:solidFill>
                <a:latin typeface="TimesTen-Italic"/>
              </a:rPr>
              <a:t>0000</a:t>
            </a:r>
            <a:r>
              <a:rPr lang="pt-BR" altLang="zh-CN" sz="2400" dirty="0">
                <a:latin typeface="TimesTen-Roman"/>
              </a:rPr>
              <a:t>1001]</a:t>
            </a:r>
          </a:p>
          <a:p>
            <a:r>
              <a:rPr lang="en-US" altLang="zh-CN" sz="2400" dirty="0">
                <a:latin typeface="ZztexMono-Regular"/>
              </a:rPr>
              <a:t>x &gt;&gt; 4 	</a:t>
            </a:r>
            <a:r>
              <a:rPr lang="en-US" altLang="zh-CN" sz="2400" dirty="0">
                <a:latin typeface="TimesTen-Roman"/>
              </a:rPr>
              <a:t>(</a:t>
            </a:r>
            <a:r>
              <a:rPr lang="zh-CN" altLang="en-US" sz="2400" dirty="0">
                <a:latin typeface="TimesTen-Roman"/>
              </a:rPr>
              <a:t>算术</a:t>
            </a:r>
            <a:r>
              <a:rPr lang="en-US" altLang="zh-CN" sz="2400" dirty="0">
                <a:latin typeface="TimesTen-Roman"/>
              </a:rPr>
              <a:t>) 		</a:t>
            </a:r>
            <a:r>
              <a:rPr lang="zh-CN" altLang="en-US" sz="2400">
                <a:latin typeface="TimesTen-Roman"/>
              </a:rPr>
              <a:t>            </a:t>
            </a:r>
            <a:r>
              <a:rPr lang="en-US" altLang="zh-CN" sz="2400">
                <a:latin typeface="TimesTen-Roman"/>
              </a:rPr>
              <a:t>[</a:t>
            </a:r>
            <a:r>
              <a:rPr lang="en-US" altLang="zh-CN" sz="2400" i="1" dirty="0">
                <a:solidFill>
                  <a:srgbClr val="00B050"/>
                </a:solidFill>
                <a:latin typeface="TimesTen-Italic"/>
              </a:rPr>
              <a:t>0000</a:t>
            </a:r>
            <a:r>
              <a:rPr lang="en-US" altLang="zh-CN" sz="2400" dirty="0">
                <a:latin typeface="TimesTen-Roman"/>
              </a:rPr>
              <a:t>0110] 	[</a:t>
            </a:r>
            <a:r>
              <a:rPr lang="en-US" altLang="zh-CN" sz="2400" i="1" dirty="0">
                <a:solidFill>
                  <a:srgbClr val="FF0000"/>
                </a:solidFill>
                <a:latin typeface="TimesTen-Italic"/>
              </a:rPr>
              <a:t>1111</a:t>
            </a:r>
            <a:r>
              <a:rPr lang="en-US" altLang="zh-CN" sz="2400" dirty="0">
                <a:latin typeface="TimesTen-Roman"/>
              </a:rPr>
              <a:t>1001]</a:t>
            </a:r>
            <a:endParaRPr lang="zh-CN" altLang="en-US" sz="2400" dirty="0"/>
          </a:p>
        </p:txBody>
      </p:sp>
      <p:sp>
        <p:nvSpPr>
          <p:cNvPr id="7" name="椭圆 6"/>
          <p:cNvSpPr/>
          <p:nvPr/>
        </p:nvSpPr>
        <p:spPr>
          <a:xfrm>
            <a:off x="8078657" y="4665784"/>
            <a:ext cx="229235" cy="382270"/>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8" name="椭圆形标注 7"/>
          <p:cNvSpPr/>
          <p:nvPr/>
        </p:nvSpPr>
        <p:spPr>
          <a:xfrm>
            <a:off x="8193274" y="3347710"/>
            <a:ext cx="1621155" cy="688975"/>
          </a:xfrm>
          <a:prstGeom prst="wedgeEllipseCallout">
            <a:avLst>
              <a:gd name="adj1" fmla="val -48565"/>
              <a:gd name="adj2" fmla="val 145578"/>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dirty="0">
                <a:ln>
                  <a:noFill/>
                </a:ln>
                <a:solidFill>
                  <a:schemeClr val="tx1"/>
                </a:solidFill>
                <a:effectLst/>
                <a:latin typeface="Calibri" panose="020F0502020204030204" pitchFamily="34" charset="0"/>
                <a:ea typeface="SimSun" pitchFamily="2" charset="-122"/>
              </a:rPr>
              <a:t>最高有效位为</a:t>
            </a:r>
            <a:r>
              <a:rPr kumimoji="0" lang="en-US" altLang="zh-CN" sz="1800" b="0" i="0" u="none" strike="noStrike" cap="none" normalizeH="0" baseline="0" dirty="0">
                <a:ln>
                  <a:noFill/>
                </a:ln>
                <a:solidFill>
                  <a:schemeClr val="tx1"/>
                </a:solidFill>
                <a:effectLst/>
                <a:latin typeface="Calibri" panose="020F0502020204030204" pitchFamily="34" charset="0"/>
                <a:ea typeface="SimSun" pitchFamily="2" charset="-122"/>
              </a:rPr>
              <a:t>1</a:t>
            </a:r>
          </a:p>
        </p:txBody>
      </p:sp>
      <p:sp>
        <p:nvSpPr>
          <p:cNvPr id="9" name="云形标注 8"/>
          <p:cNvSpPr/>
          <p:nvPr/>
        </p:nvSpPr>
        <p:spPr>
          <a:xfrm>
            <a:off x="7633335" y="1021080"/>
            <a:ext cx="3089910" cy="1682750"/>
          </a:xfrm>
          <a:prstGeom prst="cloudCallout">
            <a:avLst/>
          </a:prstGeom>
          <a:gradFill>
            <a:gsLst>
              <a:gs pos="0">
                <a:schemeClr val="accent1">
                  <a:lumMod val="5000"/>
                  <a:lumOff val="95000"/>
                </a:schemeClr>
              </a:gs>
              <a:gs pos="78000">
                <a:srgbClr val="7DC8C4"/>
              </a:gs>
              <a:gs pos="100000">
                <a:srgbClr val="7DC8C4"/>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在</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Java</a:t>
            </a: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中，</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x</a:t>
            </a:r>
            <a:r>
              <a:rPr lang="en-US" altLang="zh-CN" sz="1800" dirty="0">
                <a:sym typeface="+mn-ea"/>
              </a:rPr>
              <a:t>&gt;&gt;k</a:t>
            </a:r>
            <a:r>
              <a:rPr lang="zh-CN" altLang="en-US" sz="1800" dirty="0">
                <a:ea typeface="SimSun" pitchFamily="2" charset="-122"/>
                <a:sym typeface="+mn-ea"/>
              </a:rPr>
              <a:t>会将</a:t>
            </a:r>
            <a:r>
              <a:rPr lang="en-US" altLang="zh-CN" sz="1800" dirty="0">
                <a:ea typeface="SimSun" pitchFamily="2" charset="-122"/>
                <a:sym typeface="+mn-ea"/>
              </a:rPr>
              <a:t>x</a:t>
            </a:r>
            <a:r>
              <a:rPr lang="zh-CN" altLang="en-US" sz="1800" dirty="0">
                <a:ea typeface="SimSun" pitchFamily="2" charset="-122"/>
                <a:sym typeface="+mn-ea"/>
              </a:rPr>
              <a:t>算数右移</a:t>
            </a:r>
            <a:r>
              <a:rPr lang="en-US" altLang="zh-CN" sz="1800" dirty="0">
                <a:ea typeface="SimSun" pitchFamily="2" charset="-122"/>
                <a:sym typeface="+mn-ea"/>
              </a:rPr>
              <a:t>k</a:t>
            </a:r>
            <a:r>
              <a:rPr lang="zh-CN" altLang="en-US" sz="1800" dirty="0">
                <a:ea typeface="SimSun" pitchFamily="2" charset="-122"/>
                <a:sym typeface="+mn-ea"/>
              </a:rPr>
              <a:t>个位置，而</a:t>
            </a:r>
            <a:r>
              <a:rPr lang="en-US" altLang="zh-CN" sz="1800" dirty="0">
                <a:ea typeface="SimSun" pitchFamily="2" charset="-122"/>
                <a:sym typeface="+mn-ea"/>
              </a:rPr>
              <a:t>x</a:t>
            </a:r>
            <a:r>
              <a:rPr lang="en-US" altLang="zh-CN" sz="1800" dirty="0">
                <a:sym typeface="+mn-ea"/>
              </a:rPr>
              <a:t>&gt;&gt;&gt;k</a:t>
            </a:r>
            <a:r>
              <a:rPr lang="zh-CN" altLang="en-US" sz="1800" dirty="0">
                <a:ea typeface="SimSun" pitchFamily="2" charset="-122"/>
                <a:sym typeface="+mn-ea"/>
              </a:rPr>
              <a:t>会对</a:t>
            </a:r>
            <a:r>
              <a:rPr lang="en-US" altLang="zh-CN" sz="1800" dirty="0">
                <a:ea typeface="SimSun" pitchFamily="2" charset="-122"/>
                <a:sym typeface="+mn-ea"/>
              </a:rPr>
              <a:t>x</a:t>
            </a:r>
            <a:r>
              <a:rPr lang="zh-CN" altLang="en-US" sz="1800" dirty="0">
                <a:ea typeface="SimSun" pitchFamily="2" charset="-122"/>
                <a:sym typeface="+mn-ea"/>
              </a:rPr>
              <a:t>做逻辑右移。</a:t>
            </a:r>
            <a:endParaRPr kumimoji="0" lang="zh-CN" altLang="en-US" sz="1800" b="0" i="0" u="none" strike="noStrike" cap="none" normalizeH="0" baseline="0" dirty="0">
              <a:ln>
                <a:noFill/>
              </a:ln>
              <a:solidFill>
                <a:schemeClr val="tx1"/>
              </a:solidFill>
              <a:effectLst/>
              <a:latin typeface="Calibri" panose="020F0502020204030204" pitchFamily="34" charset="0"/>
              <a:ea typeface="SimSun" pitchFamily="2" charset="-122"/>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down)">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15363" name="矩形 10"/>
          <p:cNvSpPr>
            <a:spLocks noChangeArrowheads="1"/>
          </p:cNvSpPr>
          <p:nvPr/>
        </p:nvSpPr>
        <p:spPr bwMode="auto">
          <a:xfrm>
            <a:off x="4831080" y="3659505"/>
            <a:ext cx="61563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a:latin typeface="微软雅黑" panose="020B0503020204020204" pitchFamily="34" charset="-122"/>
                <a:ea typeface="微软雅黑" panose="020B0503020204020204" pitchFamily="34" charset="-122"/>
              </a:rPr>
              <a:t>本节描述用位来编码整数的两种不同的方式：一种只能表示非负数，另一种能够表示负数、零和正数。</a:t>
            </a:r>
          </a:p>
        </p:txBody>
      </p:sp>
      <p:cxnSp>
        <p:nvCxnSpPr>
          <p:cNvPr id="15364"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5365"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2.2</a:t>
            </a:r>
            <a:r>
              <a:rPr lang="zh-CN" altLang="en-US" sz="4000" b="1">
                <a:latin typeface="微软雅黑" panose="020B0503020204020204" pitchFamily="34" charset="-122"/>
                <a:ea typeface="微软雅黑" panose="020B0503020204020204" pitchFamily="34" charset="-122"/>
              </a:rPr>
              <a:t>整数表示</a:t>
            </a:r>
          </a:p>
        </p:txBody>
      </p:sp>
      <p:sp>
        <p:nvSpPr>
          <p:cNvPr id="19462" name="矩形 12"/>
          <p:cNvSpPr>
            <a:spLocks noChangeArrowheads="1"/>
          </p:cNvSpPr>
          <p:nvPr/>
        </p:nvSpPr>
        <p:spPr bwMode="auto">
          <a:xfrm>
            <a:off x="1397000" y="2443163"/>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2</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2.2.1  </a:t>
                      </a:r>
                      <a:r>
                        <a:rPr lang="zh-CN" altLang="zh-CN" sz="2400">
                          <a:solidFill>
                            <a:schemeClr val="bg1"/>
                          </a:solidFill>
                          <a:ea typeface="SimSun" pitchFamily="2" charset="-122"/>
                        </a:rPr>
                        <a:t>整型数据类型</a:t>
                      </a: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2984500"/>
          </a:xfrm>
          <a:prstGeom prst="rect">
            <a:avLst/>
          </a:prstGeom>
          <a:noFill/>
        </p:spPr>
        <p:txBody>
          <a:bodyPr wrap="square" rtlCol="0">
            <a:spAutoFit/>
          </a:bodyPr>
          <a:lstStyle/>
          <a:p>
            <a:r>
              <a:rPr lang="en-US" altLang="zh-CN" sz="2400" dirty="0"/>
              <a:t>C</a:t>
            </a:r>
            <a:r>
              <a:rPr lang="zh-CN" altLang="en-US" sz="2400" dirty="0">
                <a:ea typeface="SimSun" pitchFamily="2" charset="-122"/>
              </a:rPr>
              <a:t>语言支持多种整型数据类型</a:t>
            </a:r>
            <a:r>
              <a:rPr lang="en-US" altLang="zh-CN" sz="2400" dirty="0">
                <a:ea typeface="SimSun" pitchFamily="2" charset="-122"/>
              </a:rPr>
              <a:t>——</a:t>
            </a:r>
            <a:r>
              <a:rPr lang="zh-CN" altLang="en-US" sz="2400" dirty="0">
                <a:ea typeface="SimSun" pitchFamily="2" charset="-122"/>
              </a:rPr>
              <a:t>表示有限范围的整数。</a:t>
            </a:r>
          </a:p>
          <a:p>
            <a:endParaRPr lang="zh-CN" altLang="en-US" sz="2400" dirty="0">
              <a:ea typeface="SimSun" pitchFamily="2" charset="-122"/>
            </a:endParaRPr>
          </a:p>
          <a:p>
            <a:pPr marL="342900" indent="-342900">
              <a:buFont typeface="Wingdings" panose="05000000000000000000" charset="0"/>
              <a:buChar char=""/>
            </a:pPr>
            <a:r>
              <a:rPr lang="zh-CN" altLang="en-US" sz="2000" dirty="0">
                <a:ea typeface="SimSun" pitchFamily="2" charset="-122"/>
              </a:rPr>
              <a:t>每种类型用关键字指定大小（</a:t>
            </a:r>
            <a:r>
              <a:rPr lang="en-US" altLang="zh-CN" sz="2000" dirty="0">
                <a:ea typeface="SimSun" pitchFamily="2" charset="-122"/>
              </a:rPr>
              <a:t>char</a:t>
            </a:r>
            <a:r>
              <a:rPr lang="zh-CN" altLang="en-US" sz="2000" dirty="0">
                <a:ea typeface="SimSun" pitchFamily="2" charset="-122"/>
              </a:rPr>
              <a:t>、</a:t>
            </a:r>
            <a:r>
              <a:rPr lang="en-US" altLang="zh-CN" sz="2000" dirty="0">
                <a:ea typeface="SimSun" pitchFamily="2" charset="-122"/>
              </a:rPr>
              <a:t>long</a:t>
            </a:r>
            <a:r>
              <a:rPr lang="zh-CN" altLang="en-US" sz="2000" dirty="0">
                <a:ea typeface="SimSun" pitchFamily="2" charset="-122"/>
              </a:rPr>
              <a:t>、</a:t>
            </a:r>
            <a:r>
              <a:rPr lang="en-US" altLang="zh-CN" sz="2000" dirty="0">
                <a:ea typeface="SimSun" pitchFamily="2" charset="-122"/>
              </a:rPr>
              <a:t>short</a:t>
            </a:r>
            <a:r>
              <a:rPr lang="zh-CN" altLang="en-US" sz="2000" dirty="0">
                <a:ea typeface="SimSun" pitchFamily="2" charset="-122"/>
              </a:rPr>
              <a:t>），用</a:t>
            </a:r>
            <a:r>
              <a:rPr lang="en-US" altLang="zh-CN" sz="2000" dirty="0">
                <a:ea typeface="SimSun" pitchFamily="2" charset="-122"/>
              </a:rPr>
              <a:t>unsigned</a:t>
            </a:r>
            <a:r>
              <a:rPr lang="zh-CN" altLang="en-US" sz="2000" dirty="0">
                <a:ea typeface="SimSun" pitchFamily="2" charset="-122"/>
              </a:rPr>
              <a:t>声明为非负数，或者默认为负数。</a:t>
            </a:r>
          </a:p>
          <a:p>
            <a:pPr marL="342900" indent="-342900">
              <a:buFont typeface="Wingdings" panose="05000000000000000000" charset="0"/>
              <a:buChar char=""/>
            </a:pPr>
            <a:r>
              <a:rPr lang="zh-CN" altLang="en-US" sz="2000" b="1" dirty="0">
                <a:solidFill>
                  <a:srgbClr val="FF0000"/>
                </a:solidFill>
                <a:ea typeface="SimSun" pitchFamily="2" charset="-122"/>
              </a:rPr>
              <a:t>唯一一个与机器相关的取值范围是大小指示符</a:t>
            </a:r>
            <a:r>
              <a:rPr lang="en-US" altLang="zh-CN" sz="2000" b="1" dirty="0">
                <a:solidFill>
                  <a:srgbClr val="FF0000"/>
                </a:solidFill>
                <a:ea typeface="SimSun" pitchFamily="2" charset="-122"/>
              </a:rPr>
              <a:t>long</a:t>
            </a:r>
            <a:r>
              <a:rPr lang="zh-CN" altLang="en-US" sz="2000" dirty="0">
                <a:ea typeface="SimSun" pitchFamily="2" charset="-122"/>
              </a:rPr>
              <a:t>（</a:t>
            </a:r>
            <a:r>
              <a:rPr lang="en-US" altLang="zh-CN" sz="2000" dirty="0">
                <a:ea typeface="SimSun" pitchFamily="2" charset="-122"/>
              </a:rPr>
              <a:t>64</a:t>
            </a:r>
            <a:r>
              <a:rPr lang="zh-CN" altLang="en-US" sz="2000" dirty="0">
                <a:ea typeface="SimSun" pitchFamily="2" charset="-122"/>
              </a:rPr>
              <a:t>位机器用</a:t>
            </a:r>
            <a:r>
              <a:rPr lang="en-US" altLang="zh-CN" sz="2000" dirty="0">
                <a:ea typeface="SimSun" pitchFamily="2" charset="-122"/>
              </a:rPr>
              <a:t>8</a:t>
            </a:r>
            <a:r>
              <a:rPr lang="zh-CN" altLang="en-US" sz="2000" dirty="0">
                <a:ea typeface="SimSun" pitchFamily="2" charset="-122"/>
              </a:rPr>
              <a:t>个字节，</a:t>
            </a:r>
            <a:r>
              <a:rPr lang="en-US" altLang="zh-CN" sz="2000" dirty="0">
                <a:ea typeface="SimSun" pitchFamily="2" charset="-122"/>
              </a:rPr>
              <a:t>32</a:t>
            </a:r>
            <a:r>
              <a:rPr lang="zh-CN" altLang="en-US" sz="2000" dirty="0">
                <a:ea typeface="SimSun" pitchFamily="2" charset="-122"/>
              </a:rPr>
              <a:t>位用</a:t>
            </a:r>
            <a:r>
              <a:rPr lang="en-US" altLang="zh-CN" sz="2000" dirty="0">
                <a:ea typeface="SimSun" pitchFamily="2" charset="-122"/>
              </a:rPr>
              <a:t>4</a:t>
            </a:r>
            <a:r>
              <a:rPr lang="zh-CN" altLang="en-US" sz="2000" dirty="0">
                <a:ea typeface="SimSun" pitchFamily="2" charset="-122"/>
              </a:rPr>
              <a:t>个字节）。</a:t>
            </a:r>
          </a:p>
          <a:p>
            <a:pPr marL="342900" indent="-342900">
              <a:buFont typeface="Wingdings" panose="05000000000000000000" charset="0"/>
              <a:buChar char=""/>
            </a:pPr>
            <a:r>
              <a:rPr lang="zh-CN" altLang="en-US" sz="2000" dirty="0">
                <a:ea typeface="SimSun" pitchFamily="2" charset="-122"/>
              </a:rPr>
              <a:t>负数范围比正数大</a:t>
            </a:r>
            <a:r>
              <a:rPr lang="en-US" altLang="zh-CN" sz="2000" dirty="0">
                <a:ea typeface="SimSun" pitchFamily="2" charset="-122"/>
              </a:rPr>
              <a:t>1</a:t>
            </a:r>
            <a:r>
              <a:rPr lang="zh-CN" altLang="en-US" sz="2000" dirty="0">
                <a:ea typeface="SimSun" pitchFamily="2" charset="-122"/>
              </a:rPr>
              <a:t>。</a:t>
            </a:r>
          </a:p>
          <a:p>
            <a:pPr marL="0" indent="0">
              <a:buFont typeface="Wingdings" panose="05000000000000000000" charset="0"/>
              <a:buNone/>
            </a:pPr>
            <a:endParaRPr lang="zh-CN" altLang="en-US" sz="2000" dirty="0">
              <a:ea typeface="SimSun" pitchFamily="2" charset="-122"/>
            </a:endParaRPr>
          </a:p>
          <a:p>
            <a:pPr marL="0" indent="0">
              <a:buFont typeface="Wingdings" panose="05000000000000000000" charset="0"/>
              <a:buNone/>
            </a:pPr>
            <a:r>
              <a:rPr lang="en-US" altLang="zh-CN" sz="2000" dirty="0">
                <a:ea typeface="SimSun" pitchFamily="2" charset="-122"/>
              </a:rPr>
              <a:t>		</a:t>
            </a:r>
            <a:r>
              <a:rPr lang="en-US" altLang="zh-CN" sz="1600" dirty="0">
                <a:ea typeface="SimSun" pitchFamily="2" charset="-122"/>
              </a:rPr>
              <a:t>32</a:t>
            </a:r>
            <a:r>
              <a:rPr lang="zh-CN" altLang="en-US" sz="1600" dirty="0">
                <a:ea typeface="SimSun" pitchFamily="2" charset="-122"/>
              </a:rPr>
              <a:t>位</a:t>
            </a:r>
            <a:r>
              <a:rPr lang="zh-CN" altLang="en-US" sz="1600" dirty="0">
                <a:sym typeface="+mn-ea"/>
              </a:rPr>
              <a:t>系统</a:t>
            </a:r>
            <a:r>
              <a:rPr lang="en-US" altLang="zh-CN" sz="1600" dirty="0">
                <a:sym typeface="+mn-ea"/>
              </a:rPr>
              <a:t>						64</a:t>
            </a:r>
            <a:r>
              <a:rPr lang="zh-CN" altLang="en-US" sz="1600" dirty="0">
                <a:ea typeface="SimSun" pitchFamily="2" charset="-122"/>
                <a:sym typeface="+mn-ea"/>
              </a:rPr>
              <a:t>位系统</a:t>
            </a:r>
          </a:p>
        </p:txBody>
      </p:sp>
      <p:pic>
        <p:nvPicPr>
          <p:cNvPr id="11" name="图片 10"/>
          <p:cNvPicPr>
            <a:picLocks noChangeAspect="1"/>
          </p:cNvPicPr>
          <p:nvPr/>
        </p:nvPicPr>
        <p:blipFill>
          <a:blip r:embed="rId3"/>
          <a:stretch>
            <a:fillRect/>
          </a:stretch>
        </p:blipFill>
        <p:spPr>
          <a:xfrm>
            <a:off x="1727835" y="4090035"/>
            <a:ext cx="4947920" cy="2091690"/>
          </a:xfrm>
          <a:prstGeom prst="rect">
            <a:avLst/>
          </a:prstGeom>
        </p:spPr>
      </p:pic>
      <p:pic>
        <p:nvPicPr>
          <p:cNvPr id="12" name="图片 11"/>
          <p:cNvPicPr>
            <a:picLocks noChangeAspect="1"/>
          </p:cNvPicPr>
          <p:nvPr/>
        </p:nvPicPr>
        <p:blipFill>
          <a:blip r:embed="rId4"/>
          <a:stretch>
            <a:fillRect/>
          </a:stretch>
        </p:blipFill>
        <p:spPr>
          <a:xfrm>
            <a:off x="6944360" y="4066540"/>
            <a:ext cx="5001260" cy="2115185"/>
          </a:xfrm>
          <a:prstGeom prst="rect">
            <a:avLst/>
          </a:prstGeom>
        </p:spPr>
      </p:pic>
      <p:sp>
        <p:nvSpPr>
          <p:cNvPr id="13" name="矩形 12"/>
          <p:cNvSpPr/>
          <p:nvPr/>
        </p:nvSpPr>
        <p:spPr>
          <a:xfrm>
            <a:off x="1475105" y="5432425"/>
            <a:ext cx="10600690" cy="15303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down)">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down)">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dow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down)">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
          <p:cNvSpPr>
            <a:spLocks noChangeArrowheads="1"/>
          </p:cNvSpPr>
          <p:nvPr/>
        </p:nvSpPr>
        <p:spPr bwMode="auto">
          <a:xfrm>
            <a:off x="416878" y="1223963"/>
            <a:ext cx="72136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2400">
                <a:latin typeface="微软雅黑" panose="020B0503020204020204" pitchFamily="34" charset="-122"/>
                <a:ea typeface="微软雅黑" panose="020B0503020204020204" pitchFamily="34" charset="-122"/>
              </a:rPr>
              <a:t>计算机系统</a:t>
            </a:r>
            <a:r>
              <a:rPr lang="en-US" altLang="zh-CN" sz="2400">
                <a:latin typeface="微软雅黑" panose="020B0503020204020204" pitchFamily="34" charset="-122"/>
                <a:ea typeface="微软雅黑" panose="020B0503020204020204" pitchFamily="34" charset="-122"/>
              </a:rPr>
              <a:t>2</a:t>
            </a:r>
          </a:p>
          <a:p>
            <a:pPr algn="ctr"/>
            <a:endParaRPr lang="zh-CN" altLang="en-US" sz="1100">
              <a:latin typeface="微软雅黑" panose="020B0503020204020204" pitchFamily="34" charset="-122"/>
              <a:ea typeface="微软雅黑" panose="020B0503020204020204" pitchFamily="34" charset="-122"/>
            </a:endParaRPr>
          </a:p>
        </p:txBody>
      </p:sp>
      <p:sp>
        <p:nvSpPr>
          <p:cNvPr id="14339" name="AutoShape 1"/>
          <p:cNvSpPr>
            <a:spLocks noChangeArrowheads="1"/>
          </p:cNvSpPr>
          <p:nvPr/>
        </p:nvSpPr>
        <p:spPr bwMode="auto">
          <a:xfrm>
            <a:off x="6473825" y="1501775"/>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SimSun" pitchFamily="2" charset="-122"/>
              <a:sym typeface="Calibri" panose="020F0502020204030204" pitchFamily="34" charset="0"/>
            </a:endParaRPr>
          </a:p>
        </p:txBody>
      </p:sp>
      <p:sp>
        <p:nvSpPr>
          <p:cNvPr id="14340" name="AutoShape 1"/>
          <p:cNvSpPr>
            <a:spLocks noChangeArrowheads="1"/>
          </p:cNvSpPr>
          <p:nvPr/>
        </p:nvSpPr>
        <p:spPr bwMode="auto">
          <a:xfrm>
            <a:off x="6473825" y="2573338"/>
            <a:ext cx="2757488"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endParaRPr lang="zh-CN" altLang="en-US" sz="1000">
              <a:solidFill>
                <a:srgbClr val="000000"/>
              </a:solidFill>
              <a:ea typeface="SimSun" pitchFamily="2" charset="-122"/>
              <a:sym typeface="Calibri" panose="020F0502020204030204" pitchFamily="34" charset="0"/>
            </a:endParaRPr>
          </a:p>
        </p:txBody>
      </p:sp>
      <p:sp>
        <p:nvSpPr>
          <p:cNvPr id="14341" name="AutoShape 1"/>
          <p:cNvSpPr>
            <a:spLocks noChangeArrowheads="1"/>
          </p:cNvSpPr>
          <p:nvPr/>
        </p:nvSpPr>
        <p:spPr bwMode="auto">
          <a:xfrm>
            <a:off x="6469063" y="36449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整数运算</a:t>
            </a:r>
          </a:p>
        </p:txBody>
      </p:sp>
      <p:sp>
        <p:nvSpPr>
          <p:cNvPr id="14342" name="AutoShape 1"/>
          <p:cNvSpPr>
            <a:spLocks noChangeArrowheads="1"/>
          </p:cNvSpPr>
          <p:nvPr/>
        </p:nvSpPr>
        <p:spPr bwMode="auto">
          <a:xfrm>
            <a:off x="6469063" y="4716463"/>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浮点数</a:t>
            </a:r>
          </a:p>
        </p:txBody>
      </p:sp>
      <p:sp>
        <p:nvSpPr>
          <p:cNvPr id="10247" name="Freeform 13"/>
          <p:cNvSpPr>
            <a:spLocks noEditPoints="1"/>
          </p:cNvSpPr>
          <p:nvPr/>
        </p:nvSpPr>
        <p:spPr bwMode="auto">
          <a:xfrm>
            <a:off x="5607050" y="1568450"/>
            <a:ext cx="506413" cy="563563"/>
          </a:xfrm>
          <a:custGeom>
            <a:avLst/>
            <a:gdLst>
              <a:gd name="T0" fmla="*/ 0 w 86"/>
              <a:gd name="T1" fmla="*/ 2147483647 h 96"/>
              <a:gd name="T2" fmla="*/ 2147483647 w 86"/>
              <a:gd name="T3" fmla="*/ 2147483647 h 96"/>
              <a:gd name="T4" fmla="*/ 2147483647 w 86"/>
              <a:gd name="T5" fmla="*/ 2147483647 h 96"/>
              <a:gd name="T6" fmla="*/ 2147483647 w 86"/>
              <a:gd name="T7" fmla="*/ 2147483647 h 96"/>
              <a:gd name="T8" fmla="*/ 2147483647 w 86"/>
              <a:gd name="T9" fmla="*/ 2147483647 h 96"/>
              <a:gd name="T10" fmla="*/ 2147483647 w 86"/>
              <a:gd name="T11" fmla="*/ 2147483647 h 96"/>
              <a:gd name="T12" fmla="*/ 2147483647 w 86"/>
              <a:gd name="T13" fmla="*/ 2147483647 h 96"/>
              <a:gd name="T14" fmla="*/ 2147483647 w 86"/>
              <a:gd name="T15" fmla="*/ 2147483647 h 96"/>
              <a:gd name="T16" fmla="*/ 2147483647 w 86"/>
              <a:gd name="T17" fmla="*/ 2147483647 h 96"/>
              <a:gd name="T18" fmla="*/ 2147483647 w 86"/>
              <a:gd name="T19" fmla="*/ 2147483647 h 96"/>
              <a:gd name="T20" fmla="*/ 2147483647 w 86"/>
              <a:gd name="T21" fmla="*/ 2147483647 h 96"/>
              <a:gd name="T22" fmla="*/ 2147483647 w 86"/>
              <a:gd name="T23" fmla="*/ 2147483647 h 96"/>
              <a:gd name="T24" fmla="*/ 2147483647 w 86"/>
              <a:gd name="T25" fmla="*/ 2147483647 h 96"/>
              <a:gd name="T26" fmla="*/ 2147483647 w 86"/>
              <a:gd name="T27" fmla="*/ 2147483647 h 96"/>
              <a:gd name="T28" fmla="*/ 2147483647 w 86"/>
              <a:gd name="T29" fmla="*/ 2147483647 h 96"/>
              <a:gd name="T30" fmla="*/ 2147483647 w 86"/>
              <a:gd name="T31" fmla="*/ 2147483647 h 96"/>
              <a:gd name="T32" fmla="*/ 2147483647 w 86"/>
              <a:gd name="T33" fmla="*/ 2147483647 h 96"/>
              <a:gd name="T34" fmla="*/ 2147483647 w 86"/>
              <a:gd name="T35" fmla="*/ 2147483647 h 96"/>
              <a:gd name="T36" fmla="*/ 2147483647 w 86"/>
              <a:gd name="T37" fmla="*/ 2147483647 h 96"/>
              <a:gd name="T38" fmla="*/ 2147483647 w 86"/>
              <a:gd name="T39" fmla="*/ 2147483647 h 96"/>
              <a:gd name="T40" fmla="*/ 2147483647 w 86"/>
              <a:gd name="T41" fmla="*/ 2147483647 h 96"/>
              <a:gd name="T42" fmla="*/ 2147483647 w 86"/>
              <a:gd name="T43" fmla="*/ 2147483647 h 96"/>
              <a:gd name="T44" fmla="*/ 2147483647 w 86"/>
              <a:gd name="T45" fmla="*/ 2147483647 h 96"/>
              <a:gd name="T46" fmla="*/ 2147483647 w 86"/>
              <a:gd name="T47" fmla="*/ 2147483647 h 96"/>
              <a:gd name="T48" fmla="*/ 2147483647 w 86"/>
              <a:gd name="T49" fmla="*/ 2147483647 h 96"/>
              <a:gd name="T50" fmla="*/ 2147483647 w 86"/>
              <a:gd name="T51" fmla="*/ 2147483647 h 96"/>
              <a:gd name="T52" fmla="*/ 2147483647 w 86"/>
              <a:gd name="T53" fmla="*/ 2147483647 h 96"/>
              <a:gd name="T54" fmla="*/ 2147483647 w 86"/>
              <a:gd name="T55" fmla="*/ 2147483647 h 96"/>
              <a:gd name="T56" fmla="*/ 2147483647 w 86"/>
              <a:gd name="T57" fmla="*/ 2147483647 h 96"/>
              <a:gd name="T58" fmla="*/ 2147483647 w 86"/>
              <a:gd name="T59" fmla="*/ 2147483647 h 96"/>
              <a:gd name="T60" fmla="*/ 2147483647 w 86"/>
              <a:gd name="T61" fmla="*/ 0 h 96"/>
              <a:gd name="T62" fmla="*/ 2147483647 w 86"/>
              <a:gd name="T63" fmla="*/ 2147483647 h 96"/>
              <a:gd name="T64" fmla="*/ 2147483647 w 86"/>
              <a:gd name="T65" fmla="*/ 2147483647 h 96"/>
              <a:gd name="T66" fmla="*/ 2147483647 w 86"/>
              <a:gd name="T67" fmla="*/ 2147483647 h 96"/>
              <a:gd name="T68" fmla="*/ 2147483647 w 86"/>
              <a:gd name="T69" fmla="*/ 2147483647 h 96"/>
              <a:gd name="T70" fmla="*/ 2147483647 w 86"/>
              <a:gd name="T71" fmla="*/ 2147483647 h 96"/>
              <a:gd name="T72" fmla="*/ 2147483647 w 86"/>
              <a:gd name="T73" fmla="*/ 2147483647 h 96"/>
              <a:gd name="T74" fmla="*/ 2147483647 w 86"/>
              <a:gd name="T75" fmla="*/ 2147483647 h 96"/>
              <a:gd name="T76" fmla="*/ 2147483647 w 86"/>
              <a:gd name="T77" fmla="*/ 2147483647 h 96"/>
              <a:gd name="T78" fmla="*/ 2147483647 w 86"/>
              <a:gd name="T79" fmla="*/ 2147483647 h 96"/>
              <a:gd name="T80" fmla="*/ 2147483647 w 86"/>
              <a:gd name="T81" fmla="*/ 2147483647 h 96"/>
              <a:gd name="T82" fmla="*/ 2147483647 w 86"/>
              <a:gd name="T83" fmla="*/ 2147483647 h 96"/>
              <a:gd name="T84" fmla="*/ 2147483647 w 86"/>
              <a:gd name="T85" fmla="*/ 2147483647 h 96"/>
              <a:gd name="T86" fmla="*/ 2147483647 w 86"/>
              <a:gd name="T87" fmla="*/ 2147483647 h 96"/>
              <a:gd name="T88" fmla="*/ 2147483647 w 86"/>
              <a:gd name="T89" fmla="*/ 2147483647 h 96"/>
              <a:gd name="T90" fmla="*/ 2147483647 w 86"/>
              <a:gd name="T91" fmla="*/ 2147483647 h 96"/>
              <a:gd name="T92" fmla="*/ 2147483647 w 86"/>
              <a:gd name="T93" fmla="*/ 2147483647 h 96"/>
              <a:gd name="T94" fmla="*/ 2147483647 w 86"/>
              <a:gd name="T95" fmla="*/ 2147483647 h 96"/>
              <a:gd name="T96" fmla="*/ 2147483647 w 86"/>
              <a:gd name="T97" fmla="*/ 2147483647 h 96"/>
              <a:gd name="T98" fmla="*/ 2147483647 w 86"/>
              <a:gd name="T99" fmla="*/ 2147483647 h 96"/>
              <a:gd name="T100" fmla="*/ 2147483647 w 86"/>
              <a:gd name="T101" fmla="*/ 2147483647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6" h="96">
                <a:moveTo>
                  <a:pt x="23" y="36"/>
                </a:moveTo>
                <a:cubicBezTo>
                  <a:pt x="4" y="36"/>
                  <a:pt x="4" y="36"/>
                  <a:pt x="4" y="36"/>
                </a:cubicBezTo>
                <a:cubicBezTo>
                  <a:pt x="2" y="36"/>
                  <a:pt x="0" y="38"/>
                  <a:pt x="0" y="41"/>
                </a:cubicBezTo>
                <a:cubicBezTo>
                  <a:pt x="0" y="87"/>
                  <a:pt x="0" y="87"/>
                  <a:pt x="0" y="87"/>
                </a:cubicBezTo>
                <a:cubicBezTo>
                  <a:pt x="0" y="88"/>
                  <a:pt x="1" y="90"/>
                  <a:pt x="3" y="91"/>
                </a:cubicBezTo>
                <a:cubicBezTo>
                  <a:pt x="13" y="62"/>
                  <a:pt x="13" y="62"/>
                  <a:pt x="13" y="62"/>
                </a:cubicBezTo>
                <a:cubicBezTo>
                  <a:pt x="14" y="59"/>
                  <a:pt x="16" y="56"/>
                  <a:pt x="19" y="54"/>
                </a:cubicBezTo>
                <a:cubicBezTo>
                  <a:pt x="21" y="52"/>
                  <a:pt x="24"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1"/>
                  <a:pt x="27" y="51"/>
                  <a:pt x="27" y="51"/>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8" y="50"/>
                  <a:pt x="28" y="50"/>
                  <a:pt x="28" y="50"/>
                </a:cubicBezTo>
                <a:cubicBezTo>
                  <a:pt x="29" y="50"/>
                  <a:pt x="29" y="50"/>
                  <a:pt x="29" y="50"/>
                </a:cubicBezTo>
                <a:cubicBezTo>
                  <a:pt x="31" y="50"/>
                  <a:pt x="31" y="50"/>
                  <a:pt x="31" y="50"/>
                </a:cubicBezTo>
                <a:cubicBezTo>
                  <a:pt x="32" y="48"/>
                  <a:pt x="34" y="45"/>
                  <a:pt x="35" y="43"/>
                </a:cubicBezTo>
                <a:cubicBezTo>
                  <a:pt x="36" y="39"/>
                  <a:pt x="37" y="36"/>
                  <a:pt x="36" y="32"/>
                </a:cubicBezTo>
                <a:cubicBezTo>
                  <a:pt x="78" y="32"/>
                  <a:pt x="78" y="32"/>
                  <a:pt x="78" y="32"/>
                </a:cubicBezTo>
                <a:cubicBezTo>
                  <a:pt x="79" y="36"/>
                  <a:pt x="79" y="40"/>
                  <a:pt x="78" y="43"/>
                </a:cubicBezTo>
                <a:cubicBezTo>
                  <a:pt x="77" y="46"/>
                  <a:pt x="76" y="48"/>
                  <a:pt x="75" y="50"/>
                </a:cubicBezTo>
                <a:cubicBezTo>
                  <a:pt x="79" y="50"/>
                  <a:pt x="79" y="50"/>
                  <a:pt x="79" y="50"/>
                </a:cubicBezTo>
                <a:cubicBezTo>
                  <a:pt x="80" y="48"/>
                  <a:pt x="80" y="46"/>
                  <a:pt x="81" y="44"/>
                </a:cubicBezTo>
                <a:cubicBezTo>
                  <a:pt x="82" y="40"/>
                  <a:pt x="82" y="35"/>
                  <a:pt x="82" y="30"/>
                </a:cubicBezTo>
                <a:cubicBezTo>
                  <a:pt x="80" y="29"/>
                  <a:pt x="80" y="29"/>
                  <a:pt x="80" y="29"/>
                </a:cubicBezTo>
                <a:cubicBezTo>
                  <a:pt x="58" y="29"/>
                  <a:pt x="58" y="29"/>
                  <a:pt x="58" y="29"/>
                </a:cubicBezTo>
                <a:cubicBezTo>
                  <a:pt x="58" y="24"/>
                  <a:pt x="57" y="18"/>
                  <a:pt x="53" y="13"/>
                </a:cubicBezTo>
                <a:cubicBezTo>
                  <a:pt x="52" y="12"/>
                  <a:pt x="52" y="12"/>
                  <a:pt x="52" y="12"/>
                </a:cubicBezTo>
                <a:cubicBezTo>
                  <a:pt x="43" y="12"/>
                  <a:pt x="43" y="12"/>
                  <a:pt x="43" y="12"/>
                </a:cubicBezTo>
                <a:cubicBezTo>
                  <a:pt x="41" y="8"/>
                  <a:pt x="38" y="5"/>
                  <a:pt x="35" y="3"/>
                </a:cubicBezTo>
                <a:cubicBezTo>
                  <a:pt x="34" y="2"/>
                  <a:pt x="32" y="1"/>
                  <a:pt x="31" y="0"/>
                </a:cubicBezTo>
                <a:cubicBezTo>
                  <a:pt x="30" y="0"/>
                  <a:pt x="30" y="0"/>
                  <a:pt x="30" y="0"/>
                </a:cubicBezTo>
                <a:cubicBezTo>
                  <a:pt x="2" y="0"/>
                  <a:pt x="2" y="0"/>
                  <a:pt x="2" y="0"/>
                </a:cubicBezTo>
                <a:cubicBezTo>
                  <a:pt x="1" y="3"/>
                  <a:pt x="1" y="3"/>
                  <a:pt x="1" y="3"/>
                </a:cubicBezTo>
                <a:cubicBezTo>
                  <a:pt x="4" y="6"/>
                  <a:pt x="8" y="10"/>
                  <a:pt x="10" y="15"/>
                </a:cubicBezTo>
                <a:cubicBezTo>
                  <a:pt x="11" y="19"/>
                  <a:pt x="11" y="24"/>
                  <a:pt x="9" y="30"/>
                </a:cubicBezTo>
                <a:cubicBezTo>
                  <a:pt x="10" y="32"/>
                  <a:pt x="10" y="32"/>
                  <a:pt x="10" y="32"/>
                </a:cubicBezTo>
                <a:cubicBezTo>
                  <a:pt x="23" y="32"/>
                  <a:pt x="23" y="32"/>
                  <a:pt x="23" y="32"/>
                </a:cubicBezTo>
                <a:cubicBezTo>
                  <a:pt x="23" y="34"/>
                  <a:pt x="23" y="35"/>
                  <a:pt x="23" y="36"/>
                </a:cubicBezTo>
                <a:close/>
                <a:moveTo>
                  <a:pt x="40" y="42"/>
                </a:moveTo>
                <a:cubicBezTo>
                  <a:pt x="73" y="42"/>
                  <a:pt x="73" y="42"/>
                  <a:pt x="73" y="42"/>
                </a:cubicBezTo>
                <a:cubicBezTo>
                  <a:pt x="72" y="45"/>
                  <a:pt x="72" y="45"/>
                  <a:pt x="72" y="45"/>
                </a:cubicBezTo>
                <a:cubicBezTo>
                  <a:pt x="39" y="45"/>
                  <a:pt x="39" y="45"/>
                  <a:pt x="39" y="45"/>
                </a:cubicBezTo>
                <a:cubicBezTo>
                  <a:pt x="40" y="42"/>
                  <a:pt x="40" y="42"/>
                  <a:pt x="40" y="42"/>
                </a:cubicBezTo>
                <a:close/>
                <a:moveTo>
                  <a:pt x="41" y="36"/>
                </a:moveTo>
                <a:cubicBezTo>
                  <a:pt x="75" y="36"/>
                  <a:pt x="75" y="36"/>
                  <a:pt x="75" y="36"/>
                </a:cubicBezTo>
                <a:cubicBezTo>
                  <a:pt x="74" y="39"/>
                  <a:pt x="74" y="39"/>
                  <a:pt x="74" y="39"/>
                </a:cubicBezTo>
                <a:cubicBezTo>
                  <a:pt x="41" y="39"/>
                  <a:pt x="41" y="39"/>
                  <a:pt x="41" y="39"/>
                </a:cubicBezTo>
                <a:cubicBezTo>
                  <a:pt x="41" y="36"/>
                  <a:pt x="41" y="36"/>
                  <a:pt x="41" y="36"/>
                </a:cubicBezTo>
                <a:close/>
                <a:moveTo>
                  <a:pt x="31" y="26"/>
                </a:moveTo>
                <a:cubicBezTo>
                  <a:pt x="50" y="26"/>
                  <a:pt x="50" y="26"/>
                  <a:pt x="50" y="26"/>
                </a:cubicBezTo>
                <a:cubicBezTo>
                  <a:pt x="50" y="27"/>
                  <a:pt x="50" y="27"/>
                  <a:pt x="50" y="27"/>
                </a:cubicBezTo>
                <a:cubicBezTo>
                  <a:pt x="30" y="27"/>
                  <a:pt x="30" y="27"/>
                  <a:pt x="30" y="27"/>
                </a:cubicBezTo>
                <a:cubicBezTo>
                  <a:pt x="31" y="26"/>
                  <a:pt x="31" y="26"/>
                  <a:pt x="31" y="26"/>
                </a:cubicBezTo>
                <a:close/>
                <a:moveTo>
                  <a:pt x="31" y="22"/>
                </a:moveTo>
                <a:cubicBezTo>
                  <a:pt x="50" y="22"/>
                  <a:pt x="50" y="22"/>
                  <a:pt x="50" y="22"/>
                </a:cubicBezTo>
                <a:cubicBezTo>
                  <a:pt x="50" y="23"/>
                  <a:pt x="50" y="23"/>
                  <a:pt x="50" y="23"/>
                </a:cubicBezTo>
                <a:cubicBezTo>
                  <a:pt x="31" y="23"/>
                  <a:pt x="31" y="23"/>
                  <a:pt x="31" y="23"/>
                </a:cubicBezTo>
                <a:cubicBezTo>
                  <a:pt x="31" y="22"/>
                  <a:pt x="31" y="22"/>
                  <a:pt x="31" y="22"/>
                </a:cubicBezTo>
                <a:close/>
                <a:moveTo>
                  <a:pt x="30" y="18"/>
                </a:moveTo>
                <a:cubicBezTo>
                  <a:pt x="50" y="18"/>
                  <a:pt x="50" y="18"/>
                  <a:pt x="50" y="18"/>
                </a:cubicBezTo>
                <a:cubicBezTo>
                  <a:pt x="50" y="20"/>
                  <a:pt x="50" y="20"/>
                  <a:pt x="50" y="20"/>
                </a:cubicBezTo>
                <a:cubicBezTo>
                  <a:pt x="30" y="20"/>
                  <a:pt x="30" y="20"/>
                  <a:pt x="30" y="20"/>
                </a:cubicBezTo>
                <a:cubicBezTo>
                  <a:pt x="30" y="18"/>
                  <a:pt x="30" y="18"/>
                  <a:pt x="30" y="18"/>
                </a:cubicBezTo>
                <a:close/>
                <a:moveTo>
                  <a:pt x="74" y="96"/>
                </a:moveTo>
                <a:cubicBezTo>
                  <a:pt x="6" y="96"/>
                  <a:pt x="6" y="96"/>
                  <a:pt x="6" y="96"/>
                </a:cubicBezTo>
                <a:cubicBezTo>
                  <a:pt x="17" y="63"/>
                  <a:pt x="17" y="63"/>
                  <a:pt x="17" y="63"/>
                </a:cubicBezTo>
                <a:cubicBezTo>
                  <a:pt x="18" y="61"/>
                  <a:pt x="20" y="59"/>
                  <a:pt x="22" y="58"/>
                </a:cubicBezTo>
                <a:cubicBezTo>
                  <a:pt x="24" y="56"/>
                  <a:pt x="26" y="55"/>
                  <a:pt x="28" y="55"/>
                </a:cubicBezTo>
                <a:cubicBezTo>
                  <a:pt x="82" y="55"/>
                  <a:pt x="82" y="55"/>
                  <a:pt x="82" y="55"/>
                </a:cubicBezTo>
                <a:cubicBezTo>
                  <a:pt x="82" y="55"/>
                  <a:pt x="83" y="55"/>
                  <a:pt x="84" y="56"/>
                </a:cubicBezTo>
                <a:cubicBezTo>
                  <a:pt x="85" y="56"/>
                  <a:pt x="85" y="56"/>
                  <a:pt x="86" y="57"/>
                </a:cubicBezTo>
                <a:cubicBezTo>
                  <a:pt x="86" y="58"/>
                  <a:pt x="86" y="59"/>
                  <a:pt x="86" y="60"/>
                </a:cubicBezTo>
                <a:cubicBezTo>
                  <a:pt x="86" y="60"/>
                  <a:pt x="86" y="61"/>
                  <a:pt x="86" y="62"/>
                </a:cubicBezTo>
                <a:cubicBezTo>
                  <a:pt x="74" y="96"/>
                  <a:pt x="74" y="96"/>
                  <a:pt x="74" y="96"/>
                </a:cubicBezTo>
                <a:close/>
                <a:moveTo>
                  <a:pt x="32" y="41"/>
                </a:moveTo>
                <a:cubicBezTo>
                  <a:pt x="24" y="41"/>
                  <a:pt x="24" y="41"/>
                  <a:pt x="24" y="41"/>
                </a:cubicBezTo>
                <a:cubicBezTo>
                  <a:pt x="26" y="38"/>
                  <a:pt x="27" y="34"/>
                  <a:pt x="27" y="29"/>
                </a:cubicBezTo>
                <a:cubicBezTo>
                  <a:pt x="27" y="25"/>
                  <a:pt x="27" y="20"/>
                  <a:pt x="25" y="15"/>
                </a:cubicBezTo>
                <a:cubicBezTo>
                  <a:pt x="51" y="15"/>
                  <a:pt x="51" y="15"/>
                  <a:pt x="51" y="15"/>
                </a:cubicBezTo>
                <a:cubicBezTo>
                  <a:pt x="54" y="20"/>
                  <a:pt x="55" y="24"/>
                  <a:pt x="54" y="29"/>
                </a:cubicBezTo>
                <a:cubicBezTo>
                  <a:pt x="54" y="29"/>
                  <a:pt x="54" y="29"/>
                  <a:pt x="54" y="29"/>
                </a:cubicBezTo>
                <a:cubicBezTo>
                  <a:pt x="34" y="29"/>
                  <a:pt x="34" y="29"/>
                  <a:pt x="34" y="29"/>
                </a:cubicBezTo>
                <a:cubicBezTo>
                  <a:pt x="33" y="31"/>
                  <a:pt x="33" y="31"/>
                  <a:pt x="33" y="31"/>
                </a:cubicBezTo>
                <a:cubicBezTo>
                  <a:pt x="33" y="35"/>
                  <a:pt x="33" y="38"/>
                  <a:pt x="32" y="41"/>
                </a:cubicBezTo>
                <a:close/>
                <a:moveTo>
                  <a:pt x="24" y="29"/>
                </a:moveTo>
                <a:cubicBezTo>
                  <a:pt x="12" y="29"/>
                  <a:pt x="12" y="29"/>
                  <a:pt x="12" y="29"/>
                </a:cubicBezTo>
                <a:cubicBezTo>
                  <a:pt x="15" y="23"/>
                  <a:pt x="15" y="18"/>
                  <a:pt x="13" y="14"/>
                </a:cubicBezTo>
                <a:cubicBezTo>
                  <a:pt x="11" y="10"/>
                  <a:pt x="9" y="6"/>
                  <a:pt x="6" y="3"/>
                </a:cubicBezTo>
                <a:cubicBezTo>
                  <a:pt x="30" y="3"/>
                  <a:pt x="30" y="3"/>
                  <a:pt x="30" y="3"/>
                </a:cubicBezTo>
                <a:cubicBezTo>
                  <a:pt x="31" y="4"/>
                  <a:pt x="32" y="5"/>
                  <a:pt x="33" y="5"/>
                </a:cubicBezTo>
                <a:cubicBezTo>
                  <a:pt x="36" y="7"/>
                  <a:pt x="38" y="9"/>
                  <a:pt x="39" y="12"/>
                </a:cubicBezTo>
                <a:cubicBezTo>
                  <a:pt x="23" y="12"/>
                  <a:pt x="23" y="12"/>
                  <a:pt x="23" y="12"/>
                </a:cubicBezTo>
                <a:cubicBezTo>
                  <a:pt x="22" y="14"/>
                  <a:pt x="22" y="14"/>
                  <a:pt x="22" y="14"/>
                </a:cubicBezTo>
                <a:cubicBezTo>
                  <a:pt x="23" y="19"/>
                  <a:pt x="24" y="24"/>
                  <a:pt x="24" y="29"/>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8" name="Freeform 17"/>
          <p:cNvSpPr>
            <a:spLocks noEditPoints="1"/>
          </p:cNvSpPr>
          <p:nvPr/>
        </p:nvSpPr>
        <p:spPr bwMode="auto">
          <a:xfrm>
            <a:off x="5556250" y="2620963"/>
            <a:ext cx="606425" cy="601662"/>
          </a:xfrm>
          <a:custGeom>
            <a:avLst/>
            <a:gdLst>
              <a:gd name="T0" fmla="*/ 2147483647 w 108"/>
              <a:gd name="T1" fmla="*/ 2147483647 h 107"/>
              <a:gd name="T2" fmla="*/ 2147483647 w 108"/>
              <a:gd name="T3" fmla="*/ 2147483647 h 107"/>
              <a:gd name="T4" fmla="*/ 2147483647 w 108"/>
              <a:gd name="T5" fmla="*/ 2147483647 h 107"/>
              <a:gd name="T6" fmla="*/ 2147483647 w 108"/>
              <a:gd name="T7" fmla="*/ 2147483647 h 107"/>
              <a:gd name="T8" fmla="*/ 2147483647 w 108"/>
              <a:gd name="T9" fmla="*/ 2147483647 h 107"/>
              <a:gd name="T10" fmla="*/ 2147483647 w 108"/>
              <a:gd name="T11" fmla="*/ 2147483647 h 107"/>
              <a:gd name="T12" fmla="*/ 2147483647 w 108"/>
              <a:gd name="T13" fmla="*/ 2147483647 h 107"/>
              <a:gd name="T14" fmla="*/ 2147483647 w 108"/>
              <a:gd name="T15" fmla="*/ 2147483647 h 107"/>
              <a:gd name="T16" fmla="*/ 2147483647 w 108"/>
              <a:gd name="T17" fmla="*/ 2147483647 h 107"/>
              <a:gd name="T18" fmla="*/ 2147483647 w 108"/>
              <a:gd name="T19" fmla="*/ 2147483647 h 107"/>
              <a:gd name="T20" fmla="*/ 2147483647 w 108"/>
              <a:gd name="T21" fmla="*/ 2147483647 h 107"/>
              <a:gd name="T22" fmla="*/ 2147483647 w 108"/>
              <a:gd name="T23" fmla="*/ 2147483647 h 107"/>
              <a:gd name="T24" fmla="*/ 2147483647 w 108"/>
              <a:gd name="T25" fmla="*/ 2147483647 h 107"/>
              <a:gd name="T26" fmla="*/ 2147483647 w 108"/>
              <a:gd name="T27" fmla="*/ 2147483647 h 107"/>
              <a:gd name="T28" fmla="*/ 2147483647 w 108"/>
              <a:gd name="T29" fmla="*/ 2147483647 h 107"/>
              <a:gd name="T30" fmla="*/ 2147483647 w 108"/>
              <a:gd name="T31" fmla="*/ 2147483647 h 107"/>
              <a:gd name="T32" fmla="*/ 2147483647 w 108"/>
              <a:gd name="T33" fmla="*/ 2147483647 h 107"/>
              <a:gd name="T34" fmla="*/ 2147483647 w 108"/>
              <a:gd name="T35" fmla="*/ 2147483647 h 107"/>
              <a:gd name="T36" fmla="*/ 2147483647 w 108"/>
              <a:gd name="T37" fmla="*/ 2147483647 h 107"/>
              <a:gd name="T38" fmla="*/ 2147483647 w 108"/>
              <a:gd name="T39" fmla="*/ 2147483647 h 107"/>
              <a:gd name="T40" fmla="*/ 2147483647 w 108"/>
              <a:gd name="T41" fmla="*/ 2147483647 h 107"/>
              <a:gd name="T42" fmla="*/ 2147483647 w 108"/>
              <a:gd name="T43" fmla="*/ 2147483647 h 107"/>
              <a:gd name="T44" fmla="*/ 2147483647 w 108"/>
              <a:gd name="T45" fmla="*/ 2147483647 h 107"/>
              <a:gd name="T46" fmla="*/ 2147483647 w 108"/>
              <a:gd name="T47" fmla="*/ 2147483647 h 107"/>
              <a:gd name="T48" fmla="*/ 2147483647 w 108"/>
              <a:gd name="T49" fmla="*/ 2147483647 h 107"/>
              <a:gd name="T50" fmla="*/ 2147483647 w 108"/>
              <a:gd name="T51" fmla="*/ 2147483647 h 107"/>
              <a:gd name="T52" fmla="*/ 2147483647 w 108"/>
              <a:gd name="T53" fmla="*/ 2147483647 h 107"/>
              <a:gd name="T54" fmla="*/ 2147483647 w 108"/>
              <a:gd name="T55" fmla="*/ 2147483647 h 107"/>
              <a:gd name="T56" fmla="*/ 2147483647 w 108"/>
              <a:gd name="T57" fmla="*/ 2147483647 h 107"/>
              <a:gd name="T58" fmla="*/ 2147483647 w 108"/>
              <a:gd name="T59" fmla="*/ 2147483647 h 107"/>
              <a:gd name="T60" fmla="*/ 2147483647 w 108"/>
              <a:gd name="T61" fmla="*/ 2147483647 h 107"/>
              <a:gd name="T62" fmla="*/ 2147483647 w 108"/>
              <a:gd name="T63" fmla="*/ 2147483647 h 107"/>
              <a:gd name="T64" fmla="*/ 2147483647 w 108"/>
              <a:gd name="T65" fmla="*/ 2147483647 h 107"/>
              <a:gd name="T66" fmla="*/ 2147483647 w 108"/>
              <a:gd name="T67" fmla="*/ 2147483647 h 107"/>
              <a:gd name="T68" fmla="*/ 2147483647 w 108"/>
              <a:gd name="T69" fmla="*/ 2147483647 h 107"/>
              <a:gd name="T70" fmla="*/ 2147483647 w 108"/>
              <a:gd name="T71" fmla="*/ 2147483647 h 107"/>
              <a:gd name="T72" fmla="*/ 2147483647 w 108"/>
              <a:gd name="T73" fmla="*/ 2147483647 h 107"/>
              <a:gd name="T74" fmla="*/ 2147483647 w 108"/>
              <a:gd name="T75" fmla="*/ 2147483647 h 107"/>
              <a:gd name="T76" fmla="*/ 2147483647 w 108"/>
              <a:gd name="T77" fmla="*/ 2147483647 h 107"/>
              <a:gd name="T78" fmla="*/ 2147483647 w 108"/>
              <a:gd name="T79" fmla="*/ 2147483647 h 107"/>
              <a:gd name="T80" fmla="*/ 2147483647 w 108"/>
              <a:gd name="T81" fmla="*/ 2147483647 h 107"/>
              <a:gd name="T82" fmla="*/ 2147483647 w 108"/>
              <a:gd name="T83" fmla="*/ 2147483647 h 107"/>
              <a:gd name="T84" fmla="*/ 2147483647 w 108"/>
              <a:gd name="T85" fmla="*/ 2147483647 h 107"/>
              <a:gd name="T86" fmla="*/ 2147483647 w 108"/>
              <a:gd name="T87" fmla="*/ 2147483647 h 107"/>
              <a:gd name="T88" fmla="*/ 2147483647 w 108"/>
              <a:gd name="T89" fmla="*/ 2147483647 h 107"/>
              <a:gd name="T90" fmla="*/ 2147483647 w 108"/>
              <a:gd name="T91" fmla="*/ 2147483647 h 107"/>
              <a:gd name="T92" fmla="*/ 2147483647 w 108"/>
              <a:gd name="T93" fmla="*/ 2147483647 h 107"/>
              <a:gd name="T94" fmla="*/ 2147483647 w 108"/>
              <a:gd name="T95" fmla="*/ 2147483647 h 107"/>
              <a:gd name="T96" fmla="*/ 2147483647 w 108"/>
              <a:gd name="T97" fmla="*/ 2147483647 h 107"/>
              <a:gd name="T98" fmla="*/ 2147483647 w 108"/>
              <a:gd name="T99" fmla="*/ 2147483647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49" name="Freeform 27"/>
          <p:cNvSpPr>
            <a:spLocks noEditPoints="1"/>
          </p:cNvSpPr>
          <p:nvPr/>
        </p:nvSpPr>
        <p:spPr bwMode="auto">
          <a:xfrm>
            <a:off x="5572125" y="4757738"/>
            <a:ext cx="576263" cy="614362"/>
          </a:xfrm>
          <a:custGeom>
            <a:avLst/>
            <a:gdLst>
              <a:gd name="T0" fmla="*/ 2147483647 w 89"/>
              <a:gd name="T1" fmla="*/ 2147483647 h 95"/>
              <a:gd name="T2" fmla="*/ 2147483647 w 89"/>
              <a:gd name="T3" fmla="*/ 2147483647 h 95"/>
              <a:gd name="T4" fmla="*/ 2147483647 w 89"/>
              <a:gd name="T5" fmla="*/ 2147483647 h 95"/>
              <a:gd name="T6" fmla="*/ 2147483647 w 89"/>
              <a:gd name="T7" fmla="*/ 2147483647 h 95"/>
              <a:gd name="T8" fmla="*/ 2147483647 w 89"/>
              <a:gd name="T9" fmla="*/ 2147483647 h 95"/>
              <a:gd name="T10" fmla="*/ 2147483647 w 89"/>
              <a:gd name="T11" fmla="*/ 2147483647 h 95"/>
              <a:gd name="T12" fmla="*/ 2147483647 w 89"/>
              <a:gd name="T13" fmla="*/ 2147483647 h 95"/>
              <a:gd name="T14" fmla="*/ 2147483647 w 89"/>
              <a:gd name="T15" fmla="*/ 2147483647 h 95"/>
              <a:gd name="T16" fmla="*/ 2147483647 w 89"/>
              <a:gd name="T17" fmla="*/ 2147483647 h 95"/>
              <a:gd name="T18" fmla="*/ 2147483647 w 89"/>
              <a:gd name="T19" fmla="*/ 2147483647 h 95"/>
              <a:gd name="T20" fmla="*/ 2147483647 w 89"/>
              <a:gd name="T21" fmla="*/ 2147483647 h 95"/>
              <a:gd name="T22" fmla="*/ 2147483647 w 89"/>
              <a:gd name="T23" fmla="*/ 2147483647 h 95"/>
              <a:gd name="T24" fmla="*/ 2147483647 w 89"/>
              <a:gd name="T25" fmla="*/ 2147483647 h 95"/>
              <a:gd name="T26" fmla="*/ 2147483647 w 89"/>
              <a:gd name="T27" fmla="*/ 2147483647 h 95"/>
              <a:gd name="T28" fmla="*/ 2147483647 w 89"/>
              <a:gd name="T29" fmla="*/ 2147483647 h 95"/>
              <a:gd name="T30" fmla="*/ 2147483647 w 89"/>
              <a:gd name="T31" fmla="*/ 2147483647 h 95"/>
              <a:gd name="T32" fmla="*/ 2147483647 w 89"/>
              <a:gd name="T33" fmla="*/ 2147483647 h 95"/>
              <a:gd name="T34" fmla="*/ 2147483647 w 89"/>
              <a:gd name="T35" fmla="*/ 2147483647 h 95"/>
              <a:gd name="T36" fmla="*/ 2147483647 w 89"/>
              <a:gd name="T37" fmla="*/ 2147483647 h 95"/>
              <a:gd name="T38" fmla="*/ 2147483647 w 89"/>
              <a:gd name="T39" fmla="*/ 2147483647 h 95"/>
              <a:gd name="T40" fmla="*/ 2147483647 w 89"/>
              <a:gd name="T41" fmla="*/ 2147483647 h 95"/>
              <a:gd name="T42" fmla="*/ 2147483647 w 89"/>
              <a:gd name="T43" fmla="*/ 2147483647 h 95"/>
              <a:gd name="T44" fmla="*/ 2147483647 w 89"/>
              <a:gd name="T45" fmla="*/ 2147483647 h 95"/>
              <a:gd name="T46" fmla="*/ 2147483647 w 89"/>
              <a:gd name="T47" fmla="*/ 2147483647 h 95"/>
              <a:gd name="T48" fmla="*/ 2147483647 w 89"/>
              <a:gd name="T49" fmla="*/ 2147483647 h 95"/>
              <a:gd name="T50" fmla="*/ 2147483647 w 89"/>
              <a:gd name="T51" fmla="*/ 2147483647 h 95"/>
              <a:gd name="T52" fmla="*/ 2147483647 w 89"/>
              <a:gd name="T53" fmla="*/ 2147483647 h 95"/>
              <a:gd name="T54" fmla="*/ 2147483647 w 89"/>
              <a:gd name="T55" fmla="*/ 2147483647 h 95"/>
              <a:gd name="T56" fmla="*/ 2147483647 w 89"/>
              <a:gd name="T57" fmla="*/ 2147483647 h 95"/>
              <a:gd name="T58" fmla="*/ 2147483647 w 89"/>
              <a:gd name="T59" fmla="*/ 2147483647 h 95"/>
              <a:gd name="T60" fmla="*/ 2147483647 w 89"/>
              <a:gd name="T61" fmla="*/ 2147483647 h 95"/>
              <a:gd name="T62" fmla="*/ 2147483647 w 89"/>
              <a:gd name="T63" fmla="*/ 2147483647 h 95"/>
              <a:gd name="T64" fmla="*/ 2147483647 w 89"/>
              <a:gd name="T65" fmla="*/ 2147483647 h 95"/>
              <a:gd name="T66" fmla="*/ 2147483647 w 89"/>
              <a:gd name="T67" fmla="*/ 2147483647 h 95"/>
              <a:gd name="T68" fmla="*/ 2147483647 w 89"/>
              <a:gd name="T69" fmla="*/ 2147483647 h 95"/>
              <a:gd name="T70" fmla="*/ 2147483647 w 89"/>
              <a:gd name="T71" fmla="*/ 2147483647 h 95"/>
              <a:gd name="T72" fmla="*/ 2147483647 w 89"/>
              <a:gd name="T73" fmla="*/ 2147483647 h 95"/>
              <a:gd name="T74" fmla="*/ 2147483647 w 89"/>
              <a:gd name="T75" fmla="*/ 2147483647 h 95"/>
              <a:gd name="T76" fmla="*/ 2147483647 w 89"/>
              <a:gd name="T77" fmla="*/ 2147483647 h 95"/>
              <a:gd name="T78" fmla="*/ 2147483647 w 89"/>
              <a:gd name="T79" fmla="*/ 2147483647 h 95"/>
              <a:gd name="T80" fmla="*/ 2147483647 w 89"/>
              <a:gd name="T81" fmla="*/ 2147483647 h 95"/>
              <a:gd name="T82" fmla="*/ 2147483647 w 89"/>
              <a:gd name="T83" fmla="*/ 2147483647 h 95"/>
              <a:gd name="T84" fmla="*/ 2147483647 w 89"/>
              <a:gd name="T85" fmla="*/ 2147483647 h 95"/>
              <a:gd name="T86" fmla="*/ 2147483647 w 89"/>
              <a:gd name="T87" fmla="*/ 2147483647 h 95"/>
              <a:gd name="T88" fmla="*/ 2147483647 w 89"/>
              <a:gd name="T89" fmla="*/ 2147483647 h 95"/>
              <a:gd name="T90" fmla="*/ 2147483647 w 89"/>
              <a:gd name="T91" fmla="*/ 2147483647 h 95"/>
              <a:gd name="T92" fmla="*/ 0 w 89"/>
              <a:gd name="T93" fmla="*/ 2147483647 h 95"/>
              <a:gd name="T94" fmla="*/ 2147483647 w 89"/>
              <a:gd name="T95" fmla="*/ 2147483647 h 95"/>
              <a:gd name="T96" fmla="*/ 2147483647 w 89"/>
              <a:gd name="T97" fmla="*/ 2147483647 h 95"/>
              <a:gd name="T98" fmla="*/ 2147483647 w 89"/>
              <a:gd name="T99" fmla="*/ 2147483647 h 95"/>
              <a:gd name="T100" fmla="*/ 2147483647 w 89"/>
              <a:gd name="T101" fmla="*/ 2147483647 h 95"/>
              <a:gd name="T102" fmla="*/ 2147483647 w 89"/>
              <a:gd name="T103" fmla="*/ 2147483647 h 95"/>
              <a:gd name="T104" fmla="*/ 2147483647 w 89"/>
              <a:gd name="T105" fmla="*/ 0 h 95"/>
              <a:gd name="T106" fmla="*/ 2147483647 w 89"/>
              <a:gd name="T107" fmla="*/ 0 h 95"/>
              <a:gd name="T108" fmla="*/ 2147483647 w 89"/>
              <a:gd name="T109" fmla="*/ 2147483647 h 95"/>
              <a:gd name="T110" fmla="*/ 2147483647 w 89"/>
              <a:gd name="T111" fmla="*/ 2147483647 h 95"/>
              <a:gd name="T112" fmla="*/ 2147483647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0" name="Freeform 35"/>
          <p:cNvSpPr>
            <a:spLocks noEditPoints="1"/>
          </p:cNvSpPr>
          <p:nvPr/>
        </p:nvSpPr>
        <p:spPr bwMode="auto">
          <a:xfrm>
            <a:off x="5572125" y="3757613"/>
            <a:ext cx="576263" cy="471487"/>
          </a:xfrm>
          <a:custGeom>
            <a:avLst/>
            <a:gdLst>
              <a:gd name="T0" fmla="*/ 2147483647 w 104"/>
              <a:gd name="T1" fmla="*/ 2147483647 h 79"/>
              <a:gd name="T2" fmla="*/ 2147483647 w 104"/>
              <a:gd name="T3" fmla="*/ 2147483647 h 79"/>
              <a:gd name="T4" fmla="*/ 2147483647 w 104"/>
              <a:gd name="T5" fmla="*/ 2147483647 h 79"/>
              <a:gd name="T6" fmla="*/ 2147483647 w 104"/>
              <a:gd name="T7" fmla="*/ 2147483647 h 79"/>
              <a:gd name="T8" fmla="*/ 2147483647 w 104"/>
              <a:gd name="T9" fmla="*/ 2147483647 h 79"/>
              <a:gd name="T10" fmla="*/ 2147483647 w 104"/>
              <a:gd name="T11" fmla="*/ 2147483647 h 79"/>
              <a:gd name="T12" fmla="*/ 2147483647 w 104"/>
              <a:gd name="T13" fmla="*/ 2147483647 h 79"/>
              <a:gd name="T14" fmla="*/ 2147483647 w 104"/>
              <a:gd name="T15" fmla="*/ 2147483647 h 79"/>
              <a:gd name="T16" fmla="*/ 2147483647 w 104"/>
              <a:gd name="T17" fmla="*/ 2147483647 h 79"/>
              <a:gd name="T18" fmla="*/ 2147483647 w 104"/>
              <a:gd name="T19" fmla="*/ 2147483647 h 79"/>
              <a:gd name="T20" fmla="*/ 2147483647 w 104"/>
              <a:gd name="T21" fmla="*/ 2147483647 h 79"/>
              <a:gd name="T22" fmla="*/ 2147483647 w 104"/>
              <a:gd name="T23" fmla="*/ 2147483647 h 79"/>
              <a:gd name="T24" fmla="*/ 2147483647 w 104"/>
              <a:gd name="T25" fmla="*/ 2147483647 h 79"/>
              <a:gd name="T26" fmla="*/ 2147483647 w 104"/>
              <a:gd name="T27" fmla="*/ 2147483647 h 79"/>
              <a:gd name="T28" fmla="*/ 2147483647 w 104"/>
              <a:gd name="T29" fmla="*/ 2147483647 h 79"/>
              <a:gd name="T30" fmla="*/ 2147483647 w 104"/>
              <a:gd name="T31" fmla="*/ 2147483647 h 79"/>
              <a:gd name="T32" fmla="*/ 2147483647 w 104"/>
              <a:gd name="T33" fmla="*/ 2147483647 h 79"/>
              <a:gd name="T34" fmla="*/ 2147483647 w 104"/>
              <a:gd name="T35" fmla="*/ 2147483647 h 79"/>
              <a:gd name="T36" fmla="*/ 2147483647 w 104"/>
              <a:gd name="T37" fmla="*/ 2147483647 h 79"/>
              <a:gd name="T38" fmla="*/ 2147483647 w 104"/>
              <a:gd name="T39" fmla="*/ 2147483647 h 79"/>
              <a:gd name="T40" fmla="*/ 2147483647 w 104"/>
              <a:gd name="T41" fmla="*/ 2147483647 h 79"/>
              <a:gd name="T42" fmla="*/ 2147483647 w 104"/>
              <a:gd name="T43" fmla="*/ 2147483647 h 79"/>
              <a:gd name="T44" fmla="*/ 2147483647 w 104"/>
              <a:gd name="T45" fmla="*/ 2147483647 h 79"/>
              <a:gd name="T46" fmla="*/ 2147483647 w 104"/>
              <a:gd name="T47" fmla="*/ 2147483647 h 79"/>
              <a:gd name="T48" fmla="*/ 2147483647 w 104"/>
              <a:gd name="T49" fmla="*/ 2147483647 h 79"/>
              <a:gd name="T50" fmla="*/ 2147483647 w 104"/>
              <a:gd name="T51" fmla="*/ 2147483647 h 79"/>
              <a:gd name="T52" fmla="*/ 2147483647 w 104"/>
              <a:gd name="T53" fmla="*/ 2147483647 h 79"/>
              <a:gd name="T54" fmla="*/ 2147483647 w 104"/>
              <a:gd name="T55" fmla="*/ 2147483647 h 79"/>
              <a:gd name="T56" fmla="*/ 2147483647 w 104"/>
              <a:gd name="T57" fmla="*/ 2147483647 h 79"/>
              <a:gd name="T58" fmla="*/ 2147483647 w 104"/>
              <a:gd name="T59" fmla="*/ 2147483647 h 79"/>
              <a:gd name="T60" fmla="*/ 2147483647 w 104"/>
              <a:gd name="T61" fmla="*/ 2147483647 h 79"/>
              <a:gd name="T62" fmla="*/ 2147483647 w 104"/>
              <a:gd name="T63" fmla="*/ 2147483647 h 79"/>
              <a:gd name="T64" fmla="*/ 2147483647 w 104"/>
              <a:gd name="T65" fmla="*/ 2147483647 h 79"/>
              <a:gd name="T66" fmla="*/ 2147483647 w 104"/>
              <a:gd name="T67" fmla="*/ 2147483647 h 79"/>
              <a:gd name="T68" fmla="*/ 2147483647 w 104"/>
              <a:gd name="T69" fmla="*/ 2147483647 h 79"/>
              <a:gd name="T70" fmla="*/ 2147483647 w 104"/>
              <a:gd name="T71" fmla="*/ 2147483647 h 79"/>
              <a:gd name="T72" fmla="*/ 2147483647 w 104"/>
              <a:gd name="T73" fmla="*/ 2147483647 h 79"/>
              <a:gd name="T74" fmla="*/ 2147483647 w 104"/>
              <a:gd name="T75" fmla="*/ 2147483647 h 79"/>
              <a:gd name="T76" fmla="*/ 2147483647 w 104"/>
              <a:gd name="T77" fmla="*/ 2147483647 h 79"/>
              <a:gd name="T78" fmla="*/ 2147483647 w 104"/>
              <a:gd name="T79" fmla="*/ 2147483647 h 79"/>
              <a:gd name="T80" fmla="*/ 2147483647 w 104"/>
              <a:gd name="T81" fmla="*/ 2147483647 h 79"/>
              <a:gd name="T82" fmla="*/ 2147483647 w 104"/>
              <a:gd name="T83" fmla="*/ 2147483647 h 79"/>
              <a:gd name="T84" fmla="*/ 2147483647 w 104"/>
              <a:gd name="T85" fmla="*/ 2147483647 h 79"/>
              <a:gd name="T86" fmla="*/ 2147483647 w 104"/>
              <a:gd name="T87" fmla="*/ 2147483647 h 79"/>
              <a:gd name="T88" fmla="*/ 2147483647 w 104"/>
              <a:gd name="T89" fmla="*/ 2147483647 h 79"/>
              <a:gd name="T90" fmla="*/ 2147483647 w 104"/>
              <a:gd name="T91" fmla="*/ 2147483647 h 79"/>
              <a:gd name="T92" fmla="*/ 2147483647 w 104"/>
              <a:gd name="T93" fmla="*/ 2147483647 h 79"/>
              <a:gd name="T94" fmla="*/ 2147483647 w 104"/>
              <a:gd name="T95" fmla="*/ 2147483647 h 79"/>
              <a:gd name="T96" fmla="*/ 2147483647 w 104"/>
              <a:gd name="T97" fmla="*/ 2147483647 h 79"/>
              <a:gd name="T98" fmla="*/ 0 w 104"/>
              <a:gd name="T99" fmla="*/ 2147483647 h 79"/>
              <a:gd name="T100" fmla="*/ 2147483647 w 104"/>
              <a:gd name="T101" fmla="*/ 2147483647 h 79"/>
              <a:gd name="T102" fmla="*/ 2147483647 w 104"/>
              <a:gd name="T103" fmla="*/ 2147483647 h 79"/>
              <a:gd name="T104" fmla="*/ 2147483647 w 104"/>
              <a:gd name="T105" fmla="*/ 2147483647 h 79"/>
              <a:gd name="T106" fmla="*/ 2147483647 w 104"/>
              <a:gd name="T107" fmla="*/ 2147483647 h 79"/>
              <a:gd name="T108" fmla="*/ 2147483647 w 104"/>
              <a:gd name="T109" fmla="*/ 2147483647 h 79"/>
              <a:gd name="T110" fmla="*/ 2147483647 w 104"/>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1" name="矩形 27"/>
          <p:cNvSpPr>
            <a:spLocks noChangeArrowheads="1"/>
          </p:cNvSpPr>
          <p:nvPr/>
        </p:nvSpPr>
        <p:spPr bwMode="auto">
          <a:xfrm>
            <a:off x="1774825" y="2220913"/>
            <a:ext cx="12001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a:r>
              <a:rPr lang="zh-CN" altLang="en-US" sz="4800" b="1">
                <a:latin typeface="微软雅黑" panose="020B0503020204020204" pitchFamily="34" charset="-122"/>
                <a:ea typeface="微软雅黑" panose="020B0503020204020204" pitchFamily="34" charset="-122"/>
              </a:rPr>
              <a:t>目录</a:t>
            </a:r>
          </a:p>
          <a:p>
            <a:pPr algn="ctr"/>
            <a:r>
              <a:rPr lang="en-US" altLang="zh-CN">
                <a:latin typeface="微软雅黑" panose="020B0503020204020204" pitchFamily="34" charset="-122"/>
                <a:ea typeface="微软雅黑" panose="020B0503020204020204" pitchFamily="34" charset="-122"/>
              </a:rPr>
              <a:t>CONTENTS</a:t>
            </a:r>
          </a:p>
        </p:txBody>
      </p:sp>
      <p:pic>
        <p:nvPicPr>
          <p:cNvPr id="10252" name="Group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395413"/>
            <a:ext cx="1042987"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1"/>
          <p:cNvSpPr>
            <a:spLocks noChangeArrowheads="1"/>
          </p:cNvSpPr>
          <p:nvPr/>
        </p:nvSpPr>
        <p:spPr bwMode="auto">
          <a:xfrm>
            <a:off x="6469063" y="252730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整数表示</a:t>
            </a:r>
          </a:p>
        </p:txBody>
      </p:sp>
      <p:sp>
        <p:nvSpPr>
          <p:cNvPr id="3" name="AutoShape 1"/>
          <p:cNvSpPr>
            <a:spLocks noChangeArrowheads="1"/>
          </p:cNvSpPr>
          <p:nvPr/>
        </p:nvSpPr>
        <p:spPr bwMode="auto">
          <a:xfrm>
            <a:off x="6469063" y="1568450"/>
            <a:ext cx="2757487" cy="6953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2.1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信息存储</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7334885" y="2147570"/>
            <a:ext cx="4180840" cy="2637790"/>
          </a:xfrm>
          <a:prstGeom prst="rect">
            <a:avLst/>
          </a:prstGeom>
        </p:spPr>
      </p:pic>
      <p:sp>
        <p:nvSpPr>
          <p:cNvPr id="3" name="文本框 2"/>
          <p:cNvSpPr txBox="1"/>
          <p:nvPr/>
        </p:nvSpPr>
        <p:spPr>
          <a:xfrm>
            <a:off x="1735455" y="2627630"/>
            <a:ext cx="5078730" cy="2891790"/>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B2U</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无符号数的编码范围：</a:t>
            </a:r>
            <a:r>
              <a:rPr lang="zh-CN" altLang="en-US" dirty="0"/>
              <a:t> </a:t>
            </a:r>
          </a:p>
          <a:p>
            <a:pPr marL="342900" lvl="1" indent="-342900">
              <a:buFont typeface="BatangChe" panose="02030609000101010101" charset="-127"/>
              <a:buChar char="ｏ"/>
            </a:pPr>
            <a:r>
              <a:rPr lang="en-US" sz="2000" i="1" dirty="0" err="1">
                <a:sym typeface="+mn-ea"/>
              </a:rPr>
              <a:t>U</a:t>
            </a:r>
            <a:r>
              <a:rPr lang="en-US" sz="2000" i="1" baseline="-25000" dirty="0" err="1">
                <a:sym typeface="+mn-ea"/>
              </a:rPr>
              <a:t>Min</a:t>
            </a:r>
            <a:r>
              <a:rPr lang="en-US" sz="2000" dirty="0">
                <a:sym typeface="+mn-ea"/>
              </a:rPr>
              <a:t>=0</a:t>
            </a:r>
          </a:p>
          <a:p>
            <a:pPr marL="0" lvl="1" indent="0">
              <a:buFont typeface="Wingdings" panose="05000000000000000000" charset="0"/>
              <a:buNone/>
            </a:pPr>
            <a:r>
              <a:rPr lang="en-US" sz="2000" dirty="0">
                <a:sym typeface="+mn-ea"/>
              </a:rPr>
              <a:t>	000…0</a:t>
            </a:r>
          </a:p>
          <a:p>
            <a:pPr marL="342900" lvl="1" indent="-342900">
              <a:buFont typeface="BatangChe" panose="02030609000101010101" charset="-127"/>
              <a:buChar char="ｏ"/>
            </a:pPr>
            <a:r>
              <a:rPr lang="en-US" sz="2000" i="1" dirty="0" err="1">
                <a:sym typeface="+mn-ea"/>
              </a:rPr>
              <a:t>U</a:t>
            </a:r>
            <a:r>
              <a:rPr lang="en-US" sz="2000" i="1" baseline="-25000" dirty="0" err="1">
                <a:sym typeface="+mn-ea"/>
              </a:rPr>
              <a:t>Max</a:t>
            </a:r>
            <a:r>
              <a:rPr lang="en-US" sz="2000" dirty="0">
                <a:sym typeface="+mn-ea"/>
              </a:rPr>
              <a:t> =2</a:t>
            </a:r>
            <a:r>
              <a:rPr lang="en-US" sz="2000" i="1" baseline="30000" dirty="0">
                <a:sym typeface="+mn-ea"/>
              </a:rPr>
              <a:t>w</a:t>
            </a:r>
            <a:r>
              <a:rPr lang="en-US" sz="2000" dirty="0">
                <a:sym typeface="+mn-ea"/>
              </a:rPr>
              <a:t> – 1</a:t>
            </a:r>
          </a:p>
          <a:p>
            <a:pPr marL="0" lvl="1" indent="0">
              <a:buFont typeface="Wingdings" panose="05000000000000000000" charset="0"/>
              <a:buNone/>
            </a:pPr>
            <a:r>
              <a:rPr lang="en-US" sz="2000" b="0" dirty="0"/>
              <a:t>	</a:t>
            </a:r>
            <a:r>
              <a:rPr lang="en-US" sz="2000" dirty="0">
                <a:sym typeface="+mn-ea"/>
              </a:rPr>
              <a:t>111…1</a:t>
            </a:r>
            <a:endParaRPr lang="en-US" sz="2000" b="0" dirty="0"/>
          </a:p>
          <a:p>
            <a:pPr marL="0" lvl="1" indent="0">
              <a:buFont typeface="Wingdings" panose="05000000000000000000" charset="0"/>
              <a:buNone/>
            </a:pPr>
            <a:endParaRPr lang="en-US" dirty="0">
              <a:sym typeface="+mn-ea"/>
            </a:endParaRPr>
          </a:p>
          <a:p>
            <a:pPr marL="0" lvl="1" indent="0">
              <a:buFont typeface="Wingdings" panose="05000000000000000000" charset="0"/>
              <a:buChar char=""/>
            </a:pPr>
            <a:endParaRPr lang="en-US" b="0" dirty="0"/>
          </a:p>
          <a:p>
            <a:endParaRPr lang="zh-CN" altLang="en-US" dirty="0"/>
          </a:p>
        </p:txBody>
      </p:sp>
      <p:sp>
        <p:nvSpPr>
          <p:cNvPr id="15" name="矩形 14"/>
          <p:cNvSpPr/>
          <p:nvPr/>
        </p:nvSpPr>
        <p:spPr>
          <a:xfrm>
            <a:off x="1735455" y="4972050"/>
            <a:ext cx="9107170" cy="1198880"/>
          </a:xfrm>
          <a:prstGeom prst="rect">
            <a:avLst/>
          </a:prstGeom>
        </p:spPr>
        <p:txBody>
          <a:bodyPr wrap="square">
            <a:spAutoFit/>
          </a:bodyPr>
          <a:lstStyle/>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[0001]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[0101]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5</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[1011]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0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11</a:t>
            </a:r>
          </a:p>
          <a:p>
            <a:r>
              <a:rPr lang="pl-PL" altLang="zh-CN" i="1" dirty="0">
                <a:solidFill>
                  <a:srgbClr val="231F20"/>
                </a:solidFill>
                <a:latin typeface="TimesTen-Italic"/>
              </a:rPr>
              <a:t>B2U</a:t>
            </a:r>
            <a:r>
              <a:rPr lang="pl-PL" altLang="zh-CN" sz="800" dirty="0">
                <a:solidFill>
                  <a:srgbClr val="231F20"/>
                </a:solidFill>
                <a:latin typeface="TimesTen-Roman"/>
              </a:rPr>
              <a:t>4</a:t>
            </a:r>
            <a:r>
              <a:rPr lang="pl-PL" altLang="zh-CN" i="1" dirty="0">
                <a:solidFill>
                  <a:srgbClr val="231F20"/>
                </a:solidFill>
                <a:latin typeface="MTMIZ"/>
              </a:rPr>
              <a:t>(</a:t>
            </a:r>
            <a:r>
              <a:rPr lang="pl-PL" altLang="zh-CN" dirty="0">
                <a:solidFill>
                  <a:srgbClr val="231F20"/>
                </a:solidFill>
                <a:latin typeface="TimesTen-Roman"/>
              </a:rPr>
              <a:t>[1111]</a:t>
            </a:r>
            <a:r>
              <a:rPr lang="pl-PL" altLang="zh-CN" i="1" dirty="0">
                <a:solidFill>
                  <a:srgbClr val="231F20"/>
                </a:solidFill>
                <a:latin typeface="MTMIZ"/>
              </a:rPr>
              <a:t>)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3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 </a:t>
            </a:r>
            <a:r>
              <a:rPr lang="pl-PL" altLang="zh-CN" i="1" dirty="0">
                <a:solidFill>
                  <a:srgbClr val="231F20"/>
                </a:solidFill>
                <a:latin typeface="MTMIZ"/>
              </a:rPr>
              <a:t>. </a:t>
            </a:r>
            <a:r>
              <a:rPr lang="pl-PL" altLang="zh-CN" dirty="0">
                <a:solidFill>
                  <a:srgbClr val="231F20"/>
                </a:solidFill>
                <a:latin typeface="TimesTen-Roman"/>
              </a:rPr>
              <a:t>2</a:t>
            </a:r>
            <a:r>
              <a:rPr lang="pl-PL" altLang="zh-CN" sz="800" dirty="0">
                <a:solidFill>
                  <a:srgbClr val="231F20"/>
                </a:solidFill>
                <a:latin typeface="TimesTen-Roman"/>
              </a:rPr>
              <a:t>0 </a:t>
            </a:r>
            <a:r>
              <a:rPr lang="pl-PL" altLang="zh-CN" dirty="0">
                <a:solidFill>
                  <a:srgbClr val="231F20"/>
                </a:solidFill>
                <a:latin typeface="MTSYN"/>
              </a:rPr>
              <a:t>= </a:t>
            </a:r>
            <a:r>
              <a:rPr lang="pl-PL" altLang="zh-CN" dirty="0">
                <a:solidFill>
                  <a:srgbClr val="231F20"/>
                </a:solidFill>
                <a:latin typeface="TimesTen-Roman"/>
              </a:rPr>
              <a:t>8 </a:t>
            </a:r>
            <a:r>
              <a:rPr lang="pl-PL" altLang="zh-CN" dirty="0">
                <a:solidFill>
                  <a:srgbClr val="231F20"/>
                </a:solidFill>
                <a:latin typeface="MTSYN"/>
              </a:rPr>
              <a:t>+ </a:t>
            </a:r>
            <a:r>
              <a:rPr lang="pl-PL" altLang="zh-CN" dirty="0">
                <a:solidFill>
                  <a:srgbClr val="231F20"/>
                </a:solidFill>
                <a:latin typeface="TimesTen-Roman"/>
              </a:rPr>
              <a:t>4 </a:t>
            </a:r>
            <a:r>
              <a:rPr lang="pl-PL" altLang="zh-CN" dirty="0">
                <a:solidFill>
                  <a:srgbClr val="231F20"/>
                </a:solidFill>
                <a:latin typeface="MTSYN"/>
              </a:rPr>
              <a:t>+ </a:t>
            </a:r>
            <a:r>
              <a:rPr lang="pl-PL" altLang="zh-CN" dirty="0">
                <a:solidFill>
                  <a:srgbClr val="231F20"/>
                </a:solidFill>
                <a:latin typeface="TimesTen-Roman"/>
              </a:rPr>
              <a:t>2 </a:t>
            </a:r>
            <a:r>
              <a:rPr lang="pl-PL" altLang="zh-CN" dirty="0">
                <a:solidFill>
                  <a:srgbClr val="231F20"/>
                </a:solidFill>
                <a:latin typeface="MTSYN"/>
              </a:rPr>
              <a:t>+ </a:t>
            </a:r>
            <a:r>
              <a:rPr lang="pl-PL" altLang="zh-CN" dirty="0">
                <a:solidFill>
                  <a:srgbClr val="231F20"/>
                </a:solidFill>
                <a:latin typeface="TimesTen-Roman"/>
              </a:rPr>
              <a:t>1 </a:t>
            </a:r>
            <a:r>
              <a:rPr lang="pl-PL" altLang="zh-CN" dirty="0">
                <a:solidFill>
                  <a:srgbClr val="231F20"/>
                </a:solidFill>
                <a:latin typeface="MTSYN"/>
              </a:rPr>
              <a:t>= </a:t>
            </a:r>
            <a:r>
              <a:rPr lang="pl-PL" altLang="zh-CN" dirty="0">
                <a:solidFill>
                  <a:srgbClr val="231F20"/>
                </a:solidFill>
                <a:latin typeface="TimesTen-Roman"/>
              </a:rPr>
              <a:t>15</a:t>
            </a:r>
            <a:endParaRPr lang="zh-CN" altLang="en-US" dirty="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2.2.2  </a:t>
                      </a:r>
                      <a:r>
                        <a:rPr lang="zh-CN" altLang="en-US" sz="2400">
                          <a:solidFill>
                            <a:schemeClr val="bg1"/>
                          </a:solidFill>
                          <a:ea typeface="SimSun" pitchFamily="2" charset="-122"/>
                        </a:rPr>
                        <a:t>无符号数的编码</a:t>
                      </a:r>
                    </a:p>
                  </a:txBody>
                  <a:tcPr>
                    <a:solidFill>
                      <a:srgbClr val="52B6B1"/>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1735455" y="1144905"/>
            <a:ext cx="5339080" cy="829945"/>
          </a:xfrm>
          <a:prstGeom prst="rect">
            <a:avLst/>
          </a:prstGeom>
          <a:noFill/>
        </p:spPr>
        <p:txBody>
          <a:bodyPr wrap="square" rtlCol="0">
            <a:spAutoFit/>
          </a:bodyPr>
          <a:lstStyle/>
          <a:p>
            <a:r>
              <a:rPr lang="zh-CN" altLang="en-US" sz="2400">
                <a:ea typeface="SimSun" pitchFamily="2" charset="-122"/>
              </a:rPr>
              <a:t>无符号数编码的定义：</a:t>
            </a:r>
          </a:p>
          <a:p>
            <a:r>
              <a:rPr lang="en-US" altLang="zh-CN" sz="2400">
                <a:ea typeface="SimSun" pitchFamily="2" charset="-122"/>
              </a:rPr>
              <a:t>	</a:t>
            </a:r>
          </a:p>
        </p:txBody>
      </p:sp>
      <p:graphicFrame>
        <p:nvGraphicFramePr>
          <p:cNvPr id="1027" name="Object 6"/>
          <p:cNvGraphicFramePr>
            <a:graphicFrameLocks noChangeAspect="1"/>
          </p:cNvGraphicFramePr>
          <p:nvPr/>
        </p:nvGraphicFramePr>
        <p:xfrm>
          <a:off x="3805555" y="1543685"/>
          <a:ext cx="2571115" cy="719455"/>
        </p:xfrm>
        <a:graphic>
          <a:graphicData uri="http://schemas.openxmlformats.org/presentationml/2006/ole">
            <mc:AlternateContent xmlns:mc="http://schemas.openxmlformats.org/markup-compatibility/2006">
              <mc:Choice xmlns:v="urn:schemas-microsoft-com:vml" Requires="v">
                <p:oleObj spid="_x0000_s58562" name="Equation" r:id="rId5" imgW="2133600" imgH="596900" progId="Equation.3">
                  <p:embed/>
                </p:oleObj>
              </mc:Choice>
              <mc:Fallback>
                <p:oleObj name="Equation" r:id="rId5" imgW="2133600" imgH="596900" progId="Equation.3">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5555" y="1543685"/>
                        <a:ext cx="2571115" cy="719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735455" y="2147570"/>
            <a:ext cx="6424930" cy="368300"/>
          </a:xfrm>
          <a:prstGeom prst="rect">
            <a:avLst/>
          </a:prstGeom>
          <a:noFill/>
        </p:spPr>
        <p:txBody>
          <a:bodyPr wrap="square" rtlCol="0">
            <a:spAutoFit/>
          </a:bodyPr>
          <a:lstStyle/>
          <a:p>
            <a:r>
              <a:rPr lang="zh-CN" altLang="en-US"/>
              <a:t>其中，</a:t>
            </a:r>
            <a:r>
              <a:rPr lang="en-US" altLang="zh-CN"/>
              <a:t>w</a:t>
            </a:r>
            <a:r>
              <a:rPr lang="zh-CN" altLang="en-US">
                <a:ea typeface="SimSun" pitchFamily="2" charset="-122"/>
              </a:rPr>
              <a:t>表示该整型数据类型有</a:t>
            </a:r>
            <a:r>
              <a:rPr lang="en-US" altLang="zh-CN">
                <a:ea typeface="SimSun" pitchFamily="2" charset="-122"/>
              </a:rPr>
              <a:t>w</a:t>
            </a:r>
            <a:r>
              <a:rPr lang="zh-CN" altLang="en-US">
                <a:ea typeface="SimSun" pitchFamily="2" charset="-122"/>
              </a:rPr>
              <a:t>位。</a:t>
            </a:r>
          </a:p>
        </p:txBody>
      </p:sp>
      <p:sp>
        <p:nvSpPr>
          <p:cNvPr id="5" name="圆角矩形标注 4"/>
          <p:cNvSpPr/>
          <p:nvPr/>
        </p:nvSpPr>
        <p:spPr>
          <a:xfrm>
            <a:off x="8626475" y="690880"/>
            <a:ext cx="2585720"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每个介于</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0~2</a:t>
            </a:r>
            <a:r>
              <a:rPr kumimoji="0" lang="en-US" altLang="zh-CN" sz="1800" b="0" i="0" u="none" strike="noStrike" cap="none" normalizeH="0" baseline="30000">
                <a:ln>
                  <a:noFill/>
                </a:ln>
                <a:solidFill>
                  <a:schemeClr val="tx1"/>
                </a:solidFill>
                <a:effectLst/>
                <a:latin typeface="Calibri" panose="020F0502020204030204" pitchFamily="34" charset="0"/>
                <a:ea typeface="SimSun" pitchFamily="2" charset="-122"/>
              </a:rPr>
              <a:t>w</a:t>
            </a:r>
            <a:r>
              <a:rPr kumimoji="0" lang="en-US" altLang="zh-CN" sz="1800" b="0" i="0" u="none" strike="noStrike" cap="none" normalizeH="0">
                <a:ln>
                  <a:noFill/>
                </a:ln>
                <a:solidFill>
                  <a:schemeClr val="tx1"/>
                </a:solidFill>
                <a:effectLst/>
                <a:latin typeface="Calibri" panose="020F0502020204030204" pitchFamily="34" charset="0"/>
                <a:ea typeface="SimSun" pitchFamily="2" charset="-122"/>
              </a:rPr>
              <a:t>-1</a:t>
            </a:r>
            <a:r>
              <a:rPr kumimoji="0" lang="zh-CN" altLang="en-US" sz="1800" b="0" i="0" u="none" strike="noStrike" cap="none" normalizeH="0">
                <a:ln>
                  <a:noFill/>
                </a:ln>
                <a:solidFill>
                  <a:schemeClr val="tx1"/>
                </a:solidFill>
                <a:effectLst/>
                <a:latin typeface="Calibri" panose="020F0502020204030204" pitchFamily="34" charset="0"/>
                <a:ea typeface="SimSun" pitchFamily="2" charset="-122"/>
              </a:rPr>
              <a:t>之间的数都有唯一一个</a:t>
            </a:r>
            <a:r>
              <a:rPr kumimoji="0" lang="en-US" altLang="zh-CN" sz="1800" b="0" i="0" u="none" strike="noStrike" cap="none" normalizeH="0">
                <a:ln>
                  <a:noFill/>
                </a:ln>
                <a:solidFill>
                  <a:schemeClr val="tx1"/>
                </a:solidFill>
                <a:effectLst/>
                <a:latin typeface="Calibri" panose="020F0502020204030204" pitchFamily="34" charset="0"/>
                <a:ea typeface="SimSun" pitchFamily="2" charset="-122"/>
              </a:rPr>
              <a:t>w</a:t>
            </a:r>
            <a:r>
              <a:rPr kumimoji="0" lang="zh-CN" altLang="en-US" sz="1800" b="0" i="0" u="none" strike="noStrike" cap="none" normalizeH="0">
                <a:ln>
                  <a:noFill/>
                </a:ln>
                <a:solidFill>
                  <a:schemeClr val="tx1"/>
                </a:solidFill>
                <a:effectLst/>
                <a:latin typeface="Calibri" panose="020F0502020204030204" pitchFamily="34" charset="0"/>
                <a:ea typeface="SimSun" pitchFamily="2" charset="-122"/>
              </a:rPr>
              <a:t>位的值编码，即无符号数编码的唯一性。</a:t>
            </a:r>
          </a:p>
        </p:txBody>
      </p:sp>
      <p:pic>
        <p:nvPicPr>
          <p:cNvPr id="4" name="Picture 3">
            <a:extLst>
              <a:ext uri="{FF2B5EF4-FFF2-40B4-BE49-F238E27FC236}">
                <a16:creationId xmlns:a16="http://schemas.microsoft.com/office/drawing/2014/main" id="{8057FE44-22EA-7741-8EEB-C4009CEC952C}"/>
              </a:ext>
            </a:extLst>
          </p:cNvPr>
          <p:cNvPicPr>
            <a:picLocks noChangeAspect="1"/>
          </p:cNvPicPr>
          <p:nvPr/>
        </p:nvPicPr>
        <p:blipFill>
          <a:blip r:embed="rId7"/>
          <a:stretch>
            <a:fillRect/>
          </a:stretch>
        </p:blipFill>
        <p:spPr>
          <a:xfrm>
            <a:off x="7856855" y="2190053"/>
            <a:ext cx="1744345" cy="234816"/>
          </a:xfrm>
          <a:prstGeom prst="rect">
            <a:avLst/>
          </a:prstGeom>
        </p:spPr>
      </p:pic>
      <p:pic>
        <p:nvPicPr>
          <p:cNvPr id="6" name="Picture 5">
            <a:extLst>
              <a:ext uri="{FF2B5EF4-FFF2-40B4-BE49-F238E27FC236}">
                <a16:creationId xmlns:a16="http://schemas.microsoft.com/office/drawing/2014/main" id="{FE260749-4CAD-4041-8A73-422314254412}"/>
              </a:ext>
            </a:extLst>
          </p:cNvPr>
          <p:cNvPicPr>
            <a:picLocks noChangeAspect="1"/>
          </p:cNvPicPr>
          <p:nvPr/>
        </p:nvPicPr>
        <p:blipFill>
          <a:blip r:embed="rId8"/>
          <a:stretch>
            <a:fillRect/>
          </a:stretch>
        </p:blipFill>
        <p:spPr>
          <a:xfrm>
            <a:off x="7852092" y="2488565"/>
            <a:ext cx="912294" cy="213995"/>
          </a:xfrm>
          <a:prstGeom prst="rect">
            <a:avLst/>
          </a:prstGeom>
        </p:spPr>
      </p:pic>
      <p:pic>
        <p:nvPicPr>
          <p:cNvPr id="7" name="Picture 6">
            <a:extLst>
              <a:ext uri="{FF2B5EF4-FFF2-40B4-BE49-F238E27FC236}">
                <a16:creationId xmlns:a16="http://schemas.microsoft.com/office/drawing/2014/main" id="{FF267818-4183-8443-BE65-AE246422D11F}"/>
              </a:ext>
            </a:extLst>
          </p:cNvPr>
          <p:cNvPicPr>
            <a:picLocks noChangeAspect="1"/>
          </p:cNvPicPr>
          <p:nvPr/>
        </p:nvPicPr>
        <p:blipFill>
          <a:blip r:embed="rId9"/>
          <a:stretch>
            <a:fillRect/>
          </a:stretch>
        </p:blipFill>
        <p:spPr>
          <a:xfrm>
            <a:off x="7852093" y="2721895"/>
            <a:ext cx="431296" cy="218966"/>
          </a:xfrm>
          <a:prstGeom prst="rect">
            <a:avLst/>
          </a:prstGeom>
        </p:spPr>
      </p:pic>
      <p:pic>
        <p:nvPicPr>
          <p:cNvPr id="11" name="Picture 10">
            <a:extLst>
              <a:ext uri="{FF2B5EF4-FFF2-40B4-BE49-F238E27FC236}">
                <a16:creationId xmlns:a16="http://schemas.microsoft.com/office/drawing/2014/main" id="{C502315A-7753-6B45-913B-90D1271B685E}"/>
              </a:ext>
            </a:extLst>
          </p:cNvPr>
          <p:cNvPicPr>
            <a:picLocks noChangeAspect="1"/>
          </p:cNvPicPr>
          <p:nvPr/>
        </p:nvPicPr>
        <p:blipFill>
          <a:blip r:embed="rId10"/>
          <a:stretch>
            <a:fillRect/>
          </a:stretch>
        </p:blipFill>
        <p:spPr>
          <a:xfrm>
            <a:off x="7851589" y="3003358"/>
            <a:ext cx="220480" cy="21399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4.58333E-6 -2.59259E-6 L 0.00299 0.33681 " pathEditMode="relative" rAng="0" ptsTypes="AA">
                                      <p:cBhvr>
                                        <p:cTn id="37" dur="2000" fill="hold"/>
                                        <p:tgtEl>
                                          <p:spTgt spid="4"/>
                                        </p:tgtEl>
                                        <p:attrNameLst>
                                          <p:attrName>ppt_x</p:attrName>
                                          <p:attrName>ppt_y</p:attrName>
                                        </p:attrNameLst>
                                      </p:cBhvr>
                                      <p:rCtr x="143" y="16829"/>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08333E-7 -2.22222E-6 L 0.1431 0.29468 " pathEditMode="relative" rAng="0" ptsTypes="AA">
                                      <p:cBhvr>
                                        <p:cTn id="41" dur="2000" fill="hold"/>
                                        <p:tgtEl>
                                          <p:spTgt spid="6"/>
                                        </p:tgtEl>
                                        <p:attrNameLst>
                                          <p:attrName>ppt_x</p:attrName>
                                          <p:attrName>ppt_y</p:attrName>
                                        </p:attrNameLst>
                                      </p:cBhvr>
                                      <p:rCtr x="7148" y="14722"/>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1.25E-6 -2.96296E-6 L 0.21497 0.26042 " pathEditMode="relative" rAng="0" ptsTypes="AA">
                                      <p:cBhvr>
                                        <p:cTn id="45" dur="2000" fill="hold"/>
                                        <p:tgtEl>
                                          <p:spTgt spid="7"/>
                                        </p:tgtEl>
                                        <p:attrNameLst>
                                          <p:attrName>ppt_x</p:attrName>
                                          <p:attrName>ppt_y</p:attrName>
                                        </p:attrNameLst>
                                      </p:cBhvr>
                                      <p:rCtr x="10742" y="13009"/>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4.79167E-6 -2.22222E-6 L 0.25027 0.21898 " pathEditMode="relative" rAng="0" ptsTypes="AA">
                                      <p:cBhvr>
                                        <p:cTn id="49" dur="2000" fill="hold"/>
                                        <p:tgtEl>
                                          <p:spTgt spid="11"/>
                                        </p:tgtEl>
                                        <p:attrNameLst>
                                          <p:attrName>ppt_x</p:attrName>
                                          <p:attrName>ppt_y</p:attrName>
                                        </p:attrNameLst>
                                      </p:cBhvr>
                                      <p:rCtr x="12513" y="1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0"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SimSun" pitchFamily="2" charset="-122"/>
                        </a:rPr>
                        <a:t>补码</a:t>
                      </a:r>
                      <a:endParaRPr lang="zh-CN" altLang="zh-CN" sz="2400" dirty="0">
                        <a:solidFill>
                          <a:schemeClr val="bg1"/>
                        </a:solidFill>
                        <a:ea typeface="SimSun"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原码</a:t>
            </a:r>
            <a:endParaRPr lang="zh-CN" altLang="en-US" sz="1600" dirty="0">
              <a:ea typeface="SimSun" pitchFamily="2" charset="-122"/>
              <a:sym typeface="+mn-ea"/>
            </a:endParaRPr>
          </a:p>
        </p:txBody>
      </p:sp>
      <p:pic>
        <p:nvPicPr>
          <p:cNvPr id="8" name="图片 7"/>
          <p:cNvPicPr>
            <a:picLocks noChangeAspect="1"/>
          </p:cNvPicPr>
          <p:nvPr/>
        </p:nvPicPr>
        <p:blipFill rotWithShape="1">
          <a:blip r:embed="rId3"/>
          <a:srcRect t="4198"/>
          <a:stretch>
            <a:fillRect/>
          </a:stretch>
        </p:blipFill>
        <p:spPr>
          <a:xfrm>
            <a:off x="760334" y="2663804"/>
            <a:ext cx="1242392" cy="2636459"/>
          </a:xfrm>
          <a:prstGeom prst="rect">
            <a:avLst/>
          </a:prstGeom>
        </p:spPr>
      </p:pic>
      <p:pic>
        <p:nvPicPr>
          <p:cNvPr id="9" name="图片 8"/>
          <p:cNvPicPr>
            <a:picLocks noChangeAspect="1"/>
          </p:cNvPicPr>
          <p:nvPr/>
        </p:nvPicPr>
        <p:blipFill>
          <a:blip r:embed="rId4"/>
          <a:stretch>
            <a:fillRect/>
          </a:stretch>
        </p:blipFill>
        <p:spPr>
          <a:xfrm>
            <a:off x="2607878" y="2667484"/>
            <a:ext cx="1149335" cy="2632779"/>
          </a:xfrm>
          <a:prstGeom prst="rect">
            <a:avLst/>
          </a:prstGeom>
        </p:spPr>
      </p:pic>
      <p:sp>
        <p:nvSpPr>
          <p:cNvPr id="10" name="文本框 9"/>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只有原码的情况下</a:t>
            </a:r>
            <a:r>
              <a:rPr lang="en-US" altLang="zh-CN" sz="2200" b="1" dirty="0">
                <a:latin typeface="楷体_GB2312 (正文)"/>
              </a:rPr>
              <a:t>, 1+(-1)</a:t>
            </a:r>
            <a:r>
              <a:rPr lang="zh-CN" altLang="en-US" sz="2200" b="1" dirty="0">
                <a:latin typeface="楷体_GB2312 (正文)"/>
              </a:rPr>
              <a:t>本应</a:t>
            </a:r>
            <a:r>
              <a:rPr lang="en-US" altLang="zh-CN" sz="2200" b="1" dirty="0">
                <a:latin typeface="楷体_GB2312 (正文)"/>
              </a:rPr>
              <a:t>=0</a:t>
            </a:r>
            <a:r>
              <a:rPr lang="zh-CN" altLang="en-US" sz="2200" b="1" dirty="0">
                <a:latin typeface="楷体_GB2312 (正文)"/>
              </a:rPr>
              <a:t>，</a:t>
            </a:r>
            <a:endParaRPr lang="en-US" altLang="zh-CN" sz="2200" b="1" dirty="0">
              <a:latin typeface="楷体_GB2312 (正文)"/>
            </a:endParaRPr>
          </a:p>
          <a:p>
            <a:r>
              <a:rPr lang="zh-CN" altLang="en-US" sz="2200" b="1" dirty="0">
                <a:latin typeface="楷体_GB2312 (正文)"/>
              </a:rPr>
              <a:t>但计算机算出来的却是</a:t>
            </a:r>
            <a:r>
              <a:rPr lang="en-US" altLang="zh-CN" sz="2200" b="1" dirty="0">
                <a:latin typeface="楷体_GB2312 (正文)"/>
              </a:rPr>
              <a:t>0001+1001=1010(-2)</a:t>
            </a:r>
          </a:p>
        </p:txBody>
      </p:sp>
      <p:cxnSp>
        <p:nvCxnSpPr>
          <p:cNvPr id="14" name="直接箭头连接符 13"/>
          <p:cNvCxnSpPr/>
          <p:nvPr/>
        </p:nvCxnSpPr>
        <p:spPr bwMode="auto">
          <a:xfrm flipH="1">
            <a:off x="3757213" y="3712265"/>
            <a:ext cx="481816" cy="0"/>
          </a:xfrm>
          <a:prstGeom prst="straightConnector1">
            <a:avLst/>
          </a:prstGeom>
          <a:solidFill>
            <a:schemeClr val="accent1"/>
          </a:solidFill>
          <a:ln w="28575"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为了解决“正负相加等于</a:t>
            </a:r>
            <a:r>
              <a:rPr lang="en-US" altLang="zh-CN" sz="2200" b="1" dirty="0">
                <a:latin typeface="楷体_GB2312 (正文)"/>
              </a:rPr>
              <a:t>0</a:t>
            </a:r>
            <a:r>
              <a:rPr lang="zh-CN" altLang="en-US" sz="2200" b="1" dirty="0">
                <a:latin typeface="楷体_GB2312 (正文)"/>
              </a:rPr>
              <a:t>”的问题，人们在“原码”基础上，发明了“反码”</a:t>
            </a:r>
            <a:endParaRPr lang="en-US" altLang="zh-CN" sz="2200" b="1" dirty="0">
              <a:latin typeface="楷体_GB2312 (正文)"/>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SimSun" pitchFamily="2" charset="-122"/>
                        </a:rPr>
                        <a:t>补码</a:t>
                      </a:r>
                      <a:endParaRPr lang="zh-CN" altLang="zh-CN" sz="2400" dirty="0">
                        <a:solidFill>
                          <a:schemeClr val="bg1"/>
                        </a:solidFill>
                        <a:ea typeface="SimSun"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反码</a:t>
            </a:r>
            <a:endParaRPr lang="zh-CN" altLang="en-US" sz="1600" dirty="0">
              <a:ea typeface="SimSun" pitchFamily="2" charset="-122"/>
              <a:sym typeface="+mn-ea"/>
            </a:endParaRPr>
          </a:p>
        </p:txBody>
      </p:sp>
      <p:pic>
        <p:nvPicPr>
          <p:cNvPr id="11" name="图片 10"/>
          <p:cNvPicPr>
            <a:picLocks noChangeAspect="1"/>
          </p:cNvPicPr>
          <p:nvPr/>
        </p:nvPicPr>
        <p:blipFill rotWithShape="1">
          <a:blip r:embed="rId3"/>
          <a:srcRect t="4198"/>
          <a:stretch>
            <a:fillRect/>
          </a:stretch>
        </p:blipFill>
        <p:spPr>
          <a:xfrm>
            <a:off x="760334" y="2663804"/>
            <a:ext cx="1242392" cy="2636459"/>
          </a:xfrm>
          <a:prstGeom prst="rect">
            <a:avLst/>
          </a:prstGeom>
        </p:spPr>
      </p:pic>
      <p:pic>
        <p:nvPicPr>
          <p:cNvPr id="12" name="图片 11"/>
          <p:cNvPicPr>
            <a:picLocks noChangeAspect="1"/>
          </p:cNvPicPr>
          <p:nvPr/>
        </p:nvPicPr>
        <p:blipFill>
          <a:blip r:embed="rId4"/>
          <a:stretch>
            <a:fillRect/>
          </a:stretch>
        </p:blipFill>
        <p:spPr>
          <a:xfrm>
            <a:off x="2607878" y="2667484"/>
            <a:ext cx="1149335" cy="2632779"/>
          </a:xfrm>
          <a:prstGeom prst="rect">
            <a:avLst/>
          </a:prstGeom>
        </p:spPr>
      </p:pic>
      <p:sp>
        <p:nvSpPr>
          <p:cNvPr id="13" name="文本框 12"/>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只有原码的情况下</a:t>
            </a:r>
            <a:r>
              <a:rPr lang="en-US" altLang="zh-CN" sz="2200" b="1" dirty="0">
                <a:latin typeface="楷体_GB2312 (正文)"/>
              </a:rPr>
              <a:t>, 1+(-1)</a:t>
            </a:r>
            <a:r>
              <a:rPr lang="zh-CN" altLang="en-US" sz="2200" b="1" dirty="0">
                <a:latin typeface="楷体_GB2312 (正文)"/>
              </a:rPr>
              <a:t>本应</a:t>
            </a:r>
            <a:r>
              <a:rPr lang="en-US" altLang="zh-CN" sz="2200" b="1" dirty="0">
                <a:latin typeface="楷体_GB2312 (正文)"/>
              </a:rPr>
              <a:t>=0</a:t>
            </a:r>
            <a:r>
              <a:rPr lang="zh-CN" altLang="en-US" sz="2200" b="1" dirty="0">
                <a:latin typeface="楷体_GB2312 (正文)"/>
              </a:rPr>
              <a:t>，</a:t>
            </a:r>
            <a:endParaRPr lang="en-US" altLang="zh-CN" sz="2200" b="1" dirty="0">
              <a:latin typeface="楷体_GB2312 (正文)"/>
            </a:endParaRPr>
          </a:p>
          <a:p>
            <a:r>
              <a:rPr lang="zh-CN" altLang="en-US" sz="2200" b="1" dirty="0">
                <a:latin typeface="楷体_GB2312 (正文)"/>
              </a:rPr>
              <a:t>但计算机算出来的却是</a:t>
            </a:r>
            <a:r>
              <a:rPr lang="en-US" altLang="zh-CN" sz="2200" b="1" dirty="0">
                <a:latin typeface="楷体_GB2312 (正文)"/>
              </a:rPr>
              <a:t>0001+1001=1010(-2)</a:t>
            </a:r>
          </a:p>
        </p:txBody>
      </p:sp>
      <p:sp>
        <p:nvSpPr>
          <p:cNvPr id="16" name="文本框 15"/>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为了解决“正负相加等于</a:t>
            </a:r>
            <a:r>
              <a:rPr lang="en-US" altLang="zh-CN" sz="2200" b="1" dirty="0">
                <a:latin typeface="楷体_GB2312 (正文)"/>
              </a:rPr>
              <a:t>0</a:t>
            </a:r>
            <a:r>
              <a:rPr lang="zh-CN" altLang="en-US" sz="2200" b="1" dirty="0">
                <a:latin typeface="楷体_GB2312 (正文)"/>
              </a:rPr>
              <a:t>”的问题，人们在“原码”基础上，发明了“反码”</a:t>
            </a:r>
            <a:endParaRPr lang="en-US" altLang="zh-CN" sz="2200" b="1" dirty="0">
              <a:latin typeface="楷体_GB2312 (正文)"/>
            </a:endParaRPr>
          </a:p>
        </p:txBody>
      </p:sp>
      <p:pic>
        <p:nvPicPr>
          <p:cNvPr id="17" name="图片 16"/>
          <p:cNvPicPr>
            <a:picLocks noChangeAspect="1"/>
          </p:cNvPicPr>
          <p:nvPr/>
        </p:nvPicPr>
        <p:blipFill>
          <a:blip r:embed="rId5"/>
          <a:stretch>
            <a:fillRect/>
          </a:stretch>
        </p:blipFill>
        <p:spPr>
          <a:xfrm>
            <a:off x="4499435" y="2663804"/>
            <a:ext cx="1176267" cy="2636459"/>
          </a:xfrm>
          <a:prstGeom prst="rect">
            <a:avLst/>
          </a:prstGeom>
        </p:spPr>
      </p:pic>
      <p:sp>
        <p:nvSpPr>
          <p:cNvPr id="18" name="文本框 17"/>
          <p:cNvSpPr txBox="1"/>
          <p:nvPr/>
        </p:nvSpPr>
        <p:spPr>
          <a:xfrm>
            <a:off x="2945781" y="5300263"/>
            <a:ext cx="778566" cy="430887"/>
          </a:xfrm>
          <a:prstGeom prst="rect">
            <a:avLst/>
          </a:prstGeom>
          <a:noFill/>
        </p:spPr>
        <p:txBody>
          <a:bodyPr wrap="square" rtlCol="0">
            <a:spAutoFit/>
          </a:bodyPr>
          <a:lstStyle/>
          <a:p>
            <a:r>
              <a:rPr lang="zh-CN" altLang="en-US" sz="2200" b="1" dirty="0">
                <a:latin typeface="楷体_GB2312 (正文)"/>
              </a:rPr>
              <a:t>原码</a:t>
            </a:r>
            <a:endParaRPr lang="en-US" altLang="zh-CN" sz="2200" b="1" dirty="0">
              <a:latin typeface="楷体_GB2312 (正文)"/>
            </a:endParaRPr>
          </a:p>
        </p:txBody>
      </p:sp>
      <p:sp>
        <p:nvSpPr>
          <p:cNvPr id="19" name="文本框 18"/>
          <p:cNvSpPr txBox="1"/>
          <p:nvPr/>
        </p:nvSpPr>
        <p:spPr>
          <a:xfrm>
            <a:off x="4897136" y="5300263"/>
            <a:ext cx="778566" cy="430887"/>
          </a:xfrm>
          <a:prstGeom prst="rect">
            <a:avLst/>
          </a:prstGeom>
          <a:noFill/>
        </p:spPr>
        <p:txBody>
          <a:bodyPr wrap="square" rtlCol="0">
            <a:spAutoFit/>
          </a:bodyPr>
          <a:lstStyle/>
          <a:p>
            <a:r>
              <a:rPr lang="zh-CN" altLang="en-US" sz="2200" b="1" dirty="0">
                <a:latin typeface="楷体_GB2312 (正文)"/>
              </a:rPr>
              <a:t>反码</a:t>
            </a:r>
            <a:endParaRPr lang="en-US" altLang="zh-CN" sz="2200" b="1" dirty="0">
              <a:latin typeface="楷体_GB2312 (正文)"/>
            </a:endParaRPr>
          </a:p>
        </p:txBody>
      </p:sp>
      <p:sp>
        <p:nvSpPr>
          <p:cNvPr id="20" name="文本框 19"/>
          <p:cNvSpPr txBox="1"/>
          <p:nvPr/>
        </p:nvSpPr>
        <p:spPr>
          <a:xfrm>
            <a:off x="6639339" y="4663294"/>
            <a:ext cx="5630518" cy="769441"/>
          </a:xfrm>
          <a:prstGeom prst="rect">
            <a:avLst/>
          </a:prstGeom>
          <a:noFill/>
        </p:spPr>
        <p:txBody>
          <a:bodyPr wrap="square" rtlCol="0">
            <a:spAutoFit/>
          </a:bodyPr>
          <a:lstStyle/>
          <a:p>
            <a:r>
              <a:rPr lang="zh-CN" altLang="en-US" sz="2200" b="1" dirty="0">
                <a:latin typeface="楷体_GB2312 (正文)"/>
              </a:rPr>
              <a:t>负数的反码是对该数的原码除符号位外各位取反</a:t>
            </a:r>
            <a:endParaRPr lang="en-US" altLang="zh-CN" sz="2200" b="1" dirty="0">
              <a:latin typeface="楷体_GB2312 (正文)"/>
            </a:endParaRPr>
          </a:p>
        </p:txBody>
      </p:sp>
      <p:sp>
        <p:nvSpPr>
          <p:cNvPr id="21" name="右箭头 20"/>
          <p:cNvSpPr/>
          <p:nvPr/>
        </p:nvSpPr>
        <p:spPr bwMode="auto">
          <a:xfrm>
            <a:off x="3871291" y="3742081"/>
            <a:ext cx="566530" cy="218661"/>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SimSun" pitchFamily="2" charset="-122"/>
            </a:endParaRPr>
          </a:p>
        </p:txBody>
      </p:sp>
      <p:sp>
        <p:nvSpPr>
          <p:cNvPr id="22" name="文本框 21"/>
          <p:cNvSpPr txBox="1"/>
          <p:nvPr/>
        </p:nvSpPr>
        <p:spPr>
          <a:xfrm>
            <a:off x="6639339" y="5570147"/>
            <a:ext cx="5630518" cy="430887"/>
          </a:xfrm>
          <a:prstGeom prst="rect">
            <a:avLst/>
          </a:prstGeom>
          <a:noFill/>
        </p:spPr>
        <p:txBody>
          <a:bodyPr wrap="square" rtlCol="0">
            <a:spAutoFit/>
          </a:bodyPr>
          <a:lstStyle/>
          <a:p>
            <a:r>
              <a:rPr lang="en-US" altLang="zh-CN" sz="2200" b="1" dirty="0">
                <a:latin typeface="楷体_GB2312 (正文)"/>
              </a:rPr>
              <a:t>1+(-1)=0001+1110=1111(</a:t>
            </a:r>
            <a:r>
              <a:rPr lang="zh-CN" altLang="en-US" sz="2200" b="1" dirty="0">
                <a:latin typeface="楷体_GB2312 (正文)"/>
              </a:rPr>
              <a:t>即</a:t>
            </a:r>
            <a:r>
              <a:rPr lang="en-US" altLang="zh-CN" sz="2200" b="1" dirty="0">
                <a:latin typeface="楷体_GB2312 (正文)"/>
              </a:rPr>
              <a:t>-0)</a:t>
            </a:r>
          </a:p>
        </p:txBody>
      </p:sp>
      <p:cxnSp>
        <p:nvCxnSpPr>
          <p:cNvPr id="23" name="直接箭头连接符 22"/>
          <p:cNvCxnSpPr/>
          <p:nvPr/>
        </p:nvCxnSpPr>
        <p:spPr bwMode="auto">
          <a:xfrm flipH="1">
            <a:off x="5675702" y="2599083"/>
            <a:ext cx="521346" cy="506895"/>
          </a:xfrm>
          <a:prstGeom prst="straightConnector1">
            <a:avLst/>
          </a:prstGeom>
          <a:solidFill>
            <a:schemeClr val="accent1"/>
          </a:solidFill>
          <a:ln w="28575"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圆角矩形 23"/>
          <p:cNvSpPr/>
          <p:nvPr/>
        </p:nvSpPr>
        <p:spPr bwMode="auto">
          <a:xfrm>
            <a:off x="919370" y="3284883"/>
            <a:ext cx="864704" cy="22860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SimSun" pitchFamily="2" charset="-122"/>
            </a:endParaRPr>
          </a:p>
        </p:txBody>
      </p:sp>
      <p:sp>
        <p:nvSpPr>
          <p:cNvPr id="25" name="圆角矩形 24"/>
          <p:cNvSpPr/>
          <p:nvPr/>
        </p:nvSpPr>
        <p:spPr bwMode="auto">
          <a:xfrm>
            <a:off x="4596687" y="3284883"/>
            <a:ext cx="864704" cy="22860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SimSun"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dirty="0">
                          <a:solidFill>
                            <a:schemeClr val="bg1"/>
                          </a:solidFill>
                        </a:rPr>
                        <a:t>2.2.3  </a:t>
                      </a:r>
                      <a:r>
                        <a:rPr lang="zh-CN" altLang="en-US" sz="2400" dirty="0">
                          <a:solidFill>
                            <a:schemeClr val="bg1"/>
                          </a:solidFill>
                          <a:ea typeface="SimSun" pitchFamily="2" charset="-122"/>
                        </a:rPr>
                        <a:t>补码</a:t>
                      </a:r>
                      <a:endParaRPr lang="zh-CN" altLang="zh-CN" sz="2400" dirty="0">
                        <a:solidFill>
                          <a:schemeClr val="bg1"/>
                        </a:solidFill>
                        <a:ea typeface="SimSun" pitchFamily="2" charset="-122"/>
                      </a:endParaRPr>
                    </a:p>
                  </a:txBody>
                  <a:tcPr>
                    <a:solidFill>
                      <a:srgbClr val="52B6B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1605280" y="1172210"/>
            <a:ext cx="10340340" cy="461665"/>
          </a:xfrm>
          <a:prstGeom prst="rect">
            <a:avLst/>
          </a:prstGeom>
          <a:noFill/>
        </p:spPr>
        <p:txBody>
          <a:bodyPr wrap="square" rtlCol="0">
            <a:spAutoFit/>
          </a:bodyPr>
          <a:lstStyle/>
          <a:p>
            <a:r>
              <a:rPr lang="zh-CN" altLang="en-US" sz="2400" dirty="0"/>
              <a:t>补码</a:t>
            </a:r>
            <a:endParaRPr lang="zh-CN" altLang="en-US" sz="1600" dirty="0">
              <a:ea typeface="SimSun" pitchFamily="2" charset="-122"/>
              <a:sym typeface="+mn-ea"/>
            </a:endParaRPr>
          </a:p>
        </p:txBody>
      </p:sp>
      <p:pic>
        <p:nvPicPr>
          <p:cNvPr id="26" name="图片 25"/>
          <p:cNvPicPr>
            <a:picLocks noChangeAspect="1"/>
          </p:cNvPicPr>
          <p:nvPr/>
        </p:nvPicPr>
        <p:blipFill rotWithShape="1">
          <a:blip r:embed="rId3"/>
          <a:srcRect t="4198"/>
          <a:stretch>
            <a:fillRect/>
          </a:stretch>
        </p:blipFill>
        <p:spPr>
          <a:xfrm>
            <a:off x="69561" y="2663804"/>
            <a:ext cx="1242392" cy="2636459"/>
          </a:xfrm>
          <a:prstGeom prst="rect">
            <a:avLst/>
          </a:prstGeom>
        </p:spPr>
      </p:pic>
      <p:pic>
        <p:nvPicPr>
          <p:cNvPr id="27" name="图片 26"/>
          <p:cNvPicPr>
            <a:picLocks noChangeAspect="1"/>
          </p:cNvPicPr>
          <p:nvPr/>
        </p:nvPicPr>
        <p:blipFill>
          <a:blip r:embed="rId4"/>
          <a:stretch>
            <a:fillRect/>
          </a:stretch>
        </p:blipFill>
        <p:spPr>
          <a:xfrm>
            <a:off x="3570123" y="2663804"/>
            <a:ext cx="1176267" cy="2636459"/>
          </a:xfrm>
          <a:prstGeom prst="rect">
            <a:avLst/>
          </a:prstGeom>
        </p:spPr>
      </p:pic>
      <p:pic>
        <p:nvPicPr>
          <p:cNvPr id="28" name="图片 27"/>
          <p:cNvPicPr>
            <a:picLocks noChangeAspect="1"/>
          </p:cNvPicPr>
          <p:nvPr/>
        </p:nvPicPr>
        <p:blipFill>
          <a:blip r:embed="rId5"/>
          <a:stretch>
            <a:fillRect/>
          </a:stretch>
        </p:blipFill>
        <p:spPr>
          <a:xfrm>
            <a:off x="1917105" y="2667484"/>
            <a:ext cx="1149335" cy="2632779"/>
          </a:xfrm>
          <a:prstGeom prst="rect">
            <a:avLst/>
          </a:prstGeom>
        </p:spPr>
      </p:pic>
      <p:sp>
        <p:nvSpPr>
          <p:cNvPr id="29" name="文本框 28"/>
          <p:cNvSpPr txBox="1"/>
          <p:nvPr/>
        </p:nvSpPr>
        <p:spPr>
          <a:xfrm>
            <a:off x="6639339" y="2663804"/>
            <a:ext cx="5630518" cy="769441"/>
          </a:xfrm>
          <a:prstGeom prst="rect">
            <a:avLst/>
          </a:prstGeom>
          <a:noFill/>
        </p:spPr>
        <p:txBody>
          <a:bodyPr wrap="square" rtlCol="0">
            <a:spAutoFit/>
          </a:bodyPr>
          <a:lstStyle/>
          <a:p>
            <a:r>
              <a:rPr lang="zh-CN" altLang="en-US" sz="2200" b="1" dirty="0">
                <a:latin typeface="楷体_GB2312 (正文)"/>
              </a:rPr>
              <a:t>问题</a:t>
            </a:r>
            <a:r>
              <a:rPr lang="en-US" altLang="zh-CN" sz="2200" b="1" dirty="0">
                <a:latin typeface="楷体_GB2312 (正文)"/>
              </a:rPr>
              <a:t>: </a:t>
            </a:r>
            <a:r>
              <a:rPr lang="zh-CN" altLang="en-US" sz="2200" b="1" dirty="0">
                <a:latin typeface="楷体_GB2312 (正文)"/>
              </a:rPr>
              <a:t>即便有反码的情况下</a:t>
            </a:r>
            <a:r>
              <a:rPr lang="en-US" altLang="zh-CN" sz="2200" b="1" dirty="0">
                <a:latin typeface="楷体_GB2312 (正文)"/>
              </a:rPr>
              <a:t>, </a:t>
            </a:r>
            <a:r>
              <a:rPr lang="zh-CN" altLang="en-US" sz="2200" b="1" dirty="0">
                <a:latin typeface="楷体_GB2312 (正文)"/>
              </a:rPr>
              <a:t>仍然有</a:t>
            </a:r>
            <a:r>
              <a:rPr lang="en-US" altLang="zh-CN" sz="2200" b="1" dirty="0">
                <a:latin typeface="楷体_GB2312 (正文)"/>
              </a:rPr>
              <a:t>+0</a:t>
            </a:r>
            <a:r>
              <a:rPr lang="zh-CN" altLang="en-US" sz="2200" b="1" dirty="0">
                <a:latin typeface="楷体_GB2312 (正文)"/>
              </a:rPr>
              <a:t>和</a:t>
            </a:r>
            <a:r>
              <a:rPr lang="en-US" altLang="zh-CN" sz="2200" b="1" dirty="0">
                <a:latin typeface="楷体_GB2312 (正文)"/>
              </a:rPr>
              <a:t>-0</a:t>
            </a:r>
            <a:r>
              <a:rPr lang="zh-CN" altLang="en-US" sz="2200" b="1" dirty="0">
                <a:latin typeface="楷体_GB2312 (正文)"/>
              </a:rPr>
              <a:t>两个零存在。</a:t>
            </a:r>
            <a:endParaRPr lang="en-US" altLang="zh-CN" sz="2200" b="1" dirty="0">
              <a:latin typeface="楷体_GB2312 (正文)"/>
            </a:endParaRPr>
          </a:p>
        </p:txBody>
      </p:sp>
      <p:sp>
        <p:nvSpPr>
          <p:cNvPr id="30" name="文本框 29"/>
          <p:cNvSpPr txBox="1"/>
          <p:nvPr/>
        </p:nvSpPr>
        <p:spPr>
          <a:xfrm>
            <a:off x="6639339" y="3619031"/>
            <a:ext cx="5630518" cy="769441"/>
          </a:xfrm>
          <a:prstGeom prst="rect">
            <a:avLst/>
          </a:prstGeom>
          <a:noFill/>
        </p:spPr>
        <p:txBody>
          <a:bodyPr wrap="square" rtlCol="0">
            <a:spAutoFit/>
          </a:bodyPr>
          <a:lstStyle/>
          <a:p>
            <a:r>
              <a:rPr lang="zh-CN" altLang="en-US" sz="2200" b="1" dirty="0">
                <a:latin typeface="楷体_GB2312 (正文)"/>
              </a:rPr>
              <a:t>为了解决“正负两个</a:t>
            </a:r>
            <a:r>
              <a:rPr lang="en-US" altLang="zh-CN" sz="2200" b="1" dirty="0">
                <a:latin typeface="楷体_GB2312 (正文)"/>
              </a:rPr>
              <a:t>0</a:t>
            </a:r>
            <a:r>
              <a:rPr lang="zh-CN" altLang="en-US" sz="2200" b="1" dirty="0">
                <a:latin typeface="楷体_GB2312 (正文)"/>
              </a:rPr>
              <a:t>”的问题，人们在“反码”基础上，进一步发明了“补码”</a:t>
            </a:r>
            <a:endParaRPr lang="en-US" altLang="zh-CN" sz="2200" b="1" dirty="0">
              <a:latin typeface="楷体_GB2312 (正文)"/>
            </a:endParaRPr>
          </a:p>
        </p:txBody>
      </p:sp>
      <p:sp>
        <p:nvSpPr>
          <p:cNvPr id="31" name="文本框 30"/>
          <p:cNvSpPr txBox="1"/>
          <p:nvPr/>
        </p:nvSpPr>
        <p:spPr>
          <a:xfrm>
            <a:off x="2255008" y="5300263"/>
            <a:ext cx="778566" cy="430887"/>
          </a:xfrm>
          <a:prstGeom prst="rect">
            <a:avLst/>
          </a:prstGeom>
          <a:noFill/>
        </p:spPr>
        <p:txBody>
          <a:bodyPr wrap="square" rtlCol="0">
            <a:spAutoFit/>
          </a:bodyPr>
          <a:lstStyle/>
          <a:p>
            <a:r>
              <a:rPr lang="zh-CN" altLang="en-US" sz="2200" b="1" dirty="0">
                <a:latin typeface="楷体_GB2312 (正文)"/>
              </a:rPr>
              <a:t>原码</a:t>
            </a:r>
            <a:endParaRPr lang="en-US" altLang="zh-CN" sz="2200" b="1" dirty="0">
              <a:latin typeface="楷体_GB2312 (正文)"/>
            </a:endParaRPr>
          </a:p>
        </p:txBody>
      </p:sp>
      <p:sp>
        <p:nvSpPr>
          <p:cNvPr id="32" name="文本框 31"/>
          <p:cNvSpPr txBox="1"/>
          <p:nvPr/>
        </p:nvSpPr>
        <p:spPr>
          <a:xfrm>
            <a:off x="3967824" y="5300263"/>
            <a:ext cx="778566" cy="430887"/>
          </a:xfrm>
          <a:prstGeom prst="rect">
            <a:avLst/>
          </a:prstGeom>
          <a:noFill/>
        </p:spPr>
        <p:txBody>
          <a:bodyPr wrap="square" rtlCol="0">
            <a:spAutoFit/>
          </a:bodyPr>
          <a:lstStyle/>
          <a:p>
            <a:r>
              <a:rPr lang="zh-CN" altLang="en-US" sz="2200" b="1" dirty="0">
                <a:latin typeface="楷体_GB2312 (正文)"/>
              </a:rPr>
              <a:t>反码</a:t>
            </a:r>
            <a:endParaRPr lang="en-US" altLang="zh-CN" sz="2200" b="1" dirty="0">
              <a:latin typeface="楷体_GB2312 (正文)"/>
            </a:endParaRPr>
          </a:p>
        </p:txBody>
      </p:sp>
      <p:sp>
        <p:nvSpPr>
          <p:cNvPr id="33" name="文本框 32"/>
          <p:cNvSpPr txBox="1"/>
          <p:nvPr/>
        </p:nvSpPr>
        <p:spPr>
          <a:xfrm>
            <a:off x="6639339" y="4663294"/>
            <a:ext cx="5630518" cy="769441"/>
          </a:xfrm>
          <a:prstGeom prst="rect">
            <a:avLst/>
          </a:prstGeom>
          <a:noFill/>
        </p:spPr>
        <p:txBody>
          <a:bodyPr wrap="square" rtlCol="0">
            <a:spAutoFit/>
          </a:bodyPr>
          <a:lstStyle/>
          <a:p>
            <a:r>
              <a:rPr lang="zh-CN" altLang="en-US" sz="2200" b="1" dirty="0">
                <a:latin typeface="楷体_GB2312 (正文)"/>
              </a:rPr>
              <a:t>负数的补码是对该数的原码除符号位外各位取反后加</a:t>
            </a:r>
            <a:r>
              <a:rPr lang="en-US" altLang="zh-CN" sz="2200" b="1" dirty="0">
                <a:latin typeface="楷体_GB2312 (正文)"/>
              </a:rPr>
              <a:t>1</a:t>
            </a:r>
            <a:r>
              <a:rPr lang="zh-CN" altLang="en-US" sz="2200" b="1" dirty="0">
                <a:latin typeface="楷体_GB2312 (正文)"/>
              </a:rPr>
              <a:t>，即反码</a:t>
            </a:r>
            <a:r>
              <a:rPr lang="en-US" altLang="zh-CN" sz="2200" b="1" dirty="0">
                <a:latin typeface="楷体_GB2312 (正文)"/>
              </a:rPr>
              <a:t>+1</a:t>
            </a:r>
            <a:r>
              <a:rPr lang="zh-CN" altLang="en-US" sz="2200" b="1" dirty="0">
                <a:latin typeface="楷体_GB2312 (正文)"/>
              </a:rPr>
              <a:t>。</a:t>
            </a:r>
            <a:endParaRPr lang="en-US" altLang="zh-CN" sz="2200" b="1" dirty="0">
              <a:latin typeface="楷体_GB2312 (正文)"/>
            </a:endParaRPr>
          </a:p>
        </p:txBody>
      </p:sp>
      <p:pic>
        <p:nvPicPr>
          <p:cNvPr id="34" name="图片 33"/>
          <p:cNvPicPr>
            <a:picLocks noChangeAspect="1"/>
          </p:cNvPicPr>
          <p:nvPr/>
        </p:nvPicPr>
        <p:blipFill>
          <a:blip r:embed="rId6"/>
          <a:stretch>
            <a:fillRect/>
          </a:stretch>
        </p:blipFill>
        <p:spPr>
          <a:xfrm>
            <a:off x="5346971" y="2663804"/>
            <a:ext cx="1181161" cy="2756042"/>
          </a:xfrm>
          <a:prstGeom prst="rect">
            <a:avLst/>
          </a:prstGeom>
        </p:spPr>
      </p:pic>
      <p:sp>
        <p:nvSpPr>
          <p:cNvPr id="35" name="文本框 34"/>
          <p:cNvSpPr txBox="1"/>
          <p:nvPr/>
        </p:nvSpPr>
        <p:spPr>
          <a:xfrm>
            <a:off x="5706718" y="5410594"/>
            <a:ext cx="778566" cy="430887"/>
          </a:xfrm>
          <a:prstGeom prst="rect">
            <a:avLst/>
          </a:prstGeom>
          <a:noFill/>
        </p:spPr>
        <p:txBody>
          <a:bodyPr wrap="square" rtlCol="0">
            <a:spAutoFit/>
          </a:bodyPr>
          <a:lstStyle/>
          <a:p>
            <a:r>
              <a:rPr lang="zh-CN" altLang="en-US" sz="2200" b="1" dirty="0">
                <a:latin typeface="楷体_GB2312 (正文)"/>
              </a:rPr>
              <a:t>补码</a:t>
            </a:r>
            <a:endParaRPr lang="en-US" altLang="zh-CN" sz="2200" b="1" dirty="0">
              <a:latin typeface="楷体_GB2312 (正文)"/>
            </a:endParaRPr>
          </a:p>
        </p:txBody>
      </p:sp>
      <p:sp>
        <p:nvSpPr>
          <p:cNvPr id="36" name="右箭头 35"/>
          <p:cNvSpPr/>
          <p:nvPr/>
        </p:nvSpPr>
        <p:spPr bwMode="auto">
          <a:xfrm>
            <a:off x="4780441" y="3763372"/>
            <a:ext cx="522085" cy="157615"/>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2400" b="0" i="0" u="none" strike="noStrike" cap="none" normalizeH="0" baseline="0">
              <a:ln>
                <a:noFill/>
              </a:ln>
              <a:solidFill>
                <a:schemeClr val="tx1"/>
              </a:solidFill>
              <a:effectLst/>
              <a:latin typeface="Tahoma" panose="020B0604030504040204" pitchFamily="34" charset="0"/>
              <a:ea typeface="SimSun" pitchFamily="2" charset="-122"/>
            </a:endParaRPr>
          </a:p>
        </p:txBody>
      </p:sp>
      <p:cxnSp>
        <p:nvCxnSpPr>
          <p:cNvPr id="37" name="直接连接符 36"/>
          <p:cNvCxnSpPr/>
          <p:nvPr/>
        </p:nvCxnSpPr>
        <p:spPr bwMode="auto">
          <a:xfrm>
            <a:off x="5511248" y="3076161"/>
            <a:ext cx="815009" cy="9939"/>
          </a:xfrm>
          <a:prstGeom prst="line">
            <a:avLst/>
          </a:prstGeom>
          <a:solidFill>
            <a:schemeClr val="accent1"/>
          </a:solidFill>
          <a:ln w="381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P spid="35" grpId="0"/>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35455" y="2627630"/>
            <a:ext cx="5078730" cy="2891790"/>
          </a:xfrm>
          <a:prstGeom prst="rect">
            <a:avLst/>
          </a:prstGeom>
          <a:noFill/>
        </p:spPr>
        <p:txBody>
          <a:bodyPr wrap="square" rtlCol="0">
            <a:spAutoFit/>
          </a:bodyPr>
          <a:lstStyle/>
          <a:p>
            <a:pPr marL="342900" indent="-342900">
              <a:buFont typeface="Wingdings" panose="05000000000000000000" charset="0"/>
              <a:buChar char=""/>
            </a:pPr>
            <a:r>
              <a:rPr lang="zh-CN" altLang="en-US" sz="2400" dirty="0"/>
              <a:t>函数</a:t>
            </a:r>
            <a:r>
              <a:rPr lang="en-US" altLang="zh-CN" sz="2400" dirty="0"/>
              <a:t>B2T</a:t>
            </a:r>
            <a:r>
              <a:rPr lang="zh-CN" altLang="en-US" sz="2400" dirty="0"/>
              <a:t>（</a:t>
            </a:r>
            <a:r>
              <a:rPr lang="en-US" altLang="zh-CN" sz="2400" dirty="0"/>
              <a:t>X</a:t>
            </a:r>
            <a:r>
              <a:rPr lang="zh-CN" altLang="en-US" sz="2400" dirty="0"/>
              <a:t>）是一个双射。</a:t>
            </a:r>
          </a:p>
          <a:p>
            <a:pPr marL="342900" indent="-342900">
              <a:buFont typeface="Wingdings" panose="05000000000000000000" charset="0"/>
              <a:buChar char=""/>
            </a:pPr>
            <a:r>
              <a:rPr lang="zh-CN" altLang="en-US" sz="2400" dirty="0"/>
              <a:t>补码的编码范围：</a:t>
            </a:r>
            <a:r>
              <a:rPr lang="zh-CN" altLang="en-US" dirty="0"/>
              <a:t> </a:t>
            </a:r>
          </a:p>
          <a:p>
            <a:pPr marL="0" lvl="1" indent="-342900">
              <a:buFont typeface="BatangChe" panose="02030609000101010101" charset="-127"/>
              <a:buChar char="ｏ"/>
            </a:pPr>
            <a:r>
              <a:rPr lang="en-US" sz="2000" i="1" dirty="0">
                <a:sym typeface="+mn-ea"/>
              </a:rPr>
              <a:t>T</a:t>
            </a:r>
            <a:r>
              <a:rPr lang="en-US" sz="2000" i="1" baseline="-25000" dirty="0" err="1">
                <a:sym typeface="+mn-ea"/>
              </a:rPr>
              <a:t>Min</a:t>
            </a:r>
            <a:r>
              <a:rPr lang="en-US" sz="2000" dirty="0">
                <a:sym typeface="+mn-ea"/>
              </a:rPr>
              <a:t>	= –2</a:t>
            </a:r>
            <a:r>
              <a:rPr lang="en-US" sz="2000" i="1" baseline="30000" dirty="0">
                <a:sym typeface="+mn-ea"/>
              </a:rPr>
              <a:t>w</a:t>
            </a:r>
            <a:r>
              <a:rPr lang="en-US" sz="2000" baseline="30000" dirty="0">
                <a:sym typeface="+mn-ea"/>
              </a:rPr>
              <a:t>–1</a:t>
            </a:r>
            <a:endParaRPr lang="en-US" sz="2000" dirty="0">
              <a:sym typeface="+mn-ea"/>
            </a:endParaRPr>
          </a:p>
          <a:p>
            <a:pPr marL="0" lvl="1" indent="0">
              <a:buFont typeface="Wingdings" panose="05000000000000000000" charset="0"/>
              <a:buNone/>
            </a:pPr>
            <a:r>
              <a:rPr lang="en-US" sz="2000" dirty="0">
                <a:sym typeface="+mn-ea"/>
              </a:rPr>
              <a:t>	100…0</a:t>
            </a:r>
          </a:p>
          <a:p>
            <a:pPr marL="0" lvl="1" indent="-342900">
              <a:buFont typeface="BatangChe" panose="02030609000101010101" charset="-127"/>
              <a:buChar char="ｏ"/>
            </a:pPr>
            <a:r>
              <a:rPr lang="en-US" sz="2000" i="1" dirty="0">
                <a:sym typeface="+mn-ea"/>
              </a:rPr>
              <a:t>T</a:t>
            </a:r>
            <a:r>
              <a:rPr lang="en-US" sz="2000" i="1" baseline="-25000" dirty="0" err="1">
                <a:sym typeface="+mn-ea"/>
              </a:rPr>
              <a:t>Max</a:t>
            </a:r>
            <a:r>
              <a:rPr lang="en-US" sz="2000" dirty="0">
                <a:sym typeface="+mn-ea"/>
              </a:rPr>
              <a:t> =2</a:t>
            </a:r>
            <a:r>
              <a:rPr lang="en-US" sz="2000" i="1" baseline="30000" dirty="0">
                <a:sym typeface="+mn-ea"/>
              </a:rPr>
              <a:t>w</a:t>
            </a:r>
            <a:r>
              <a:rPr lang="en-US" sz="2000" baseline="30000" dirty="0">
                <a:sym typeface="+mn-ea"/>
              </a:rPr>
              <a:t>–1</a:t>
            </a:r>
            <a:r>
              <a:rPr lang="en-US" sz="2000" dirty="0">
                <a:sym typeface="+mn-ea"/>
              </a:rPr>
              <a:t> – 1</a:t>
            </a:r>
          </a:p>
          <a:p>
            <a:pPr marL="0" lvl="1" indent="0">
              <a:buFont typeface="Wingdings" panose="05000000000000000000" charset="0"/>
              <a:buNone/>
            </a:pPr>
            <a:r>
              <a:rPr lang="en-US" sz="2000" b="0" dirty="0"/>
              <a:t>	</a:t>
            </a:r>
            <a:r>
              <a:rPr lang="en-US" sz="2000" dirty="0">
                <a:sym typeface="+mn-ea"/>
              </a:rPr>
              <a:t>011…1</a:t>
            </a:r>
            <a:endParaRPr lang="en-US" sz="2000" b="0" dirty="0"/>
          </a:p>
          <a:p>
            <a:pPr marL="0" lvl="1" indent="0">
              <a:buFont typeface="Wingdings" panose="05000000000000000000" charset="0"/>
              <a:buNone/>
            </a:pPr>
            <a:endParaRPr lang="en-US" dirty="0">
              <a:sym typeface="+mn-ea"/>
            </a:endParaRPr>
          </a:p>
          <a:p>
            <a:pPr marL="0" lvl="1" indent="0">
              <a:buFont typeface="Wingdings" panose="05000000000000000000" charset="0"/>
              <a:buChar char=""/>
            </a:pPr>
            <a:endParaRPr lang="en-US" b="0" dirty="0"/>
          </a:p>
          <a:p>
            <a:endParaRPr lang="zh-CN" altLang="en-US" dirty="0"/>
          </a:p>
        </p:txBody>
      </p:sp>
      <p:graphicFrame>
        <p:nvGraphicFramePr>
          <p:cNvPr id="8" name="表格 7"/>
          <p:cNvGraphicFramePr/>
          <p:nvPr/>
        </p:nvGraphicFramePr>
        <p:xfrm>
          <a:off x="1295400" y="55372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2.2.3  </a:t>
                      </a:r>
                      <a:r>
                        <a:rPr lang="zh-CN" altLang="en-US" sz="2400">
                          <a:solidFill>
                            <a:schemeClr val="bg1"/>
                          </a:solidFill>
                          <a:ea typeface="SimSun" pitchFamily="2" charset="-122"/>
                        </a:rPr>
                        <a:t>补码编码</a:t>
                      </a:r>
                    </a:p>
                  </a:txBody>
                  <a:tcPr>
                    <a:solidFill>
                      <a:srgbClr val="52B6B1"/>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1735455" y="1144905"/>
            <a:ext cx="5339080" cy="829945"/>
          </a:xfrm>
          <a:prstGeom prst="rect">
            <a:avLst/>
          </a:prstGeom>
          <a:noFill/>
        </p:spPr>
        <p:txBody>
          <a:bodyPr wrap="square" rtlCol="0">
            <a:spAutoFit/>
          </a:bodyPr>
          <a:lstStyle/>
          <a:p>
            <a:r>
              <a:rPr lang="zh-CN" altLang="en-US" sz="2400">
                <a:ea typeface="SimSun" pitchFamily="2" charset="-122"/>
              </a:rPr>
              <a:t>补码编码的定义：</a:t>
            </a:r>
          </a:p>
          <a:p>
            <a:r>
              <a:rPr lang="en-US" altLang="zh-CN" sz="2400">
                <a:ea typeface="SimSun" pitchFamily="2" charset="-122"/>
              </a:rPr>
              <a:t>	</a:t>
            </a:r>
          </a:p>
        </p:txBody>
      </p:sp>
      <p:sp>
        <p:nvSpPr>
          <p:cNvPr id="10" name="文本框 9"/>
          <p:cNvSpPr txBox="1"/>
          <p:nvPr/>
        </p:nvSpPr>
        <p:spPr>
          <a:xfrm>
            <a:off x="1735455" y="2147570"/>
            <a:ext cx="6424930" cy="368300"/>
          </a:xfrm>
          <a:prstGeom prst="rect">
            <a:avLst/>
          </a:prstGeom>
          <a:noFill/>
        </p:spPr>
        <p:txBody>
          <a:bodyPr wrap="square" rtlCol="0">
            <a:spAutoFit/>
          </a:bodyPr>
          <a:lstStyle/>
          <a:p>
            <a:r>
              <a:rPr lang="zh-CN" altLang="en-US"/>
              <a:t>其中，最高有效位</a:t>
            </a:r>
            <a:r>
              <a:rPr lang="en-US" altLang="zh-CN"/>
              <a:t>x</a:t>
            </a:r>
            <a:r>
              <a:rPr lang="en-US" altLang="zh-CN" baseline="-25000"/>
              <a:t>w-1</a:t>
            </a:r>
            <a:r>
              <a:rPr lang="zh-CN" altLang="en-US">
                <a:ea typeface="SimSun" pitchFamily="2" charset="-122"/>
              </a:rPr>
              <a:t>为符号位。</a:t>
            </a:r>
            <a:endParaRPr lang="zh-CN" altLang="en-US" baseline="-25000">
              <a:ea typeface="SimSun" pitchFamily="2" charset="-122"/>
            </a:endParaRPr>
          </a:p>
        </p:txBody>
      </p:sp>
      <p:sp>
        <p:nvSpPr>
          <p:cNvPr id="5" name="圆角矩形标注 4"/>
          <p:cNvSpPr/>
          <p:nvPr/>
        </p:nvSpPr>
        <p:spPr>
          <a:xfrm>
            <a:off x="8795385" y="553720"/>
            <a:ext cx="2569845" cy="1284605"/>
          </a:xfrm>
          <a:prstGeom prst="wedgeRoundRectCallout">
            <a:avLst/>
          </a:prstGeom>
          <a:gradFill>
            <a:gsLst>
              <a:gs pos="0">
                <a:schemeClr val="accent1">
                  <a:lumMod val="5000"/>
                  <a:lumOff val="95000"/>
                </a:schemeClr>
              </a:gs>
              <a:gs pos="74000">
                <a:srgbClr val="7DC8C4"/>
              </a:gs>
              <a:gs pos="83000">
                <a:srgbClr val="7DC8C4"/>
              </a:gs>
              <a:gs pos="100000">
                <a:srgbClr val="7DC8C4"/>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每个介于</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a:t>
            </a:r>
            <a:r>
              <a:rPr lang="en-US" altLang="zh-CN" sz="1800">
                <a:ln>
                  <a:noFill/>
                </a:ln>
                <a:effectLst/>
                <a:ea typeface="SimSun" pitchFamily="2" charset="-122"/>
                <a:sym typeface="+mn-ea"/>
              </a:rPr>
              <a:t>2</a:t>
            </a:r>
            <a:r>
              <a:rPr lang="en-US" altLang="zh-CN" sz="1800" baseline="30000">
                <a:ln>
                  <a:noFill/>
                </a:ln>
                <a:effectLst/>
                <a:ea typeface="SimSun" pitchFamily="2" charset="-122"/>
                <a:sym typeface="+mn-ea"/>
              </a:rPr>
              <a:t>w-1</a:t>
            </a:r>
            <a:r>
              <a:rPr lang="en-US" altLang="zh-CN" sz="1800">
                <a:ln>
                  <a:noFill/>
                </a:ln>
                <a:effectLst/>
                <a:ea typeface="SimSun" pitchFamily="2" charset="-122"/>
                <a:sym typeface="+mn-ea"/>
              </a:rPr>
              <a:t>-1</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~2</a:t>
            </a:r>
            <a:r>
              <a:rPr kumimoji="0" lang="en-US" altLang="zh-CN" sz="1800" b="0" i="0" u="none" strike="noStrike" cap="none" normalizeH="0" baseline="30000">
                <a:ln>
                  <a:noFill/>
                </a:ln>
                <a:solidFill>
                  <a:schemeClr val="tx1"/>
                </a:solidFill>
                <a:effectLst/>
                <a:latin typeface="Calibri" panose="020F0502020204030204" pitchFamily="34" charset="0"/>
                <a:ea typeface="SimSun" pitchFamily="2" charset="-122"/>
              </a:rPr>
              <a:t>w-1</a:t>
            </a:r>
            <a:r>
              <a:rPr kumimoji="0" lang="en-US" altLang="zh-CN" sz="1800" b="0" i="0" u="none" strike="noStrike" cap="none" normalizeH="0">
                <a:ln>
                  <a:noFill/>
                </a:ln>
                <a:solidFill>
                  <a:schemeClr val="tx1"/>
                </a:solidFill>
                <a:effectLst/>
                <a:latin typeface="Calibri" panose="020F0502020204030204" pitchFamily="34" charset="0"/>
                <a:ea typeface="SimSun" pitchFamily="2" charset="-122"/>
              </a:rPr>
              <a:t>-1</a:t>
            </a:r>
            <a:r>
              <a:rPr kumimoji="0" lang="zh-CN" altLang="en-US" sz="1800" b="0" i="0" u="none" strike="noStrike" cap="none" normalizeH="0">
                <a:ln>
                  <a:noFill/>
                </a:ln>
                <a:solidFill>
                  <a:schemeClr val="tx1"/>
                </a:solidFill>
                <a:effectLst/>
                <a:latin typeface="Calibri" panose="020F0502020204030204" pitchFamily="34" charset="0"/>
                <a:ea typeface="SimSun" pitchFamily="2" charset="-122"/>
              </a:rPr>
              <a:t>之间的数都有唯一一个</a:t>
            </a:r>
            <a:r>
              <a:rPr kumimoji="0" lang="en-US" altLang="zh-CN" sz="1800" b="0" i="0" u="none" strike="noStrike" cap="none" normalizeH="0">
                <a:ln>
                  <a:noFill/>
                </a:ln>
                <a:solidFill>
                  <a:schemeClr val="tx1"/>
                </a:solidFill>
                <a:effectLst/>
                <a:latin typeface="Calibri" panose="020F0502020204030204" pitchFamily="34" charset="0"/>
                <a:ea typeface="SimSun" pitchFamily="2" charset="-122"/>
              </a:rPr>
              <a:t>w</a:t>
            </a:r>
            <a:r>
              <a:rPr kumimoji="0" lang="zh-CN" altLang="en-US" sz="1800" b="0" i="0" u="none" strike="noStrike" cap="none" normalizeH="0">
                <a:ln>
                  <a:noFill/>
                </a:ln>
                <a:solidFill>
                  <a:schemeClr val="tx1"/>
                </a:solidFill>
                <a:effectLst/>
                <a:latin typeface="Calibri" panose="020F0502020204030204" pitchFamily="34" charset="0"/>
                <a:ea typeface="SimSun" pitchFamily="2" charset="-122"/>
              </a:rPr>
              <a:t>位的值编码，即补码编码的唯一性。</a:t>
            </a:r>
          </a:p>
        </p:txBody>
      </p:sp>
      <p:graphicFrame>
        <p:nvGraphicFramePr>
          <p:cNvPr id="1026" name="Object 5"/>
          <p:cNvGraphicFramePr>
            <a:graphicFrameLocks noChangeAspect="1"/>
          </p:cNvGraphicFramePr>
          <p:nvPr/>
        </p:nvGraphicFramePr>
        <p:xfrm>
          <a:off x="3734435" y="1550670"/>
          <a:ext cx="3340100" cy="596900"/>
        </p:xfrm>
        <a:graphic>
          <a:graphicData uri="http://schemas.openxmlformats.org/presentationml/2006/ole">
            <mc:AlternateContent xmlns:mc="http://schemas.openxmlformats.org/markup-compatibility/2006">
              <mc:Choice xmlns:v="urn:schemas-microsoft-com:vml" Requires="v">
                <p:oleObj spid="_x0000_s59510" name="Equation" r:id="rId4" imgW="3340100" imgH="596900" progId="Equation.3">
                  <p:embed/>
                </p:oleObj>
              </mc:Choice>
              <mc:Fallback>
                <p:oleObj name="Equation" r:id="rId4" imgW="3340100" imgH="5969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435" y="1550670"/>
                        <a:ext cx="33401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图片 3"/>
          <p:cNvPicPr>
            <a:picLocks noChangeAspect="1"/>
          </p:cNvPicPr>
          <p:nvPr/>
        </p:nvPicPr>
        <p:blipFill>
          <a:blip r:embed="rId6"/>
          <a:stretch>
            <a:fillRect/>
          </a:stretch>
        </p:blipFill>
        <p:spPr>
          <a:xfrm>
            <a:off x="7613650" y="2059305"/>
            <a:ext cx="4071620" cy="2739390"/>
          </a:xfrm>
          <a:prstGeom prst="rect">
            <a:avLst/>
          </a:prstGeom>
        </p:spPr>
      </p:pic>
      <p:sp>
        <p:nvSpPr>
          <p:cNvPr id="7" name="矩形 6"/>
          <p:cNvSpPr/>
          <p:nvPr/>
        </p:nvSpPr>
        <p:spPr>
          <a:xfrm>
            <a:off x="1780540" y="4947920"/>
            <a:ext cx="8630920" cy="1198880"/>
          </a:xfrm>
          <a:prstGeom prst="rect">
            <a:avLst/>
          </a:prstGeom>
        </p:spPr>
        <p:txBody>
          <a:bodyPr wrap="square">
            <a:spAutoFit/>
          </a:bodyPr>
          <a:lstStyle/>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[0001]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[0101]</a:t>
            </a:r>
            <a:r>
              <a:rPr lang="en-US" altLang="zh-CN" i="1" dirty="0">
                <a:latin typeface="MTMIZ"/>
              </a:rPr>
              <a:t>)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[1011]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0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0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5</a:t>
            </a:r>
          </a:p>
          <a:p>
            <a:r>
              <a:rPr lang="en-US" altLang="zh-CN" i="1" dirty="0">
                <a:latin typeface="TimesTen-Italic"/>
              </a:rPr>
              <a:t>B2T</a:t>
            </a:r>
            <a:r>
              <a:rPr lang="en-US" altLang="zh-CN" sz="800" dirty="0">
                <a:latin typeface="TimesTen-Roman"/>
              </a:rPr>
              <a:t>4</a:t>
            </a:r>
            <a:r>
              <a:rPr lang="en-US" altLang="zh-CN" i="1" dirty="0">
                <a:latin typeface="MTMIZ"/>
              </a:rPr>
              <a:t>(</a:t>
            </a:r>
            <a:r>
              <a:rPr lang="en-US" altLang="zh-CN" dirty="0">
                <a:latin typeface="TimesTen-Roman"/>
              </a:rPr>
              <a:t>[1111]</a:t>
            </a:r>
            <a:r>
              <a:rPr lang="en-US" altLang="zh-CN" i="1" dirty="0">
                <a:latin typeface="MTMIZ"/>
              </a:rPr>
              <a:t>)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3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2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1 </a:t>
            </a:r>
            <a:r>
              <a:rPr lang="en-US" altLang="zh-CN" dirty="0">
                <a:latin typeface="MTSYN"/>
              </a:rPr>
              <a:t>+ </a:t>
            </a:r>
            <a:r>
              <a:rPr lang="en-US" altLang="zh-CN" dirty="0">
                <a:latin typeface="TimesTen-Roman"/>
              </a:rPr>
              <a:t>1 </a:t>
            </a:r>
            <a:r>
              <a:rPr lang="en-US" altLang="zh-CN" i="1" dirty="0">
                <a:latin typeface="MTMIZ"/>
              </a:rPr>
              <a:t>. </a:t>
            </a:r>
            <a:r>
              <a:rPr lang="en-US" altLang="zh-CN" dirty="0">
                <a:latin typeface="TimesTen-Roman"/>
              </a:rPr>
              <a:t>2</a:t>
            </a:r>
            <a:r>
              <a:rPr lang="en-US" altLang="zh-CN" sz="800" dirty="0">
                <a:latin typeface="TimesTen-Roman"/>
              </a:rPr>
              <a:t>0 </a:t>
            </a:r>
            <a:r>
              <a:rPr lang="en-US" altLang="zh-CN" dirty="0">
                <a:latin typeface="MTSYN"/>
              </a:rPr>
              <a:t>= −</a:t>
            </a:r>
            <a:r>
              <a:rPr lang="en-US" altLang="zh-CN" dirty="0">
                <a:latin typeface="TimesTen-Roman"/>
              </a:rPr>
              <a:t>8 </a:t>
            </a:r>
            <a:r>
              <a:rPr lang="en-US" altLang="zh-CN" dirty="0">
                <a:latin typeface="MTSYN"/>
              </a:rPr>
              <a:t>+ </a:t>
            </a:r>
            <a:r>
              <a:rPr lang="en-US" altLang="zh-CN" dirty="0">
                <a:latin typeface="TimesTen-Roman"/>
              </a:rPr>
              <a:t>4 </a:t>
            </a:r>
            <a:r>
              <a:rPr lang="en-US" altLang="zh-CN" dirty="0">
                <a:latin typeface="MTSYN"/>
              </a:rPr>
              <a:t>+ </a:t>
            </a:r>
            <a:r>
              <a:rPr lang="en-US" altLang="zh-CN" dirty="0">
                <a:latin typeface="TimesTen-Roman"/>
              </a:rPr>
              <a:t>2 </a:t>
            </a:r>
            <a:r>
              <a:rPr lang="en-US" altLang="zh-CN" dirty="0">
                <a:latin typeface="MTSYN"/>
              </a:rPr>
              <a:t>+ </a:t>
            </a:r>
            <a:r>
              <a:rPr lang="en-US" altLang="zh-CN" dirty="0">
                <a:latin typeface="TimesTen-Roman"/>
              </a:rPr>
              <a:t>1 </a:t>
            </a:r>
            <a:r>
              <a:rPr lang="en-US" altLang="zh-CN" dirty="0">
                <a:latin typeface="MTSYN"/>
              </a:rPr>
              <a:t>= −</a:t>
            </a:r>
            <a:r>
              <a:rPr lang="en-US" altLang="zh-CN" dirty="0">
                <a:latin typeface="TimesTen-Roman"/>
              </a:rPr>
              <a:t>1</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多文档 1"/>
          <p:cNvSpPr/>
          <p:nvPr/>
        </p:nvSpPr>
        <p:spPr>
          <a:xfrm>
            <a:off x="3566795" y="1227455"/>
            <a:ext cx="5637530" cy="2590800"/>
          </a:xfrm>
          <a:prstGeom prst="flowChartMultidocumen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lang="zh-CN" altLang="en-US" sz="2000">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zh-CN" altLang="en-US" sz="2000">
                <a:sym typeface="+mn-ea"/>
              </a:rPr>
              <a:t>题目：求一个负数的补码表示。</a:t>
            </a: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en-US" altLang="zh-CN" sz="2000">
                <a:sym typeface="+mn-ea"/>
              </a:rPr>
              <a:t>	</a:t>
            </a:r>
            <a:r>
              <a:rPr lang="zh-CN" altLang="en-US" sz="2000">
                <a:ea typeface="SimSun" pitchFamily="2" charset="-122"/>
                <a:sym typeface="+mn-ea"/>
              </a:rPr>
              <a:t>例如，求</a:t>
            </a:r>
            <a:r>
              <a:rPr lang="en-US" altLang="zh-CN" sz="2000">
                <a:ea typeface="SimSun" pitchFamily="2" charset="-122"/>
                <a:sym typeface="+mn-ea"/>
              </a:rPr>
              <a:t>-7</a:t>
            </a:r>
            <a:r>
              <a:rPr lang="zh-CN" altLang="en-US" sz="2000">
                <a:ea typeface="SimSun" pitchFamily="2" charset="-122"/>
                <a:sym typeface="+mn-ea"/>
              </a:rPr>
              <a:t>的补码（</a:t>
            </a:r>
            <a:r>
              <a:rPr lang="en-US" altLang="zh-CN" sz="2000">
                <a:ea typeface="SimSun" pitchFamily="2" charset="-122"/>
                <a:sym typeface="+mn-ea"/>
              </a:rPr>
              <a:t>4</a:t>
            </a:r>
            <a:r>
              <a:rPr lang="zh-CN" altLang="en-US" sz="2000">
                <a:ea typeface="SimSun" pitchFamily="2" charset="-122"/>
                <a:sym typeface="+mn-ea"/>
              </a:rPr>
              <a:t>位机器）</a:t>
            </a: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en-US" altLang="zh-CN" sz="2000">
                <a:ea typeface="SimSun" pitchFamily="2" charset="-122"/>
                <a:sym typeface="+mn-ea"/>
              </a:rPr>
              <a:t>	2</a:t>
            </a:r>
            <a:r>
              <a:rPr lang="en-US" altLang="zh-CN" sz="2000" baseline="30000">
                <a:ea typeface="SimSun" pitchFamily="2" charset="-122"/>
                <a:sym typeface="+mn-ea"/>
              </a:rPr>
              <a:t>4</a:t>
            </a:r>
            <a:r>
              <a:rPr lang="en-US" altLang="zh-CN" sz="2000">
                <a:ea typeface="SimSun" pitchFamily="2" charset="-122"/>
                <a:sym typeface="+mn-ea"/>
              </a:rPr>
              <a:t>+</a:t>
            </a:r>
            <a:r>
              <a:rPr lang="zh-CN" altLang="en-US" sz="2000">
                <a:ea typeface="SimSun" pitchFamily="2" charset="-122"/>
                <a:sym typeface="+mn-ea"/>
              </a:rPr>
              <a:t>（</a:t>
            </a:r>
            <a:r>
              <a:rPr lang="en-US" altLang="zh-CN" sz="2000">
                <a:ea typeface="SimSun" pitchFamily="2" charset="-122"/>
                <a:sym typeface="+mn-ea"/>
              </a:rPr>
              <a:t>-7</a:t>
            </a:r>
            <a:r>
              <a:rPr lang="zh-CN" altLang="en-US" sz="2000">
                <a:ea typeface="SimSun" pitchFamily="2" charset="-122"/>
                <a:sym typeface="+mn-ea"/>
              </a:rPr>
              <a:t>）</a:t>
            </a:r>
            <a:r>
              <a:rPr lang="en-US" altLang="zh-CN" sz="2000">
                <a:ea typeface="SimSun" pitchFamily="2" charset="-122"/>
                <a:sym typeface="+mn-ea"/>
              </a:rPr>
              <a:t>=9=8+1=(1001)</a:t>
            </a:r>
            <a:r>
              <a:rPr lang="en-US" altLang="zh-CN" sz="2000" baseline="-25000">
                <a:ea typeface="SimSun" pitchFamily="2" charset="-122"/>
                <a:sym typeface="+mn-ea"/>
              </a:rPr>
              <a:t>2</a:t>
            </a: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en-US" altLang="zh-CN" sz="2000" baseline="-25000">
                <a:ea typeface="SimSun" pitchFamily="2" charset="-122"/>
                <a:sym typeface="+mn-ea"/>
              </a:rPr>
              <a:t>	</a:t>
            </a:r>
            <a:r>
              <a:rPr lang="zh-CN" altLang="en-US" sz="2000">
                <a:ea typeface="SimSun" pitchFamily="2" charset="-122"/>
                <a:sym typeface="+mn-ea"/>
              </a:rPr>
              <a:t>因此，</a:t>
            </a:r>
            <a:r>
              <a:rPr lang="en-US" altLang="zh-CN" sz="2000">
                <a:ea typeface="SimSun" pitchFamily="2" charset="-122"/>
                <a:sym typeface="+mn-ea"/>
              </a:rPr>
              <a:t>-7</a:t>
            </a:r>
            <a:r>
              <a:rPr lang="zh-CN" altLang="en-US" sz="2000">
                <a:ea typeface="SimSun" pitchFamily="2" charset="-122"/>
                <a:sym typeface="+mn-ea"/>
              </a:rPr>
              <a:t>的补码编码为</a:t>
            </a:r>
            <a:r>
              <a:rPr lang="en-US" altLang="zh-CN" sz="2000">
                <a:ea typeface="SimSun" pitchFamily="2" charset="-122"/>
                <a:sym typeface="+mn-ea"/>
              </a:rPr>
              <a:t>1001</a:t>
            </a: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lang="en-US" altLang="zh-CN" sz="2000" baseline="-2500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lang="en-US" altLang="zh-CN" sz="200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en-US" altLang="zh-CN" sz="2000">
                <a:ea typeface="SimSun" pitchFamily="2" charset="-122"/>
                <a:sym typeface="+mn-ea"/>
              </a:rPr>
              <a:t>	</a:t>
            </a:r>
            <a:endParaRPr lang="en-US" altLang="zh-CN" sz="2000" baseline="-2500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lang="en-US" altLang="zh-CN" sz="200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zh-CN" altLang="en-US" sz="2000" b="0" i="0" u="none" strike="noStrike" cap="none" normalizeH="0" baseline="0">
              <a:ln>
                <a:noFill/>
              </a:ln>
              <a:solidFill>
                <a:schemeClr val="tx1"/>
              </a:solidFill>
              <a:effectLst/>
              <a:latin typeface="Calibri" panose="020F0502020204030204" pitchFamily="34" charset="0"/>
              <a:ea typeface="SimSun" pitchFamily="2" charset="-122"/>
            </a:endParaRPr>
          </a:p>
        </p:txBody>
      </p:sp>
      <p:sp>
        <p:nvSpPr>
          <p:cNvPr id="3" name="文本框 2"/>
          <p:cNvSpPr txBox="1"/>
          <p:nvPr/>
        </p:nvSpPr>
        <p:spPr>
          <a:xfrm>
            <a:off x="1295400" y="647700"/>
            <a:ext cx="3717925" cy="460375"/>
          </a:xfrm>
          <a:prstGeom prst="rect">
            <a:avLst/>
          </a:prstGeom>
          <a:noFill/>
        </p:spPr>
        <p:txBody>
          <a:bodyPr wrap="square" rtlCol="0">
            <a:spAutoFit/>
          </a:bodyPr>
          <a:lstStyle/>
          <a:p>
            <a:r>
              <a:rPr lang="zh-CN" altLang="en-US" sz="2400"/>
              <a:t>小</a:t>
            </a:r>
            <a:r>
              <a:rPr lang="en-US" altLang="zh-CN" sz="2400"/>
              <a:t>tips</a:t>
            </a:r>
            <a:r>
              <a:rPr lang="zh-CN" altLang="en-US" sz="2400">
                <a:ea typeface="SimSun" pitchFamily="2" charset="-122"/>
              </a:rPr>
              <a:t>：</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aphicFrame>
        <p:nvGraphicFramePr>
          <p:cNvPr id="203779" name="Group 3"/>
          <p:cNvGraphicFramePr>
            <a:graphicFrameLocks noGrp="1"/>
          </p:cNvGraphicFramePr>
          <p:nvPr/>
        </p:nvGraphicFramePr>
        <p:xfrm>
          <a:off x="7435215" y="837565"/>
          <a:ext cx="1143000" cy="5597906"/>
        </p:xfrm>
        <a:graphic>
          <a:graphicData uri="http://schemas.openxmlformats.org/drawingml/2006/table">
            <a:tbl>
              <a:tblPr/>
              <a:tblGrid>
                <a:gridCol w="1143000">
                  <a:extLst>
                    <a:ext uri="{9D8B030D-6E8A-4147-A177-3AD203B41FA5}">
                      <a16:colId xmlns:a16="http://schemas.microsoft.com/office/drawing/2014/main" val="20000"/>
                    </a:ext>
                  </a:extLst>
                </a:gridCol>
              </a:tblGrid>
              <a:tr h="37973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6"/>
                  </a:ext>
                </a:extLst>
              </a:tr>
            </a:tbl>
          </a:graphicData>
        </a:graphic>
      </p:graphicFrame>
      <p:graphicFrame>
        <p:nvGraphicFramePr>
          <p:cNvPr id="203817" name="Group 41"/>
          <p:cNvGraphicFramePr>
            <a:graphicFrameLocks noGrp="1"/>
          </p:cNvGraphicFramePr>
          <p:nvPr/>
        </p:nvGraphicFramePr>
        <p:xfrm>
          <a:off x="10559415" y="837565"/>
          <a:ext cx="1143000" cy="5597589"/>
        </p:xfrm>
        <a:graphic>
          <a:graphicData uri="http://schemas.openxmlformats.org/drawingml/2006/table">
            <a:tbl>
              <a:tblPr/>
              <a:tblGrid>
                <a:gridCol w="1143000">
                  <a:extLst>
                    <a:ext uri="{9D8B030D-6E8A-4147-A177-3AD203B41FA5}">
                      <a16:colId xmlns:a16="http://schemas.microsoft.com/office/drawing/2014/main" val="20000"/>
                    </a:ext>
                  </a:extLst>
                </a:gridCol>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Unsigned</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6</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7</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CDF1C5"/>
                    </a:solid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8</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9</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12</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13</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14</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15</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F1C7C7"/>
                    </a:solidFill>
                  </a:tcPr>
                </a:tc>
                <a:extLst>
                  <a:ext uri="{0D108BD9-81ED-4DB2-BD59-A6C34878D82A}">
                    <a16:rowId xmlns:a16="http://schemas.microsoft.com/office/drawing/2014/main" val="10016"/>
                  </a:ext>
                </a:extLst>
              </a:tr>
            </a:tbl>
          </a:graphicData>
        </a:graphic>
      </p:graphicFrame>
      <p:graphicFrame>
        <p:nvGraphicFramePr>
          <p:cNvPr id="203855" name="Group 79"/>
          <p:cNvGraphicFramePr>
            <a:graphicFrameLocks noGrp="1"/>
          </p:cNvGraphicFramePr>
          <p:nvPr/>
        </p:nvGraphicFramePr>
        <p:xfrm>
          <a:off x="5836920" y="837565"/>
          <a:ext cx="1143000" cy="5597589"/>
        </p:xfrm>
        <a:graphic>
          <a:graphicData uri="http://schemas.openxmlformats.org/drawingml/2006/table">
            <a:tbl>
              <a:tblPr/>
              <a:tblGrid>
                <a:gridCol w="1143000">
                  <a:extLst>
                    <a:ext uri="{9D8B030D-6E8A-4147-A177-3AD203B41FA5}">
                      <a16:colId xmlns:a16="http://schemas.microsoft.com/office/drawing/2014/main" val="20000"/>
                    </a:ext>
                  </a:extLst>
                </a:gridCol>
              </a:tblGrid>
              <a:tr h="379413">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outerShdw blurRad="38100" dist="38100" dir="2700000" algn="tl">
                              <a:srgbClr val="000000"/>
                            </a:outerShdw>
                          </a:effectLst>
                          <a:latin typeface="Calibri" panose="020F0502020204030204" pitchFamily="34" charset="0"/>
                        </a:rPr>
                        <a:t>Bits</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0101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0111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8"/>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1000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9"/>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1001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0"/>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1010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1"/>
                  </a:ext>
                </a:extLst>
              </a:tr>
              <a:tr h="28098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1011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2"/>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1100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3"/>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a:ln>
                            <a:noFill/>
                          </a:ln>
                          <a:solidFill>
                            <a:schemeClr val="tx2"/>
                          </a:solidFill>
                          <a:effectLst/>
                          <a:latin typeface="Courier New" panose="02070309020205020404" charset="0"/>
                        </a:rPr>
                        <a:t>1101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4"/>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1110</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5"/>
                  </a:ext>
                </a:extLst>
              </a:tr>
              <a:tr h="300038">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anose="05000000000000000000" pitchFamily="2" charset="2"/>
                        <a:buNone/>
                      </a:pPr>
                      <a:r>
                        <a:rPr kumimoji="0" lang="en-US" sz="1600" b="1" i="0" u="none" strike="noStrike" cap="none" normalizeH="0" baseline="0" dirty="0">
                          <a:ln>
                            <a:noFill/>
                          </a:ln>
                          <a:solidFill>
                            <a:schemeClr val="tx2"/>
                          </a:solidFill>
                          <a:effectLst/>
                          <a:latin typeface="Courier New" panose="02070309020205020404" charset="0"/>
                        </a:rPr>
                        <a:t>1111</a:t>
                      </a:r>
                    </a:p>
                  </a:txBody>
                  <a:tcPr marL="45720" marR="45720" horzOverflow="overflow">
                    <a:lnL w="28575"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16"/>
                  </a:ext>
                </a:extLst>
              </a:tr>
            </a:tbl>
          </a:graphicData>
        </a:graphic>
      </p:graphicFrame>
      <p:grpSp>
        <p:nvGrpSpPr>
          <p:cNvPr id="14" name="Group 126"/>
          <p:cNvGrpSpPr/>
          <p:nvPr/>
        </p:nvGrpSpPr>
        <p:grpSpPr bwMode="auto">
          <a:xfrm>
            <a:off x="8824595" y="2194560"/>
            <a:ext cx="1447800" cy="584200"/>
            <a:chOff x="3312" y="1226"/>
            <a:chExt cx="912" cy="368"/>
          </a:xfrm>
        </p:grpSpPr>
        <p:sp>
          <p:nvSpPr>
            <p:cNvPr id="15" name="Line 121"/>
            <p:cNvSpPr>
              <a:spLocks noChangeShapeType="1"/>
            </p:cNvSpPr>
            <p:nvPr/>
          </p:nvSpPr>
          <p:spPr bwMode="auto">
            <a:xfrm flipH="1" flipV="1">
              <a:off x="3312" y="1536"/>
              <a:ext cx="912"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6" name="Text Box 124"/>
            <p:cNvSpPr txBox="1">
              <a:spLocks noChangeArrowheads="1"/>
            </p:cNvSpPr>
            <p:nvPr/>
          </p:nvSpPr>
          <p:spPr bwMode="auto">
            <a:xfrm>
              <a:off x="3696" y="1226"/>
              <a:ext cx="187" cy="368"/>
            </a:xfrm>
            <a:prstGeom prst="rect">
              <a:avLst/>
            </a:prstGeom>
            <a:noFill/>
            <a:ln w="19050">
              <a:noFill/>
              <a:miter lim="800000"/>
              <a:tailEnd type="none" w="sm" len="sm"/>
            </a:ln>
          </p:spPr>
          <p:txBody>
            <a:bodyPr wrap="none" lIns="45720" rIns="45720">
              <a:spAutoFit/>
            </a:bodyPr>
            <a:lstStyle/>
            <a:p>
              <a:pPr algn="ctr"/>
              <a:r>
                <a:rPr lang="en-US" sz="3200" dirty="0">
                  <a:latin typeface="Calibri" panose="020F0502020204030204" pitchFamily="34" charset="0"/>
                </a:rPr>
                <a:t>=</a:t>
              </a:r>
            </a:p>
          </p:txBody>
        </p:sp>
      </p:grpSp>
      <p:grpSp>
        <p:nvGrpSpPr>
          <p:cNvPr id="17" name="Group 127"/>
          <p:cNvGrpSpPr/>
          <p:nvPr/>
        </p:nvGrpSpPr>
        <p:grpSpPr bwMode="auto">
          <a:xfrm>
            <a:off x="8858885" y="5015226"/>
            <a:ext cx="1447800" cy="492124"/>
            <a:chOff x="3312" y="2762"/>
            <a:chExt cx="912" cy="310"/>
          </a:xfrm>
        </p:grpSpPr>
        <p:sp>
          <p:nvSpPr>
            <p:cNvPr id="18" name="Line 123"/>
            <p:cNvSpPr>
              <a:spLocks noChangeShapeType="1"/>
            </p:cNvSpPr>
            <p:nvPr/>
          </p:nvSpPr>
          <p:spPr bwMode="auto">
            <a:xfrm flipH="1" flipV="1">
              <a:off x="3312" y="3072"/>
              <a:ext cx="912" cy="0"/>
            </a:xfrm>
            <a:prstGeom prst="line">
              <a:avLst/>
            </a:prstGeom>
            <a:noFill/>
            <a:ln w="57150">
              <a:solidFill>
                <a:schemeClr val="tx1"/>
              </a:solidFill>
              <a:round/>
              <a:headEnd type="triangle" w="lg" len="lg"/>
              <a:tailEnd type="triangle" w="lg" len="lg"/>
            </a:ln>
          </p:spPr>
          <p:txBody>
            <a:bodyPr wrap="none" anchor="ctr"/>
            <a:lstStyle/>
            <a:p>
              <a:endParaRPr lang="en-US"/>
            </a:p>
          </p:txBody>
        </p:sp>
        <p:sp>
          <p:nvSpPr>
            <p:cNvPr id="19" name="Text Box 125"/>
            <p:cNvSpPr txBox="1">
              <a:spLocks noChangeArrowheads="1"/>
            </p:cNvSpPr>
            <p:nvPr/>
          </p:nvSpPr>
          <p:spPr bwMode="auto">
            <a:xfrm>
              <a:off x="3504" y="2762"/>
              <a:ext cx="329" cy="291"/>
            </a:xfrm>
            <a:prstGeom prst="rect">
              <a:avLst/>
            </a:prstGeom>
            <a:noFill/>
            <a:ln w="57150">
              <a:noFill/>
              <a:round/>
              <a:headEnd type="triangle" w="lg" len="lg"/>
              <a:tailEnd type="triangle" w="lg" len="lg"/>
            </a:ln>
          </p:spPr>
          <p:txBody>
            <a:bodyPr wrap="none" anchor="ctr"/>
            <a:lstStyle/>
            <a:p>
              <a:r>
                <a:rPr lang="en-US" dirty="0">
                  <a:latin typeface="Calibri" panose="020F0502020204030204" pitchFamily="34" charset="0"/>
                </a:rPr>
                <a:t>+/- 16</a:t>
              </a:r>
            </a:p>
          </p:txBody>
        </p:sp>
      </p:grpSp>
      <p:sp>
        <p:nvSpPr>
          <p:cNvPr id="4" name="线形标注 1(带边框和强调线) 3"/>
          <p:cNvSpPr/>
          <p:nvPr/>
        </p:nvSpPr>
        <p:spPr>
          <a:xfrm>
            <a:off x="1896110" y="1593215"/>
            <a:ext cx="2401570" cy="2890520"/>
          </a:xfrm>
          <a:prstGeom prst="accentBorderCallout1">
            <a:avLst>
              <a:gd name="adj1" fmla="val 35511"/>
              <a:gd name="adj2" fmla="val 126997"/>
              <a:gd name="adj3" fmla="val 106047"/>
              <a:gd name="adj4" fmla="val 154812"/>
            </a:avLst>
          </a:prstGeom>
          <a:gradFill>
            <a:gsLst>
              <a:gs pos="0">
                <a:schemeClr val="accent1">
                  <a:lumMod val="5000"/>
                  <a:lumOff val="95000"/>
                </a:schemeClr>
              </a:gs>
              <a:gs pos="71000">
                <a:schemeClr val="accent3"/>
              </a:gs>
              <a:gs pos="100000">
                <a:srgbClr val="7DC8C4"/>
              </a:gs>
            </a:gsLst>
            <a:lin ang="48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zh-CN" altLang="en-US" sz="1800">
                <a:sym typeface="+mn-ea"/>
              </a:rPr>
              <a:t>右图为四位编码的无符号数和有符号数之间的相互转换情况，可以看出，从</a:t>
            </a:r>
            <a:r>
              <a:rPr lang="en-US" altLang="zh-CN" sz="1800" b="1">
                <a:sym typeface="+mn-ea"/>
              </a:rPr>
              <a:t>0000~0111</a:t>
            </a:r>
            <a:r>
              <a:rPr lang="zh-CN" altLang="en-US" sz="1800">
                <a:ea typeface="SimSun" pitchFamily="2" charset="-122"/>
                <a:sym typeface="+mn-ea"/>
              </a:rPr>
              <a:t>，无符号数和有符号数的数值是一样的。</a:t>
            </a:r>
            <a:r>
              <a:rPr lang="zh-CN" altLang="en-US" sz="1800" b="1">
                <a:ea typeface="SimSun" pitchFamily="2" charset="-122"/>
                <a:sym typeface="+mn-ea"/>
              </a:rPr>
              <a:t>当最高位为</a:t>
            </a:r>
            <a:r>
              <a:rPr lang="en-US" altLang="zh-CN" sz="1800" b="1">
                <a:ea typeface="SimSun" pitchFamily="2" charset="-122"/>
                <a:sym typeface="+mn-ea"/>
              </a:rPr>
              <a:t>1</a:t>
            </a:r>
            <a:r>
              <a:rPr lang="zh-CN" altLang="en-US" sz="1800" b="1">
                <a:ea typeface="SimSun" pitchFamily="2" charset="-122"/>
                <a:sym typeface="+mn-ea"/>
              </a:rPr>
              <a:t>时</a:t>
            </a:r>
            <a:r>
              <a:rPr lang="zh-CN" altLang="en-US" sz="1800">
                <a:ea typeface="SimSun" pitchFamily="2" charset="-122"/>
                <a:sym typeface="+mn-ea"/>
              </a:rPr>
              <a:t>，无符号数由对应的有符号数的数值加上</a:t>
            </a:r>
            <a:r>
              <a:rPr lang="en-US" altLang="zh-CN" sz="1800">
                <a:ea typeface="SimSun" pitchFamily="2" charset="-122"/>
                <a:sym typeface="+mn-ea"/>
              </a:rPr>
              <a:t>16</a:t>
            </a:r>
            <a:r>
              <a:rPr lang="zh-CN" altLang="en-US" sz="1800">
                <a:ea typeface="SimSun" pitchFamily="2" charset="-122"/>
                <a:sym typeface="+mn-ea"/>
              </a:rPr>
              <a:t>得到。</a:t>
            </a: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6054090" cy="457200"/>
        </p:xfrm>
        <a:graphic>
          <a:graphicData uri="http://schemas.openxmlformats.org/drawingml/2006/table">
            <a:tbl>
              <a:tblPr firstRow="1" bandRow="1">
                <a:tableStyleId>{5C22544A-7EE6-4342-B048-85BDC9FD1C3A}</a:tableStyleId>
              </a:tblPr>
              <a:tblGrid>
                <a:gridCol w="605409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2.2.4  </a:t>
                      </a:r>
                      <a:r>
                        <a:rPr lang="zh-CN" altLang="en-US" sz="2400">
                          <a:solidFill>
                            <a:schemeClr val="bg1"/>
                          </a:solidFill>
                          <a:ea typeface="SimSun" pitchFamily="2" charset="-122"/>
                        </a:rPr>
                        <a:t>有符号数和无符号数之间的转换</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5100" y="3729355"/>
            <a:ext cx="6852920" cy="2306955"/>
          </a:xfrm>
          <a:prstGeom prst="rect">
            <a:avLst/>
          </a:prstGeom>
          <a:noFill/>
        </p:spPr>
        <p:txBody>
          <a:bodyPr wrap="square" rtlCol="0">
            <a:spAutoFit/>
          </a:bodyPr>
          <a:lstStyle/>
          <a:p>
            <a:pPr marL="342900" indent="-342900">
              <a:buFont typeface="Arial" panose="020B0704020202020204" pitchFamily="34" charset="0"/>
              <a:buChar char="→"/>
            </a:pPr>
            <a:r>
              <a:rPr lang="en-US" altLang="zh-CN" sz="2400" dirty="0">
                <a:sym typeface="+mn-ea"/>
              </a:rPr>
              <a:t>C</a:t>
            </a:r>
            <a:r>
              <a:rPr lang="zh-CN" altLang="en-US" sz="2400" dirty="0">
                <a:sym typeface="+mn-ea"/>
              </a:rPr>
              <a:t>语言允许强制类型转换</a:t>
            </a:r>
          </a:p>
          <a:p>
            <a:pPr marL="342900" indent="-342900">
              <a:buFont typeface="Arial" panose="020B0704020202020204" pitchFamily="34" charset="0"/>
              <a:buChar char="→"/>
            </a:pPr>
            <a:r>
              <a:rPr lang="zh-CN" altLang="en-US" sz="2400" dirty="0">
                <a:sym typeface="+mn-ea"/>
              </a:rPr>
              <a:t>相同字长的类型转换，数值可能改变，但不改变“位模式”</a:t>
            </a:r>
            <a:endParaRPr lang="en-US" altLang="zh-CN" sz="2400" baseline="30000" dirty="0">
              <a:sym typeface="+mn-ea"/>
            </a:endParaRPr>
          </a:p>
          <a:p>
            <a:pPr marL="342900" indent="-342900">
              <a:buFont typeface="Arial" panose="020B0704020202020204" pitchFamily="34" charset="0"/>
              <a:buChar char="→"/>
            </a:pPr>
            <a:r>
              <a:rPr lang="zh-CN" altLang="en-US" sz="2400" dirty="0">
                <a:sym typeface="+mn-ea"/>
              </a:rPr>
              <a:t>在</a:t>
            </a:r>
            <a:r>
              <a:rPr lang="en-US" altLang="zh-CN" sz="2400" dirty="0">
                <a:sym typeface="+mn-ea"/>
              </a:rPr>
              <a:t>0 ≤</a:t>
            </a:r>
            <a:r>
              <a:rPr lang="en-US" altLang="zh-CN" sz="2400" i="1" dirty="0">
                <a:sym typeface="+mn-ea"/>
              </a:rPr>
              <a:t>x &lt;</a:t>
            </a:r>
            <a:r>
              <a:rPr lang="en-US" altLang="zh-CN" sz="2400" dirty="0">
                <a:sym typeface="+mn-ea"/>
              </a:rPr>
              <a:t>2</a:t>
            </a:r>
            <a:r>
              <a:rPr lang="en-US" altLang="zh-CN" sz="2400" i="1" baseline="30000" dirty="0">
                <a:sym typeface="+mn-ea"/>
              </a:rPr>
              <a:t>w</a:t>
            </a:r>
            <a:r>
              <a:rPr lang="en-US" altLang="zh-CN" sz="2400" baseline="30000" dirty="0">
                <a:sym typeface="+mn-ea"/>
              </a:rPr>
              <a:t>−1</a:t>
            </a:r>
            <a:r>
              <a:rPr lang="zh-CN" altLang="en-US" sz="2400" dirty="0">
                <a:sym typeface="+mn-ea"/>
              </a:rPr>
              <a:t>范围内</a:t>
            </a:r>
            <a:r>
              <a:rPr lang="en-US" altLang="zh-CN" sz="2400" dirty="0">
                <a:sym typeface="+mn-ea"/>
              </a:rPr>
              <a:t>, U2B</a:t>
            </a:r>
            <a:r>
              <a:rPr lang="en-US" altLang="zh-CN" sz="2400" baseline="-25000" dirty="0">
                <a:sym typeface="+mn-ea"/>
              </a:rPr>
              <a:t>w</a:t>
            </a:r>
            <a:r>
              <a:rPr lang="zh-CN" altLang="en-US" sz="2400" dirty="0">
                <a:sym typeface="+mn-ea"/>
              </a:rPr>
              <a:t>和</a:t>
            </a:r>
            <a:r>
              <a:rPr lang="en-US" altLang="zh-CN" sz="2400" dirty="0">
                <a:sym typeface="+mn-ea"/>
              </a:rPr>
              <a:t>T2B</a:t>
            </a:r>
            <a:r>
              <a:rPr lang="en-US" altLang="zh-CN" sz="2400" baseline="-25000" dirty="0">
                <a:sym typeface="+mn-ea"/>
              </a:rPr>
              <a:t>w</a:t>
            </a:r>
            <a:r>
              <a:rPr lang="zh-CN" altLang="en-US" sz="2400" dirty="0">
                <a:sym typeface="+mn-ea"/>
              </a:rPr>
              <a:t>产生相同的位模式（最高位为</a:t>
            </a:r>
            <a:r>
              <a:rPr lang="en-US" altLang="zh-CN" sz="2400" dirty="0">
                <a:sym typeface="+mn-ea"/>
              </a:rPr>
              <a:t>0</a:t>
            </a:r>
            <a:r>
              <a:rPr lang="zh-CN" altLang="en-US" sz="2400" dirty="0">
                <a:sym typeface="+mn-ea"/>
              </a:rPr>
              <a:t>）</a:t>
            </a:r>
          </a:p>
          <a:p>
            <a:pPr marL="342900" indent="-342900">
              <a:buFont typeface="Arial" panose="020B0704020202020204" pitchFamily="34" charset="0"/>
              <a:buChar char="→"/>
            </a:pPr>
            <a:r>
              <a:rPr lang="zh-CN" altLang="en-US" sz="2400" dirty="0">
                <a:sym typeface="+mn-ea"/>
              </a:rPr>
              <a:t>对于最高位为</a:t>
            </a:r>
            <a:r>
              <a:rPr lang="en-US" altLang="zh-CN" sz="2400" dirty="0">
                <a:sym typeface="+mn-ea"/>
              </a:rPr>
              <a:t>1</a:t>
            </a:r>
            <a:r>
              <a:rPr lang="zh-CN" altLang="en-US" sz="2400" dirty="0">
                <a:sym typeface="+mn-ea"/>
              </a:rPr>
              <a:t>的位模式，两者有差别</a:t>
            </a:r>
            <a:endParaRPr lang="zh-CN" altLang="en-US" sz="2400"/>
          </a:p>
        </p:txBody>
      </p:sp>
      <p:sp>
        <p:nvSpPr>
          <p:cNvPr id="15" name="Rectangle 3"/>
          <p:cNvSpPr>
            <a:spLocks noChangeArrowheads="1"/>
          </p:cNvSpPr>
          <p:nvPr/>
        </p:nvSpPr>
        <p:spPr bwMode="auto">
          <a:xfrm>
            <a:off x="3213100" y="1841499"/>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a:latin typeface="Calibri" panose="020F0502020204030204" pitchFamily="34" charset="0"/>
              </a:rPr>
              <a:t>T2U</a:t>
            </a:r>
          </a:p>
        </p:txBody>
      </p:sp>
      <p:sp>
        <p:nvSpPr>
          <p:cNvPr id="16" name="Rectangle 4"/>
          <p:cNvSpPr>
            <a:spLocks noChangeArrowheads="1"/>
          </p:cNvSpPr>
          <p:nvPr/>
        </p:nvSpPr>
        <p:spPr bwMode="auto">
          <a:xfrm>
            <a:off x="3517900" y="2222499"/>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dirty="0">
                <a:latin typeface="Calibri" panose="020F0502020204030204" pitchFamily="34" charset="0"/>
              </a:rPr>
              <a:t>T2B</a:t>
            </a:r>
          </a:p>
        </p:txBody>
      </p:sp>
      <p:sp>
        <p:nvSpPr>
          <p:cNvPr id="17" name="Rectangle 5"/>
          <p:cNvSpPr>
            <a:spLocks noChangeArrowheads="1"/>
          </p:cNvSpPr>
          <p:nvPr/>
        </p:nvSpPr>
        <p:spPr bwMode="auto">
          <a:xfrm>
            <a:off x="4660900" y="2222499"/>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B2U</a:t>
            </a:r>
          </a:p>
        </p:txBody>
      </p:sp>
      <p:sp>
        <p:nvSpPr>
          <p:cNvPr id="18" name="Line 6"/>
          <p:cNvSpPr>
            <a:spLocks noChangeShapeType="1"/>
          </p:cNvSpPr>
          <p:nvPr/>
        </p:nvSpPr>
        <p:spPr bwMode="auto">
          <a:xfrm>
            <a:off x="2527300" y="2362199"/>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19" name="Line 7"/>
          <p:cNvSpPr>
            <a:spLocks noChangeShapeType="1"/>
          </p:cNvSpPr>
          <p:nvPr/>
        </p:nvSpPr>
        <p:spPr bwMode="auto">
          <a:xfrm>
            <a:off x="5270500" y="2362199"/>
            <a:ext cx="9652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0" name="Line 8"/>
          <p:cNvSpPr>
            <a:spLocks noChangeShapeType="1"/>
          </p:cNvSpPr>
          <p:nvPr/>
        </p:nvSpPr>
        <p:spPr bwMode="auto">
          <a:xfrm>
            <a:off x="4127500" y="2362199"/>
            <a:ext cx="508000" cy="0"/>
          </a:xfrm>
          <a:prstGeom prst="line">
            <a:avLst/>
          </a:prstGeom>
          <a:noFill/>
          <a:ln w="25400">
            <a:solidFill>
              <a:schemeClr val="tx1"/>
            </a:solidFill>
            <a:round/>
            <a:tailEnd type="triangle" w="med" len="med"/>
          </a:ln>
        </p:spPr>
        <p:txBody>
          <a:bodyPr wrap="none" anchor="ctr"/>
          <a:lstStyle/>
          <a:p>
            <a:endParaRPr lang="en-US">
              <a:latin typeface="Calibri" panose="020F0502020204030204" pitchFamily="34" charset="0"/>
            </a:endParaRPr>
          </a:p>
        </p:txBody>
      </p:sp>
      <p:sp>
        <p:nvSpPr>
          <p:cNvPr id="21" name="Rectangle 11"/>
          <p:cNvSpPr>
            <a:spLocks noChangeArrowheads="1"/>
          </p:cNvSpPr>
          <p:nvPr/>
        </p:nvSpPr>
        <p:spPr bwMode="auto">
          <a:xfrm>
            <a:off x="3275013" y="2949574"/>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dirty="0">
                <a:latin typeface="Calibri" panose="020F0502020204030204" pitchFamily="34" charset="0"/>
                <a:ea typeface="SimSun" pitchFamily="2" charset="-122"/>
              </a:rPr>
              <a:t>保持相同的位模式</a:t>
            </a:r>
          </a:p>
        </p:txBody>
      </p:sp>
      <p:sp>
        <p:nvSpPr>
          <p:cNvPr id="22" name="Rectangle 12"/>
          <p:cNvSpPr>
            <a:spLocks noChangeArrowheads="1"/>
          </p:cNvSpPr>
          <p:nvPr/>
        </p:nvSpPr>
        <p:spPr bwMode="auto">
          <a:xfrm>
            <a:off x="2043113" y="2131700"/>
            <a:ext cx="318997"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
        <p:nvSpPr>
          <p:cNvPr id="23" name="Rectangle 13"/>
          <p:cNvSpPr>
            <a:spLocks noChangeArrowheads="1"/>
          </p:cNvSpPr>
          <p:nvPr/>
        </p:nvSpPr>
        <p:spPr bwMode="auto">
          <a:xfrm>
            <a:off x="6235383" y="2131700"/>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ux</a:t>
            </a:r>
          </a:p>
        </p:txBody>
      </p:sp>
      <p:sp>
        <p:nvSpPr>
          <p:cNvPr id="24" name="Rectangle 14"/>
          <p:cNvSpPr>
            <a:spLocks noChangeArrowheads="1"/>
          </p:cNvSpPr>
          <p:nvPr/>
        </p:nvSpPr>
        <p:spPr bwMode="auto">
          <a:xfrm>
            <a:off x="4176713" y="2304884"/>
            <a:ext cx="370293" cy="459100"/>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
        <p:nvSpPr>
          <p:cNvPr id="33" name="Rectangle 13"/>
          <p:cNvSpPr>
            <a:spLocks noChangeArrowheads="1"/>
          </p:cNvSpPr>
          <p:nvPr/>
        </p:nvSpPr>
        <p:spPr bwMode="auto">
          <a:xfrm>
            <a:off x="6619558" y="2132970"/>
            <a:ext cx="472885" cy="459100"/>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ux</a:t>
            </a:r>
          </a:p>
        </p:txBody>
      </p:sp>
      <p:sp>
        <p:nvSpPr>
          <p:cNvPr id="55" name="Rectangle 42"/>
          <p:cNvSpPr>
            <a:spLocks noChangeArrowheads="1"/>
          </p:cNvSpPr>
          <p:nvPr/>
        </p:nvSpPr>
        <p:spPr bwMode="auto">
          <a:xfrm>
            <a:off x="7629843" y="1841183"/>
            <a:ext cx="2336800" cy="1041400"/>
          </a:xfrm>
          <a:prstGeom prst="rect">
            <a:avLst/>
          </a:prstGeom>
          <a:solidFill>
            <a:schemeClr val="accent2">
              <a:lumMod val="20000"/>
              <a:lumOff val="80000"/>
            </a:schemeClr>
          </a:solidFill>
          <a:ln w="25400">
            <a:solidFill>
              <a:schemeClr val="tx1"/>
            </a:solidFill>
            <a:miter lim="800000"/>
          </a:ln>
        </p:spPr>
        <p:txBody>
          <a:bodyPr wrap="none" lIns="90487" tIns="44450" rIns="90487" bIns="44450" anchorCtr="1"/>
          <a:lstStyle/>
          <a:p>
            <a:pPr algn="ctr">
              <a:lnSpc>
                <a:spcPct val="100000"/>
              </a:lnSpc>
            </a:pPr>
            <a:r>
              <a:rPr lang="en-US" sz="2000" b="0" dirty="0">
                <a:latin typeface="Calibri" panose="020F0502020204030204" pitchFamily="34" charset="0"/>
              </a:rPr>
              <a:t>U2T</a:t>
            </a:r>
          </a:p>
        </p:txBody>
      </p:sp>
      <p:sp>
        <p:nvSpPr>
          <p:cNvPr id="56" name="Rectangle 43"/>
          <p:cNvSpPr>
            <a:spLocks noChangeArrowheads="1"/>
          </p:cNvSpPr>
          <p:nvPr/>
        </p:nvSpPr>
        <p:spPr bwMode="auto">
          <a:xfrm>
            <a:off x="7934643" y="2222183"/>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U2B</a:t>
            </a:r>
          </a:p>
        </p:txBody>
      </p:sp>
      <p:sp>
        <p:nvSpPr>
          <p:cNvPr id="57" name="Rectangle 44"/>
          <p:cNvSpPr>
            <a:spLocks noChangeArrowheads="1"/>
          </p:cNvSpPr>
          <p:nvPr/>
        </p:nvSpPr>
        <p:spPr bwMode="auto">
          <a:xfrm>
            <a:off x="9077643" y="2222183"/>
            <a:ext cx="584200" cy="279400"/>
          </a:xfrm>
          <a:prstGeom prst="rect">
            <a:avLst/>
          </a:prstGeom>
          <a:solidFill>
            <a:schemeClr val="bg1"/>
          </a:solidFill>
          <a:ln w="25400">
            <a:solidFill>
              <a:schemeClr val="tx1"/>
            </a:solidFill>
            <a:miter lim="800000"/>
          </a:ln>
        </p:spPr>
        <p:txBody>
          <a:bodyPr wrap="none" lIns="90487" tIns="44450" rIns="90487" bIns="44450" anchor="ctr"/>
          <a:lstStyle/>
          <a:p>
            <a:pPr algn="ctr">
              <a:lnSpc>
                <a:spcPct val="100000"/>
              </a:lnSpc>
            </a:pPr>
            <a:r>
              <a:rPr lang="en-US" sz="2000" b="0">
                <a:latin typeface="Calibri" panose="020F0502020204030204" pitchFamily="34" charset="0"/>
              </a:rPr>
              <a:t>B2T</a:t>
            </a:r>
          </a:p>
        </p:txBody>
      </p:sp>
      <p:sp>
        <p:nvSpPr>
          <p:cNvPr id="58" name="Line 45"/>
          <p:cNvSpPr>
            <a:spLocks noChangeShapeType="1"/>
          </p:cNvSpPr>
          <p:nvPr/>
        </p:nvSpPr>
        <p:spPr bwMode="auto">
          <a:xfrm>
            <a:off x="6944043" y="2361883"/>
            <a:ext cx="965200" cy="0"/>
          </a:xfrm>
          <a:prstGeom prst="line">
            <a:avLst/>
          </a:prstGeom>
          <a:noFill/>
          <a:ln w="25400">
            <a:solidFill>
              <a:schemeClr val="tx1"/>
            </a:solidFill>
            <a:round/>
            <a:tailEnd type="triangle" w="med" len="med"/>
          </a:ln>
        </p:spPr>
        <p:txBody>
          <a:bodyPr wrap="none" anchor="ctr"/>
          <a:lstStyle/>
          <a:p>
            <a:endParaRPr lang="en-US"/>
          </a:p>
        </p:txBody>
      </p:sp>
      <p:sp>
        <p:nvSpPr>
          <p:cNvPr id="59" name="Line 46"/>
          <p:cNvSpPr>
            <a:spLocks noChangeShapeType="1"/>
          </p:cNvSpPr>
          <p:nvPr/>
        </p:nvSpPr>
        <p:spPr bwMode="auto">
          <a:xfrm>
            <a:off x="9687243" y="2361883"/>
            <a:ext cx="965200" cy="0"/>
          </a:xfrm>
          <a:prstGeom prst="line">
            <a:avLst/>
          </a:prstGeom>
          <a:noFill/>
          <a:ln w="25400">
            <a:solidFill>
              <a:schemeClr val="tx1"/>
            </a:solidFill>
            <a:round/>
            <a:tailEnd type="triangle" w="med" len="med"/>
          </a:ln>
        </p:spPr>
        <p:txBody>
          <a:bodyPr wrap="none" anchor="ctr"/>
          <a:lstStyle/>
          <a:p>
            <a:endParaRPr lang="en-US"/>
          </a:p>
        </p:txBody>
      </p:sp>
      <p:sp>
        <p:nvSpPr>
          <p:cNvPr id="60" name="Line 47"/>
          <p:cNvSpPr>
            <a:spLocks noChangeShapeType="1"/>
          </p:cNvSpPr>
          <p:nvPr/>
        </p:nvSpPr>
        <p:spPr bwMode="auto">
          <a:xfrm>
            <a:off x="8544243" y="2361883"/>
            <a:ext cx="508000" cy="0"/>
          </a:xfrm>
          <a:prstGeom prst="line">
            <a:avLst/>
          </a:prstGeom>
          <a:noFill/>
          <a:ln w="25400">
            <a:solidFill>
              <a:schemeClr val="tx1"/>
            </a:solidFill>
            <a:round/>
            <a:tailEnd type="triangle" w="med" len="med"/>
          </a:ln>
        </p:spPr>
        <p:txBody>
          <a:bodyPr wrap="none" anchor="ctr"/>
          <a:lstStyle/>
          <a:p>
            <a:endParaRPr lang="en-US"/>
          </a:p>
        </p:txBody>
      </p:sp>
      <p:sp>
        <p:nvSpPr>
          <p:cNvPr id="61" name="Rectangle 50"/>
          <p:cNvSpPr>
            <a:spLocks noChangeArrowheads="1"/>
          </p:cNvSpPr>
          <p:nvPr/>
        </p:nvSpPr>
        <p:spPr bwMode="auto">
          <a:xfrm>
            <a:off x="7692661" y="2949258"/>
            <a:ext cx="2212340" cy="396240"/>
          </a:xfrm>
          <a:prstGeom prst="rect">
            <a:avLst/>
          </a:prstGeom>
          <a:noFill/>
          <a:ln w="25400">
            <a:noFill/>
            <a:miter lim="800000"/>
          </a:ln>
        </p:spPr>
        <p:txBody>
          <a:bodyPr wrap="none" lIns="90487" tIns="44450" rIns="90487" bIns="44450">
            <a:spAutoFit/>
          </a:bodyPr>
          <a:lstStyle/>
          <a:p>
            <a:pPr>
              <a:lnSpc>
                <a:spcPct val="100000"/>
              </a:lnSpc>
            </a:pPr>
            <a:r>
              <a:rPr lang="zh-CN" altLang="en-US" sz="2000" b="0">
                <a:latin typeface="Calibri" panose="020F0502020204030204" pitchFamily="34" charset="0"/>
                <a:ea typeface="SimSun" pitchFamily="2" charset="-122"/>
              </a:rPr>
              <a:t>保持相同的位模式</a:t>
            </a:r>
          </a:p>
        </p:txBody>
      </p:sp>
      <p:sp>
        <p:nvSpPr>
          <p:cNvPr id="63" name="Rectangle 52"/>
          <p:cNvSpPr>
            <a:spLocks noChangeArrowheads="1"/>
          </p:cNvSpPr>
          <p:nvPr/>
        </p:nvSpPr>
        <p:spPr bwMode="auto">
          <a:xfrm>
            <a:off x="10727055" y="2093595"/>
            <a:ext cx="282575" cy="363537"/>
          </a:xfrm>
          <a:prstGeom prst="rect">
            <a:avLst/>
          </a:prstGeom>
          <a:noFill/>
          <a:ln w="25400">
            <a:noFill/>
            <a:miter lim="800000"/>
          </a:ln>
        </p:spPr>
        <p:txBody>
          <a:bodyPr wrap="none" lIns="90487" tIns="44450" rIns="90487" bIns="44450">
            <a:spAutoFit/>
          </a:bodyPr>
          <a:lstStyle/>
          <a:p>
            <a:pPr>
              <a:lnSpc>
                <a:spcPct val="100000"/>
              </a:lnSpc>
            </a:pPr>
            <a:r>
              <a:rPr lang="en-US" b="0" i="1">
                <a:latin typeface="Times" panose="00000500000000020000" pitchFamily="18" charset="0"/>
              </a:rPr>
              <a:t>x</a:t>
            </a:r>
            <a:endParaRPr lang="en-US" b="0" i="1">
              <a:latin typeface="Symbol" panose="05050102010706020507" pitchFamily="18" charset="2"/>
            </a:endParaRPr>
          </a:p>
        </p:txBody>
      </p:sp>
      <p:sp>
        <p:nvSpPr>
          <p:cNvPr id="64" name="Rectangle 53"/>
          <p:cNvSpPr>
            <a:spLocks noChangeArrowheads="1"/>
          </p:cNvSpPr>
          <p:nvPr/>
        </p:nvSpPr>
        <p:spPr bwMode="auto">
          <a:xfrm>
            <a:off x="8579601" y="2301414"/>
            <a:ext cx="320675" cy="363537"/>
          </a:xfrm>
          <a:prstGeom prst="rect">
            <a:avLst/>
          </a:prstGeom>
          <a:noFill/>
          <a:ln w="25400">
            <a:noFill/>
            <a:miter lim="800000"/>
          </a:ln>
        </p:spPr>
        <p:txBody>
          <a:bodyPr wrap="none" lIns="90487" tIns="44450" rIns="90487" bIns="44450">
            <a:spAutoFit/>
          </a:bodyPr>
          <a:lstStyle/>
          <a:p>
            <a:pPr>
              <a:lnSpc>
                <a:spcPct val="100000"/>
              </a:lnSpc>
            </a:pPr>
            <a:r>
              <a:rPr lang="en-US" b="0" i="1" dirty="0">
                <a:latin typeface="Times" panose="00000500000000020000" pitchFamily="18" charset="0"/>
              </a:rPr>
              <a:t>X</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ox(in)">
                                      <p:cBhvr>
                                        <p:cTn id="10" dur="2000"/>
                                        <p:tgtEl>
                                          <p:spTgt spid="1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ox(in)">
                                      <p:cBhvr>
                                        <p:cTn id="13" dur="2000"/>
                                        <p:tgtEl>
                                          <p:spTgt spid="17"/>
                                        </p:tgtEl>
                                      </p:cBhvr>
                                    </p:animEffect>
                                  </p:childTnLst>
                                </p:cTn>
                              </p:par>
                              <p:par>
                                <p:cTn id="14" presetID="4" presetClass="entr" presetSubtype="1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ox(in)">
                                      <p:cBhvr>
                                        <p:cTn id="16" dur="2000"/>
                                        <p:tgtEl>
                                          <p:spTgt spid="18"/>
                                        </p:tgtEl>
                                      </p:cBhvr>
                                    </p:animEffect>
                                  </p:childTnLst>
                                </p:cTn>
                              </p:par>
                              <p:par>
                                <p:cTn id="17" presetID="4"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ox(in)">
                                      <p:cBhvr>
                                        <p:cTn id="19" dur="2000"/>
                                        <p:tgtEl>
                                          <p:spTgt spid="19"/>
                                        </p:tgtEl>
                                      </p:cBhvr>
                                    </p:animEffect>
                                  </p:childTnLst>
                                </p:cTn>
                              </p:par>
                              <p:par>
                                <p:cTn id="20" presetID="4"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in)">
                                      <p:cBhvr>
                                        <p:cTn id="22" dur="2000"/>
                                        <p:tgtEl>
                                          <p:spTgt spid="2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ox(in)">
                                      <p:cBhvr>
                                        <p:cTn id="25" dur="2000"/>
                                        <p:tgtEl>
                                          <p:spTgt spid="21"/>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in)">
                                      <p:cBhvr>
                                        <p:cTn id="28" dur="2000"/>
                                        <p:tgtEl>
                                          <p:spTgt spid="2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in)">
                                      <p:cBhvr>
                                        <p:cTn id="31" dur="2000"/>
                                        <p:tgtEl>
                                          <p:spTgt spid="23"/>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ox(in)">
                                      <p:cBhvr>
                                        <p:cTn id="34" dur="2000"/>
                                        <p:tgtEl>
                                          <p:spTgt spid="2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ox(in)">
                                      <p:cBhvr>
                                        <p:cTn id="37" dur="2000"/>
                                        <p:tgtEl>
                                          <p:spTgt spid="33"/>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box(in)">
                                      <p:cBhvr>
                                        <p:cTn id="40" dur="2000"/>
                                        <p:tgtEl>
                                          <p:spTgt spid="55"/>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ox(in)">
                                      <p:cBhvr>
                                        <p:cTn id="43" dur="2000"/>
                                        <p:tgtEl>
                                          <p:spTgt spid="56"/>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ox(in)">
                                      <p:cBhvr>
                                        <p:cTn id="46" dur="2000"/>
                                        <p:tgtEl>
                                          <p:spTgt spid="57"/>
                                        </p:tgtEl>
                                      </p:cBhvr>
                                    </p:animEffect>
                                  </p:childTnLst>
                                </p:cTn>
                              </p:par>
                              <p:par>
                                <p:cTn id="47" presetID="4" presetClass="entr" presetSubtype="16"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box(in)">
                                      <p:cBhvr>
                                        <p:cTn id="49" dur="2000"/>
                                        <p:tgtEl>
                                          <p:spTgt spid="58"/>
                                        </p:tgtEl>
                                      </p:cBhvr>
                                    </p:animEffect>
                                  </p:childTnLst>
                                </p:cTn>
                              </p:par>
                              <p:par>
                                <p:cTn id="50" presetID="4" presetClass="entr" presetSubtype="16"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ox(in)">
                                      <p:cBhvr>
                                        <p:cTn id="52" dur="2000"/>
                                        <p:tgtEl>
                                          <p:spTgt spid="59"/>
                                        </p:tgtEl>
                                      </p:cBhvr>
                                    </p:animEffect>
                                  </p:childTnLst>
                                </p:cTn>
                              </p:par>
                              <p:par>
                                <p:cTn id="53" presetID="4" presetClass="entr" presetSubtype="16"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box(in)">
                                      <p:cBhvr>
                                        <p:cTn id="55" dur="2000"/>
                                        <p:tgtEl>
                                          <p:spTgt spid="60"/>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box(in)">
                                      <p:cBhvr>
                                        <p:cTn id="58" dur="2000"/>
                                        <p:tgtEl>
                                          <p:spTgt spid="61"/>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box(in)">
                                      <p:cBhvr>
                                        <p:cTn id="61" dur="2000"/>
                                        <p:tgtEl>
                                          <p:spTgt spid="63"/>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ox(in)">
                                      <p:cBhvr>
                                        <p:cTn id="64" dur="2000"/>
                                        <p:tgtEl>
                                          <p:spTgt spid="6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wipe(down)">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21" grpId="0"/>
      <p:bldP spid="22" grpId="0"/>
      <p:bldP spid="23" grpId="0"/>
      <p:bldP spid="24" grpId="0"/>
      <p:bldP spid="33" grpId="0"/>
      <p:bldP spid="55" grpId="0" animBg="1"/>
      <p:bldP spid="56" grpId="0" animBg="1"/>
      <p:bldP spid="57" grpId="0" animBg="1"/>
      <p:bldP spid="61" grpId="0"/>
      <p:bldP spid="63" grpId="0"/>
      <p:bldP spid="6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48485" y="864870"/>
            <a:ext cx="9589770" cy="1938020"/>
          </a:xfrm>
          <a:prstGeom prst="rect">
            <a:avLst/>
          </a:prstGeom>
        </p:spPr>
        <p:txBody>
          <a:bodyPr wrap="square">
            <a:spAutoFit/>
          </a:bodyPr>
          <a:lstStyle/>
          <a:p>
            <a:r>
              <a:rPr lang="zh-CN" altLang="en-US" sz="2400" dirty="0">
                <a:solidFill>
                  <a:srgbClr val="231F20"/>
                </a:solidFill>
                <a:latin typeface="+mn-lt"/>
              </a:rPr>
              <a:t>考察两者位模式的差异</a:t>
            </a:r>
            <a:r>
              <a:rPr lang="zh-CN" altLang="en-US" sz="2400" i="1" dirty="0">
                <a:solidFill>
                  <a:srgbClr val="231F20"/>
                </a:solidFill>
                <a:latin typeface="+mn-lt"/>
              </a:rPr>
              <a:t>：</a:t>
            </a:r>
            <a:r>
              <a:rPr lang="en-US" altLang="zh-CN" sz="2400" dirty="0">
                <a:latin typeface="+mn-lt"/>
              </a:rPr>
              <a:t>B2U</a:t>
            </a:r>
            <a:r>
              <a:rPr lang="en-US" altLang="zh-CN" sz="2400" baseline="-25000" dirty="0">
                <a:latin typeface="+mn-lt"/>
              </a:rPr>
              <a:t>w</a:t>
            </a:r>
            <a:r>
              <a:rPr lang="en-US" altLang="zh-CN" sz="2400" dirty="0">
                <a:latin typeface="+mn-lt"/>
              </a:rPr>
              <a:t>(x) −B2T</a:t>
            </a:r>
            <a:r>
              <a:rPr lang="en-US" altLang="zh-CN" sz="2400" baseline="-25000" dirty="0">
                <a:latin typeface="+mn-lt"/>
              </a:rPr>
              <a:t>w</a:t>
            </a:r>
            <a:r>
              <a:rPr lang="en-US" altLang="zh-CN" sz="2400" dirty="0">
                <a:latin typeface="+mn-lt"/>
              </a:rPr>
              <a:t>(x)= x</a:t>
            </a:r>
            <a:r>
              <a:rPr lang="en-US" altLang="zh-CN" sz="2400" baseline="-25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 = x</a:t>
            </a:r>
            <a:r>
              <a:rPr lang="en-US" altLang="zh-CN" sz="2400" baseline="-25000" dirty="0">
                <a:latin typeface="+mn-lt"/>
              </a:rPr>
              <a:t>w−1</a:t>
            </a:r>
            <a:r>
              <a:rPr lang="en-US" altLang="zh-CN" sz="2400" dirty="0">
                <a:latin typeface="+mn-lt"/>
              </a:rPr>
              <a:t>2</a:t>
            </a:r>
            <a:r>
              <a:rPr lang="en-US" altLang="zh-CN" sz="2400" baseline="30000" dirty="0">
                <a:latin typeface="+mn-lt"/>
              </a:rPr>
              <a:t>w</a:t>
            </a:r>
          </a:p>
          <a:p>
            <a:r>
              <a:rPr lang="zh-CN" altLang="en-US" sz="2400" dirty="0">
                <a:latin typeface="+mn-lt"/>
              </a:rPr>
              <a:t>有</a:t>
            </a:r>
            <a:r>
              <a:rPr lang="en-US" altLang="zh-CN" sz="2400" i="1" dirty="0">
                <a:latin typeface="+mn-lt"/>
              </a:rPr>
              <a:t>B2U</a:t>
            </a:r>
            <a:r>
              <a:rPr lang="en-US" altLang="zh-CN" sz="2400" i="1" baseline="-25000" dirty="0">
                <a:latin typeface="+mn-lt"/>
              </a:rPr>
              <a:t>w</a:t>
            </a:r>
            <a:r>
              <a:rPr lang="en-US" altLang="zh-CN" sz="2400" i="1" dirty="0">
                <a:latin typeface="+mn-lt"/>
              </a:rPr>
              <a:t>(x) </a:t>
            </a:r>
            <a:r>
              <a:rPr lang="en-US" altLang="zh-CN" sz="2400" dirty="0">
                <a:latin typeface="+mn-lt"/>
              </a:rPr>
              <a:t>= </a:t>
            </a:r>
            <a:r>
              <a:rPr lang="en-US" altLang="zh-CN" sz="2400" i="1" dirty="0">
                <a:latin typeface="+mn-lt"/>
              </a:rPr>
              <a:t>x</a:t>
            </a:r>
            <a:r>
              <a:rPr lang="en-US" altLang="zh-CN" sz="2400" i="1" baseline="-25000" dirty="0">
                <a:latin typeface="+mn-lt"/>
              </a:rPr>
              <a:t>w</a:t>
            </a:r>
            <a:r>
              <a:rPr lang="en-US" altLang="zh-CN" sz="2400" baseline="-25000" dirty="0">
                <a:latin typeface="+mn-lt"/>
              </a:rPr>
              <a:t>−1</a:t>
            </a:r>
            <a:r>
              <a:rPr lang="en-US" altLang="zh-CN" sz="2400" dirty="0">
                <a:latin typeface="+mn-lt"/>
              </a:rPr>
              <a:t>2</a:t>
            </a:r>
            <a:r>
              <a:rPr lang="en-US" altLang="zh-CN" sz="2400" i="1" baseline="30000" dirty="0">
                <a:latin typeface="+mn-lt"/>
              </a:rPr>
              <a:t>w</a:t>
            </a:r>
            <a:r>
              <a:rPr lang="en-US" altLang="zh-CN" sz="2400" i="1" dirty="0">
                <a:latin typeface="+mn-lt"/>
              </a:rPr>
              <a:t> </a:t>
            </a:r>
            <a:r>
              <a:rPr lang="en-US" altLang="zh-CN" sz="2400" dirty="0">
                <a:latin typeface="+mn-lt"/>
              </a:rPr>
              <a:t>+ </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dirty="0">
                <a:latin typeface="+mn-lt"/>
              </a:rPr>
              <a:t>.</a:t>
            </a:r>
          </a:p>
          <a:p>
            <a:endParaRPr lang="en-US" altLang="zh-CN" sz="2400" dirty="0"/>
          </a:p>
          <a:p>
            <a:endParaRPr lang="en-US" altLang="zh-CN" sz="2400" dirty="0"/>
          </a:p>
          <a:p>
            <a:r>
              <a:rPr lang="zh-CN" altLang="en-US" sz="2400" dirty="0">
                <a:latin typeface="+mn-lt"/>
              </a:rPr>
              <a:t>对满足</a:t>
            </a:r>
            <a:r>
              <a:rPr lang="en-US" altLang="zh-CN" sz="2400" dirty="0">
                <a:latin typeface="+mn-lt"/>
              </a:rPr>
              <a:t>TMin</a:t>
            </a:r>
            <a:r>
              <a:rPr lang="en-US" altLang="zh-CN" sz="2400" baseline="-25000" dirty="0">
                <a:latin typeface="+mn-lt"/>
              </a:rPr>
              <a:t>w</a:t>
            </a:r>
            <a:r>
              <a:rPr lang="en-US" altLang="zh-CN" sz="2400" dirty="0">
                <a:latin typeface="+mn-lt"/>
              </a:rPr>
              <a:t>≤x≤TMax</a:t>
            </a:r>
            <a:r>
              <a:rPr lang="en-US" altLang="zh-CN" sz="2400" baseline="-25000" dirty="0">
                <a:latin typeface="+mn-lt"/>
              </a:rPr>
              <a:t>w</a:t>
            </a:r>
            <a:r>
              <a:rPr lang="zh-CN" altLang="en-US" sz="2400" dirty="0">
                <a:latin typeface="+mn-lt"/>
                <a:ea typeface="SimSun" pitchFamily="2" charset="-122"/>
              </a:rPr>
              <a:t>的</a:t>
            </a:r>
            <a:r>
              <a:rPr lang="en-US" altLang="zh-CN" sz="2400" dirty="0">
                <a:latin typeface="+mn-lt"/>
                <a:ea typeface="SimSun" pitchFamily="2" charset="-122"/>
              </a:rPr>
              <a:t>x</a:t>
            </a:r>
            <a:r>
              <a:rPr lang="zh-CN" altLang="en-US" sz="2400" dirty="0">
                <a:latin typeface="+mn-lt"/>
                <a:ea typeface="SimSun" pitchFamily="2" charset="-122"/>
              </a:rPr>
              <a:t>有</a:t>
            </a:r>
            <a:r>
              <a:rPr lang="zh-CN" altLang="en-US" sz="2400" dirty="0">
                <a:latin typeface="+mn-lt"/>
              </a:rPr>
              <a:t>：</a:t>
            </a:r>
          </a:p>
        </p:txBody>
      </p:sp>
      <p:pic>
        <p:nvPicPr>
          <p:cNvPr id="3" name="图片 2"/>
          <p:cNvPicPr>
            <a:picLocks noChangeAspect="1"/>
          </p:cNvPicPr>
          <p:nvPr/>
        </p:nvPicPr>
        <p:blipFill>
          <a:blip r:embed="rId3"/>
          <a:srcRect r="8996" b="758"/>
          <a:stretch>
            <a:fillRect/>
          </a:stretch>
        </p:blipFill>
        <p:spPr>
          <a:xfrm>
            <a:off x="2249170" y="1793875"/>
            <a:ext cx="7001510" cy="415925"/>
          </a:xfrm>
          <a:prstGeom prst="rect">
            <a:avLst/>
          </a:prstGeom>
        </p:spPr>
      </p:pic>
      <p:pic>
        <p:nvPicPr>
          <p:cNvPr id="4" name="图片 3"/>
          <p:cNvPicPr>
            <a:picLocks noChangeAspect="1"/>
          </p:cNvPicPr>
          <p:nvPr/>
        </p:nvPicPr>
        <p:blipFill>
          <a:blip r:embed="rId4"/>
          <a:srcRect r="9841"/>
          <a:stretch>
            <a:fillRect/>
          </a:stretch>
        </p:blipFill>
        <p:spPr>
          <a:xfrm>
            <a:off x="3094355" y="2787650"/>
            <a:ext cx="6003925" cy="880110"/>
          </a:xfrm>
          <a:prstGeom prst="rect">
            <a:avLst/>
          </a:prstGeom>
        </p:spPr>
      </p:pic>
      <p:sp>
        <p:nvSpPr>
          <p:cNvPr id="5" name="文本框 4"/>
          <p:cNvSpPr txBox="1"/>
          <p:nvPr/>
        </p:nvSpPr>
        <p:spPr>
          <a:xfrm>
            <a:off x="1303655" y="404495"/>
            <a:ext cx="3890010" cy="460375"/>
          </a:xfrm>
          <a:prstGeom prst="rect">
            <a:avLst/>
          </a:prstGeom>
          <a:noFill/>
        </p:spPr>
        <p:txBody>
          <a:bodyPr wrap="square" rtlCol="0">
            <a:spAutoFit/>
          </a:bodyPr>
          <a:lstStyle/>
          <a:p>
            <a:r>
              <a:rPr lang="zh-CN" altLang="en-US" sz="2400" b="1" dirty="0"/>
              <a:t>补码转换为无符号数</a:t>
            </a:r>
            <a:r>
              <a:rPr lang="en-US" altLang="zh-CN" sz="2400" b="1" dirty="0"/>
              <a:t>:</a:t>
            </a:r>
          </a:p>
        </p:txBody>
      </p:sp>
      <p:pic>
        <p:nvPicPr>
          <p:cNvPr id="7" name="图片 6"/>
          <p:cNvPicPr>
            <a:picLocks noChangeAspect="1"/>
          </p:cNvPicPr>
          <p:nvPr/>
        </p:nvPicPr>
        <p:blipFill>
          <a:blip r:embed="rId5"/>
          <a:stretch>
            <a:fillRect/>
          </a:stretch>
        </p:blipFill>
        <p:spPr>
          <a:xfrm>
            <a:off x="1545590" y="3667760"/>
            <a:ext cx="5405755" cy="2745740"/>
          </a:xfrm>
          <a:prstGeom prst="rect">
            <a:avLst/>
          </a:prstGeom>
        </p:spPr>
      </p:pic>
      <p:pic>
        <p:nvPicPr>
          <p:cNvPr id="8" name="图片 7"/>
          <p:cNvPicPr>
            <a:picLocks noChangeAspect="1"/>
          </p:cNvPicPr>
          <p:nvPr/>
        </p:nvPicPr>
        <p:blipFill>
          <a:blip r:embed="rId6"/>
          <a:stretch>
            <a:fillRect/>
          </a:stretch>
        </p:blipFill>
        <p:spPr>
          <a:xfrm>
            <a:off x="7456487" y="4309428"/>
            <a:ext cx="3857625" cy="200025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down)">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4615" y="464185"/>
            <a:ext cx="3567430" cy="460375"/>
          </a:xfrm>
          <a:prstGeom prst="rect">
            <a:avLst/>
          </a:prstGeom>
          <a:noFill/>
        </p:spPr>
        <p:txBody>
          <a:bodyPr wrap="square" rtlCol="0">
            <a:spAutoFit/>
          </a:bodyPr>
          <a:lstStyle/>
          <a:p>
            <a:r>
              <a:rPr lang="zh-CN" altLang="en-US" sz="2400" b="1" dirty="0"/>
              <a:t>无符号数转换为补码：</a:t>
            </a:r>
          </a:p>
        </p:txBody>
      </p:sp>
      <p:sp>
        <p:nvSpPr>
          <p:cNvPr id="6" name="矩形 5"/>
          <p:cNvSpPr/>
          <p:nvPr/>
        </p:nvSpPr>
        <p:spPr>
          <a:xfrm>
            <a:off x="1833387" y="925926"/>
            <a:ext cx="9681210" cy="1938020"/>
          </a:xfrm>
          <a:prstGeom prst="rect">
            <a:avLst/>
          </a:prstGeom>
        </p:spPr>
        <p:txBody>
          <a:bodyPr wrap="square">
            <a:spAutoFit/>
          </a:bodyPr>
          <a:lstStyle/>
          <a:p>
            <a:r>
              <a:rPr lang="zh-CN" altLang="en-US" sz="2400" dirty="0">
                <a:solidFill>
                  <a:srgbClr val="231F20"/>
                </a:solidFill>
                <a:latin typeface="+mn-lt"/>
              </a:rPr>
              <a:t>考察两者位模式的差异</a:t>
            </a:r>
            <a:r>
              <a:rPr lang="zh-CN" altLang="en-US" sz="2400" i="1" dirty="0">
                <a:solidFill>
                  <a:srgbClr val="231F20"/>
                </a:solidFill>
                <a:latin typeface="+mn-lt"/>
              </a:rPr>
              <a:t>：</a:t>
            </a:r>
            <a:r>
              <a:rPr lang="en-US" altLang="zh-CN" sz="2400" dirty="0">
                <a:latin typeface="+mn-lt"/>
              </a:rPr>
              <a:t>B2T</a:t>
            </a:r>
            <a:r>
              <a:rPr lang="en-US" altLang="zh-CN" sz="2400" baseline="-25000" dirty="0">
                <a:latin typeface="+mn-lt"/>
              </a:rPr>
              <a:t>w</a:t>
            </a:r>
            <a:r>
              <a:rPr lang="en-US" altLang="zh-CN" sz="2400" dirty="0">
                <a:latin typeface="+mn-lt"/>
              </a:rPr>
              <a:t>(x) −B2U</a:t>
            </a:r>
            <a:r>
              <a:rPr lang="en-US" altLang="zh-CN" sz="2400" baseline="-25000" dirty="0">
                <a:latin typeface="+mn-lt"/>
              </a:rPr>
              <a:t>w</a:t>
            </a:r>
            <a:r>
              <a:rPr lang="en-US" altLang="zh-CN" sz="2400" dirty="0">
                <a:latin typeface="+mn-lt"/>
              </a:rPr>
              <a:t>(x) = x</a:t>
            </a:r>
            <a:r>
              <a:rPr lang="en-US" altLang="zh-CN" sz="2400" baseline="-25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−2</a:t>
            </a:r>
            <a:r>
              <a:rPr lang="en-US" altLang="zh-CN" sz="2400" baseline="30000" dirty="0">
                <a:latin typeface="+mn-lt"/>
              </a:rPr>
              <a:t>w−1</a:t>
            </a:r>
            <a:r>
              <a:rPr lang="en-US" altLang="zh-CN" sz="2400" dirty="0">
                <a:latin typeface="+mn-lt"/>
              </a:rPr>
              <a:t>) = -x</a:t>
            </a:r>
            <a:r>
              <a:rPr lang="en-US" altLang="zh-CN" sz="2400" baseline="-25000" dirty="0">
                <a:latin typeface="+mn-lt"/>
              </a:rPr>
              <a:t>w−1</a:t>
            </a:r>
            <a:r>
              <a:rPr lang="en-US" altLang="zh-CN" sz="2400" dirty="0">
                <a:latin typeface="+mn-lt"/>
              </a:rPr>
              <a:t>2</a:t>
            </a:r>
            <a:r>
              <a:rPr lang="en-US" altLang="zh-CN" sz="2400" baseline="30000" dirty="0">
                <a:latin typeface="+mn-lt"/>
              </a:rPr>
              <a:t>w</a:t>
            </a:r>
          </a:p>
          <a:p>
            <a:r>
              <a:rPr lang="zh-CN" altLang="en-US" sz="2400" dirty="0">
                <a:latin typeface="+mn-lt"/>
              </a:rPr>
              <a:t>有</a:t>
            </a:r>
            <a:r>
              <a:rPr lang="en-US" altLang="zh-CN" sz="2400" i="1" dirty="0">
                <a:latin typeface="+mn-lt"/>
              </a:rPr>
              <a:t>B2T</a:t>
            </a:r>
            <a:r>
              <a:rPr lang="en-US" altLang="zh-CN" sz="2400" i="1" baseline="-25000" dirty="0">
                <a:latin typeface="+mn-lt"/>
              </a:rPr>
              <a:t>w</a:t>
            </a:r>
            <a:r>
              <a:rPr lang="en-US" altLang="zh-CN" sz="2400" i="1" dirty="0">
                <a:latin typeface="+mn-lt"/>
              </a:rPr>
              <a:t>(x)</a:t>
            </a:r>
            <a:r>
              <a:rPr lang="en-US" altLang="zh-CN" sz="2400" dirty="0">
                <a:latin typeface="+mn-lt"/>
              </a:rPr>
              <a:t> =</a:t>
            </a:r>
            <a:r>
              <a:rPr lang="en-US" altLang="zh-CN" sz="2400" i="1" dirty="0">
                <a:latin typeface="+mn-lt"/>
              </a:rPr>
              <a:t>B2U</a:t>
            </a:r>
            <a:r>
              <a:rPr lang="en-US" altLang="zh-CN" sz="2400" i="1" baseline="-25000" dirty="0">
                <a:latin typeface="+mn-lt"/>
              </a:rPr>
              <a:t>w</a:t>
            </a:r>
            <a:r>
              <a:rPr lang="en-US" altLang="zh-CN" sz="2400" i="1" dirty="0">
                <a:latin typeface="+mn-lt"/>
              </a:rPr>
              <a:t>(x) </a:t>
            </a:r>
            <a:r>
              <a:rPr lang="en-US" altLang="zh-CN" sz="2400" dirty="0">
                <a:latin typeface="+mn-lt"/>
              </a:rPr>
              <a:t>-</a:t>
            </a:r>
            <a:r>
              <a:rPr lang="en-US" altLang="zh-CN" sz="2400" i="1" dirty="0">
                <a:latin typeface="+mn-lt"/>
              </a:rPr>
              <a:t>x</a:t>
            </a:r>
            <a:r>
              <a:rPr lang="en-US" altLang="zh-CN" sz="2400" i="1" baseline="-25000" dirty="0">
                <a:latin typeface="+mn-lt"/>
              </a:rPr>
              <a:t>w</a:t>
            </a:r>
            <a:r>
              <a:rPr lang="en-US" altLang="zh-CN" sz="2400" baseline="-25000" dirty="0">
                <a:latin typeface="+mn-lt"/>
              </a:rPr>
              <a:t>−1</a:t>
            </a:r>
            <a:r>
              <a:rPr lang="en-US" altLang="zh-CN" sz="2400" dirty="0">
                <a:latin typeface="+mn-lt"/>
              </a:rPr>
              <a:t>2</a:t>
            </a:r>
            <a:r>
              <a:rPr lang="en-US" altLang="zh-CN" sz="2400" i="1" baseline="30000" dirty="0">
                <a:latin typeface="+mn-lt"/>
              </a:rPr>
              <a:t>w</a:t>
            </a:r>
            <a:r>
              <a:rPr lang="en-US" altLang="zh-CN" sz="2400" dirty="0">
                <a:latin typeface="+mn-lt"/>
              </a:rPr>
              <a:t>.</a:t>
            </a:r>
          </a:p>
          <a:p>
            <a:endParaRPr lang="en-US" altLang="zh-CN" sz="2400" dirty="0">
              <a:latin typeface="+mn-lt"/>
            </a:endParaRPr>
          </a:p>
          <a:p>
            <a:endParaRPr lang="en-US" altLang="zh-CN" sz="2400" dirty="0">
              <a:latin typeface="+mn-lt"/>
            </a:endParaRPr>
          </a:p>
          <a:p>
            <a:r>
              <a:rPr lang="zh-CN" altLang="en-US" sz="2400" dirty="0">
                <a:latin typeface="+mn-lt"/>
                <a:sym typeface="+mn-ea"/>
              </a:rPr>
              <a:t>对满足</a:t>
            </a:r>
            <a:r>
              <a:rPr lang="en-US" altLang="zh-CN" sz="2400" dirty="0">
                <a:latin typeface="+mn-lt"/>
                <a:sym typeface="+mn-ea"/>
              </a:rPr>
              <a:t>0≤u≤UMax</a:t>
            </a:r>
            <a:r>
              <a:rPr lang="en-US" altLang="zh-CN" sz="2400" baseline="-25000" dirty="0">
                <a:latin typeface="+mn-lt"/>
                <a:sym typeface="+mn-ea"/>
              </a:rPr>
              <a:t>w</a:t>
            </a:r>
            <a:r>
              <a:rPr lang="zh-CN" altLang="en-US" sz="2400" dirty="0">
                <a:latin typeface="+mn-lt"/>
                <a:ea typeface="SimSun" pitchFamily="2" charset="-122"/>
                <a:sym typeface="+mn-ea"/>
              </a:rPr>
              <a:t>的</a:t>
            </a:r>
            <a:r>
              <a:rPr lang="en-US" altLang="zh-CN" sz="2400" dirty="0">
                <a:latin typeface="+mn-lt"/>
                <a:ea typeface="SimSun" pitchFamily="2" charset="-122"/>
                <a:sym typeface="+mn-ea"/>
              </a:rPr>
              <a:t>u</a:t>
            </a:r>
            <a:r>
              <a:rPr lang="zh-CN" altLang="en-US" sz="2400" dirty="0">
                <a:latin typeface="+mn-lt"/>
                <a:ea typeface="SimSun" pitchFamily="2" charset="-122"/>
                <a:sym typeface="+mn-ea"/>
              </a:rPr>
              <a:t>有</a:t>
            </a:r>
            <a:r>
              <a:rPr lang="zh-CN" altLang="en-US" sz="2400" dirty="0">
                <a:latin typeface="+mn-lt"/>
              </a:rPr>
              <a:t>：</a:t>
            </a:r>
          </a:p>
        </p:txBody>
      </p:sp>
      <p:pic>
        <p:nvPicPr>
          <p:cNvPr id="9" name="图片 8"/>
          <p:cNvPicPr>
            <a:picLocks noChangeAspect="1"/>
          </p:cNvPicPr>
          <p:nvPr/>
        </p:nvPicPr>
        <p:blipFill>
          <a:blip r:embed="rId3"/>
          <a:srcRect r="7640" b="-2155"/>
          <a:stretch>
            <a:fillRect/>
          </a:stretch>
        </p:blipFill>
        <p:spPr>
          <a:xfrm>
            <a:off x="2733675" y="1895475"/>
            <a:ext cx="7507605" cy="451485"/>
          </a:xfrm>
          <a:prstGeom prst="rect">
            <a:avLst/>
          </a:prstGeom>
        </p:spPr>
      </p:pic>
      <p:pic>
        <p:nvPicPr>
          <p:cNvPr id="10" name="图片 9"/>
          <p:cNvPicPr>
            <a:picLocks noChangeAspect="1"/>
          </p:cNvPicPr>
          <p:nvPr/>
        </p:nvPicPr>
        <p:blipFill>
          <a:blip r:embed="rId4"/>
          <a:srcRect r="9351"/>
          <a:stretch>
            <a:fillRect/>
          </a:stretch>
        </p:blipFill>
        <p:spPr>
          <a:xfrm>
            <a:off x="3365500" y="2863850"/>
            <a:ext cx="6795770" cy="861060"/>
          </a:xfrm>
          <a:prstGeom prst="rect">
            <a:avLst/>
          </a:prstGeom>
        </p:spPr>
      </p:pic>
      <p:pic>
        <p:nvPicPr>
          <p:cNvPr id="11" name="图片 10"/>
          <p:cNvPicPr>
            <a:picLocks noChangeAspect="1"/>
          </p:cNvPicPr>
          <p:nvPr/>
        </p:nvPicPr>
        <p:blipFill>
          <a:blip r:embed="rId5"/>
          <a:stretch>
            <a:fillRect/>
          </a:stretch>
        </p:blipFill>
        <p:spPr>
          <a:xfrm>
            <a:off x="7569342" y="4199891"/>
            <a:ext cx="3705225" cy="1962150"/>
          </a:xfrm>
          <a:prstGeom prst="rect">
            <a:avLst/>
          </a:prstGeom>
        </p:spPr>
      </p:pic>
      <p:pic>
        <p:nvPicPr>
          <p:cNvPr id="12" name="图片 11"/>
          <p:cNvPicPr>
            <a:picLocks noChangeAspect="1"/>
          </p:cNvPicPr>
          <p:nvPr/>
        </p:nvPicPr>
        <p:blipFill>
          <a:blip r:embed="rId6"/>
          <a:stretch>
            <a:fillRect/>
          </a:stretch>
        </p:blipFill>
        <p:spPr>
          <a:xfrm>
            <a:off x="2016760" y="3742690"/>
            <a:ext cx="5343525" cy="271399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ipe(down)">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0"/>
          <p:cNvSpPr>
            <a:spLocks noChangeArrowheads="1"/>
          </p:cNvSpPr>
          <p:nvPr/>
        </p:nvSpPr>
        <p:spPr bwMode="auto">
          <a:xfrm>
            <a:off x="4344988" y="3557588"/>
            <a:ext cx="514667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a:latin typeface="微软雅黑" panose="020B0503020204020204" pitchFamily="34" charset="-122"/>
                <a:ea typeface="微软雅黑" panose="020B0503020204020204" pitchFamily="34" charset="-122"/>
              </a:rPr>
              <a:t>大多数计算机使用</a:t>
            </a:r>
            <a:r>
              <a:rPr lang="en-US" altLang="zh-CN">
                <a:latin typeface="微软雅黑" panose="020B0503020204020204" pitchFamily="34" charset="-122"/>
                <a:ea typeface="微软雅黑" panose="020B0503020204020204" pitchFamily="34" charset="-122"/>
              </a:rPr>
              <a:t>8</a:t>
            </a:r>
            <a:r>
              <a:rPr lang="zh-CN" altLang="en-US">
                <a:latin typeface="微软雅黑" panose="020B0503020204020204" pitchFamily="34" charset="-122"/>
                <a:ea typeface="微软雅黑" panose="020B0503020204020204" pitchFamily="34" charset="-122"/>
              </a:rPr>
              <a:t>位的块，或者字节，作为最小的可寻址的内存单位。</a:t>
            </a:r>
          </a:p>
        </p:txBody>
      </p:sp>
      <p:cxnSp>
        <p:nvCxnSpPr>
          <p:cNvPr id="11267" name="直接连接符 15"/>
          <p:cNvCxnSpPr>
            <a:cxnSpLocks noChangeShapeType="1"/>
          </p:cNvCxnSpPr>
          <p:nvPr/>
        </p:nvCxnSpPr>
        <p:spPr bwMode="auto">
          <a:xfrm>
            <a:off x="4344988" y="35734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11268" name="矩形 5"/>
          <p:cNvSpPr>
            <a:spLocks noChangeArrowheads="1"/>
          </p:cNvSpPr>
          <p:nvPr/>
        </p:nvSpPr>
        <p:spPr bwMode="auto">
          <a:xfrm>
            <a:off x="4344988" y="2743200"/>
            <a:ext cx="31375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2.1 </a:t>
            </a:r>
            <a:r>
              <a:rPr lang="zh-CN" altLang="en-US" sz="4000" b="1">
                <a:latin typeface="微软雅黑" panose="020B0503020204020204" pitchFamily="34" charset="-122"/>
                <a:ea typeface="微软雅黑" panose="020B0503020204020204" pitchFamily="34" charset="-122"/>
              </a:rPr>
              <a:t>信息存储</a:t>
            </a:r>
          </a:p>
        </p:txBody>
      </p:sp>
      <p:sp>
        <p:nvSpPr>
          <p:cNvPr id="15365" name="矩形 12"/>
          <p:cNvSpPr>
            <a:spLocks noChangeArrowheads="1"/>
          </p:cNvSpPr>
          <p:nvPr/>
        </p:nvSpPr>
        <p:spPr bwMode="auto">
          <a:xfrm>
            <a:off x="1373188" y="2336800"/>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1</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2.2.5  </a:t>
                      </a:r>
                      <a:r>
                        <a:rPr lang="en-US" altLang="zh-CN" sz="2400">
                          <a:solidFill>
                            <a:schemeClr val="bg1"/>
                          </a:solidFill>
                          <a:ea typeface="SimSun" pitchFamily="2" charset="-122"/>
                        </a:rPr>
                        <a:t>C</a:t>
                      </a:r>
                      <a:r>
                        <a:rPr lang="zh-CN" altLang="en-US" sz="2400">
                          <a:solidFill>
                            <a:schemeClr val="bg1"/>
                          </a:solidFill>
                          <a:ea typeface="SimSun" pitchFamily="2" charset="-122"/>
                        </a:rPr>
                        <a:t>语言中的有符号数与无符号数</a:t>
                      </a:r>
                    </a:p>
                  </a:txBody>
                  <a:tcPr>
                    <a:solidFill>
                      <a:srgbClr val="52B6B1"/>
                    </a:solidFill>
                  </a:tcPr>
                </a:tc>
                <a:extLst>
                  <a:ext uri="{0D108BD9-81ED-4DB2-BD59-A6C34878D82A}">
                    <a16:rowId xmlns:a16="http://schemas.microsoft.com/office/drawing/2014/main" val="10000"/>
                  </a:ext>
                </a:extLst>
              </a:tr>
            </a:tbl>
          </a:graphicData>
        </a:graphic>
      </p:graphicFrame>
      <p:sp>
        <p:nvSpPr>
          <p:cNvPr id="119811" name="Rectangle 3"/>
          <p:cNvSpPr>
            <a:spLocks noGrp="1" noChangeArrowheads="1"/>
          </p:cNvSpPr>
          <p:nvPr/>
        </p:nvSpPr>
        <p:spPr>
          <a:xfrm>
            <a:off x="1407478" y="1251268"/>
            <a:ext cx="8853487" cy="5224462"/>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7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7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7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704020202020204" pitchFamily="34" charset="0"/>
              </a:defRPr>
            </a:lvl9pPr>
          </a:lstStyle>
          <a:p>
            <a:pPr eaLnBrk="1" hangingPunct="1">
              <a:buClr>
                <a:srgbClr val="0D0D0D"/>
              </a:buClr>
              <a:defRPr/>
            </a:pPr>
            <a:r>
              <a:rPr lang="zh-CN" altLang="en-US" dirty="0">
                <a:ea typeface="SimSun" pitchFamily="2" charset="-122"/>
              </a:rPr>
              <a:t>常数</a:t>
            </a:r>
          </a:p>
          <a:p>
            <a:pPr lvl="1" eaLnBrk="1" hangingPunct="1">
              <a:buClr>
                <a:srgbClr val="000000"/>
              </a:buClr>
              <a:defRPr/>
            </a:pPr>
            <a:r>
              <a:rPr lang="zh-CN" altLang="en-US" dirty="0">
                <a:ea typeface="SimSun" pitchFamily="2" charset="-122"/>
              </a:rPr>
              <a:t>大多数情况下默认是有符号的</a:t>
            </a:r>
          </a:p>
          <a:p>
            <a:pPr lvl="1" eaLnBrk="1" hangingPunct="1">
              <a:buClr>
                <a:srgbClr val="181717"/>
              </a:buClr>
              <a:defRPr/>
            </a:pPr>
            <a:r>
              <a:rPr lang="zh-CN" altLang="en-US" dirty="0">
                <a:ea typeface="SimSun" pitchFamily="2" charset="-122"/>
              </a:rPr>
              <a:t>创建无符号常量必须加上后缀字符</a:t>
            </a:r>
            <a:r>
              <a:rPr lang="en-US" altLang="zh-CN" dirty="0">
                <a:ea typeface="SimSun" pitchFamily="2" charset="-122"/>
              </a:rPr>
              <a:t>‘U’</a:t>
            </a:r>
          </a:p>
          <a:p>
            <a:pPr lvl="2" eaLnBrk="1" hangingPunct="1">
              <a:buFont typeface="Wingdings" panose="05000000000000000000" pitchFamily="2" charset="2"/>
              <a:buNone/>
              <a:defRPr/>
            </a:pPr>
            <a:r>
              <a:rPr lang="en-US" b="1" dirty="0">
                <a:latin typeface="Courier New" panose="02070309020205020404" charset="0"/>
              </a:rPr>
              <a:t>0U, 4294967259U</a:t>
            </a:r>
          </a:p>
          <a:p>
            <a:pPr eaLnBrk="1" hangingPunct="1">
              <a:buClr>
                <a:srgbClr val="0D0D0D"/>
              </a:buClr>
              <a:defRPr/>
            </a:pPr>
            <a:r>
              <a:rPr lang="zh-CN" altLang="en-US" dirty="0">
                <a:ea typeface="SimSun" pitchFamily="2" charset="-122"/>
              </a:rPr>
              <a:t>类型转换</a:t>
            </a:r>
          </a:p>
          <a:p>
            <a:pPr lvl="1" eaLnBrk="1" hangingPunct="1">
              <a:buClr>
                <a:srgbClr val="0D0D0D"/>
              </a:buClr>
              <a:defRPr/>
            </a:pPr>
            <a:r>
              <a:rPr lang="zh-CN" altLang="en-US" dirty="0">
                <a:ea typeface="SimSun" pitchFamily="2" charset="-122"/>
              </a:rPr>
              <a:t>显示的强制类型转换就会导致转换发生：</a:t>
            </a:r>
          </a:p>
          <a:p>
            <a:pPr lvl="2" eaLnBrk="1" hangingPunct="1">
              <a:buFont typeface="Wingdings" panose="05000000000000000000" pitchFamily="2" charset="2"/>
              <a:buNone/>
              <a:defRPr/>
            </a:pPr>
            <a:r>
              <a:rPr lang="en-US" sz="1800" b="1" dirty="0" err="1">
                <a:latin typeface="Courier New" panose="02070309020205020404" charset="0"/>
              </a:rPr>
              <a:t>int</a:t>
            </a:r>
            <a:r>
              <a:rPr lang="en-US" sz="1800" b="1" dirty="0">
                <a:latin typeface="Courier New" panose="02070309020205020404" charset="0"/>
              </a:rPr>
              <a:t> </a:t>
            </a:r>
            <a:r>
              <a:rPr lang="en-US" sz="1800" b="1" dirty="0" err="1">
                <a:latin typeface="Courier New" panose="02070309020205020404" charset="0"/>
              </a:rPr>
              <a:t>tx</a:t>
            </a:r>
            <a:r>
              <a:rPr lang="en-US" sz="1800" b="1" dirty="0">
                <a:latin typeface="Courier New" panose="02070309020205020404" charset="0"/>
              </a:rPr>
              <a:t>, </a:t>
            </a:r>
            <a:r>
              <a:rPr lang="en-US" sz="1800" b="1" dirty="0" err="1">
                <a:latin typeface="Courier New" panose="02070309020205020404" charset="0"/>
              </a:rPr>
              <a:t>ty</a:t>
            </a:r>
            <a:r>
              <a:rPr lang="en-US" sz="1800" b="1" dirty="0">
                <a:latin typeface="Courier New" panose="02070309020205020404" charset="0"/>
              </a:rPr>
              <a:t>;</a:t>
            </a:r>
          </a:p>
          <a:p>
            <a:pPr lvl="2" eaLnBrk="1" hangingPunct="1">
              <a:buFont typeface="Wingdings" panose="05000000000000000000" pitchFamily="2" charset="2"/>
              <a:buNone/>
              <a:defRPr/>
            </a:pPr>
            <a:r>
              <a:rPr lang="en-US" sz="1800" b="1" dirty="0">
                <a:latin typeface="Courier New" panose="02070309020205020404" charset="0"/>
              </a:rPr>
              <a:t>unsigned </a:t>
            </a:r>
            <a:r>
              <a:rPr lang="en-US" sz="1800" b="1" dirty="0" err="1">
                <a:latin typeface="Courier New" panose="02070309020205020404" charset="0"/>
              </a:rPr>
              <a:t>ux</a:t>
            </a:r>
            <a:r>
              <a:rPr lang="en-US" sz="1800" b="1" dirty="0">
                <a:latin typeface="Courier New" panose="02070309020205020404" charset="0"/>
              </a:rPr>
              <a:t>, </a:t>
            </a:r>
            <a:r>
              <a:rPr lang="en-US" sz="1800" b="1" dirty="0" err="1">
                <a:latin typeface="Courier New" panose="02070309020205020404" charset="0"/>
              </a:rPr>
              <a:t>uy</a:t>
            </a:r>
            <a:r>
              <a:rPr lang="en-US" sz="1800" b="1" dirty="0">
                <a:latin typeface="Courier New" panose="02070309020205020404" charset="0"/>
              </a:rPr>
              <a:t>;</a:t>
            </a:r>
          </a:p>
          <a:p>
            <a:pPr lvl="2" eaLnBrk="1" hangingPunct="1">
              <a:buFont typeface="Wingdings" panose="05000000000000000000" pitchFamily="2" charset="2"/>
              <a:buNone/>
              <a:defRPr/>
            </a:pPr>
            <a:r>
              <a:rPr lang="en-US" sz="1800" b="1" dirty="0" err="1">
                <a:latin typeface="Courier New" panose="02070309020205020404" charset="0"/>
              </a:rPr>
              <a:t>tx</a:t>
            </a:r>
            <a:r>
              <a:rPr lang="en-US" sz="1800" b="1" dirty="0">
                <a:latin typeface="Courier New" panose="02070309020205020404" charset="0"/>
              </a:rPr>
              <a:t> = (</a:t>
            </a:r>
            <a:r>
              <a:rPr lang="en-US" sz="1800" b="1" dirty="0" err="1">
                <a:latin typeface="Courier New" panose="02070309020205020404" charset="0"/>
              </a:rPr>
              <a:t>int</a:t>
            </a:r>
            <a:r>
              <a:rPr lang="en-US" sz="1800" b="1" dirty="0">
                <a:latin typeface="Courier New" panose="02070309020205020404" charset="0"/>
              </a:rPr>
              <a:t>) </a:t>
            </a:r>
            <a:r>
              <a:rPr lang="en-US" sz="1800" b="1" dirty="0" err="1">
                <a:latin typeface="Courier New" panose="02070309020205020404" charset="0"/>
              </a:rPr>
              <a:t>ux</a:t>
            </a:r>
            <a:r>
              <a:rPr lang="en-US" sz="1800" b="1" dirty="0">
                <a:latin typeface="Courier New" panose="02070309020205020404" charset="0"/>
              </a:rPr>
              <a:t>;</a:t>
            </a:r>
          </a:p>
          <a:p>
            <a:pPr lvl="2" eaLnBrk="1" hangingPunct="1">
              <a:buFont typeface="Wingdings" panose="05000000000000000000" pitchFamily="2" charset="2"/>
              <a:buNone/>
              <a:defRPr/>
            </a:pPr>
            <a:r>
              <a:rPr lang="en-US" sz="1800" b="1" dirty="0" err="1">
                <a:latin typeface="Courier New" panose="02070309020205020404" charset="0"/>
              </a:rPr>
              <a:t>uy</a:t>
            </a:r>
            <a:r>
              <a:rPr lang="en-US" sz="1800" b="1" dirty="0">
                <a:latin typeface="Courier New" panose="02070309020205020404" charset="0"/>
              </a:rPr>
              <a:t> = (unsigned) </a:t>
            </a:r>
            <a:r>
              <a:rPr lang="en-US" sz="1800" b="1" dirty="0" err="1">
                <a:latin typeface="Courier New" panose="02070309020205020404" charset="0"/>
              </a:rPr>
              <a:t>ty</a:t>
            </a:r>
            <a:r>
              <a:rPr lang="en-US" sz="1800" b="1" dirty="0">
                <a:latin typeface="Courier New" panose="02070309020205020404" charset="0"/>
              </a:rPr>
              <a:t>;</a:t>
            </a:r>
          </a:p>
          <a:p>
            <a:pPr lvl="1" eaLnBrk="1" hangingPunct="1">
              <a:defRPr/>
            </a:pPr>
            <a:endParaRPr lang="en-US" dirty="0"/>
          </a:p>
          <a:p>
            <a:pPr lvl="1" eaLnBrk="1" hangingPunct="1">
              <a:buClr>
                <a:srgbClr val="0D0D0D"/>
              </a:buClr>
              <a:defRPr/>
            </a:pPr>
            <a:r>
              <a:rPr lang="en-US" dirty="0">
                <a:sym typeface="+mn-ea"/>
              </a:rPr>
              <a:t>赋值和过程调</a:t>
            </a:r>
            <a:r>
              <a:rPr lang="zh-CN" altLang="en-US" dirty="0">
                <a:ea typeface="SimSun" pitchFamily="2" charset="-122"/>
                <a:sym typeface="+mn-ea"/>
              </a:rPr>
              <a:t>导致</a:t>
            </a:r>
            <a:r>
              <a:rPr lang="en-US" dirty="0"/>
              <a:t>隐式转换</a:t>
            </a:r>
            <a:r>
              <a:rPr lang="zh-CN" altLang="en-US" dirty="0">
                <a:ea typeface="SimSun" pitchFamily="2" charset="-122"/>
              </a:rPr>
              <a:t>：</a:t>
            </a:r>
          </a:p>
          <a:p>
            <a:pPr lvl="2" eaLnBrk="1" hangingPunct="1">
              <a:buFont typeface="Wingdings" panose="05000000000000000000" pitchFamily="2" charset="2"/>
              <a:buNone/>
              <a:defRPr/>
            </a:pPr>
            <a:r>
              <a:rPr lang="en-US" sz="1800" b="1" dirty="0" err="1">
                <a:latin typeface="Courier New" panose="02070309020205020404" charset="0"/>
              </a:rPr>
              <a:t>tx</a:t>
            </a:r>
            <a:r>
              <a:rPr lang="en-US" sz="1800" b="1" dirty="0">
                <a:latin typeface="Courier New" panose="02070309020205020404" charset="0"/>
              </a:rPr>
              <a:t> = </a:t>
            </a:r>
            <a:r>
              <a:rPr lang="en-US" sz="1800" b="1" dirty="0" err="1">
                <a:latin typeface="Courier New" panose="02070309020205020404" charset="0"/>
              </a:rPr>
              <a:t>ux</a:t>
            </a:r>
            <a:r>
              <a:rPr lang="en-US" sz="1800" b="1" dirty="0">
                <a:latin typeface="Courier New" panose="02070309020205020404" charset="0"/>
              </a:rPr>
              <a:t>;</a:t>
            </a:r>
          </a:p>
          <a:p>
            <a:pPr lvl="2" eaLnBrk="1" hangingPunct="1">
              <a:buFont typeface="Wingdings" panose="05000000000000000000" pitchFamily="2" charset="2"/>
              <a:buNone/>
              <a:defRPr/>
            </a:pPr>
            <a:r>
              <a:rPr lang="en-US" sz="1800" b="1" dirty="0" err="1">
                <a:latin typeface="Courier New" panose="02070309020205020404" charset="0"/>
              </a:rPr>
              <a:t>uy</a:t>
            </a:r>
            <a:r>
              <a:rPr lang="en-US" sz="1800" b="1" dirty="0">
                <a:latin typeface="Courier New" panose="02070309020205020404" charset="0"/>
              </a:rPr>
              <a:t> = </a:t>
            </a:r>
            <a:r>
              <a:rPr lang="en-US" sz="1800" b="1" dirty="0" err="1">
                <a:latin typeface="Courier New" panose="02070309020205020404" charset="0"/>
              </a:rPr>
              <a:t>ty</a:t>
            </a:r>
            <a:r>
              <a:rPr lang="en-US" sz="1800" b="1" dirty="0">
                <a:latin typeface="Courier New" panose="02070309020205020404" charset="0"/>
              </a:rPr>
              <a:t>;</a:t>
            </a:r>
          </a:p>
          <a:p>
            <a:pPr eaLnBrk="1" hangingPunct="1">
              <a:defRPr/>
            </a:pPr>
            <a:endParaRPr lang="en-US" sz="1800" b="0" dirty="0">
              <a:latin typeface="Courier New" panose="0207030902020502040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9811">
                                            <p:txEl>
                                              <p:pRg st="1" end="1"/>
                                            </p:txEl>
                                          </p:spTgt>
                                        </p:tgtEl>
                                        <p:attrNameLst>
                                          <p:attrName>style.visibility</p:attrName>
                                        </p:attrNameLst>
                                      </p:cBhvr>
                                      <p:to>
                                        <p:strVal val="visible"/>
                                      </p:to>
                                    </p:set>
                                    <p:animEffect transition="in" filter="wipe(down)">
                                      <p:cBhvr>
                                        <p:cTn id="7" dur="500"/>
                                        <p:tgtEl>
                                          <p:spTgt spid="119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wipe(down)">
                                      <p:cBhvr>
                                        <p:cTn id="12" dur="500"/>
                                        <p:tgtEl>
                                          <p:spTgt spid="119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9811">
                                            <p:txEl>
                                              <p:pRg st="3" end="3"/>
                                            </p:txEl>
                                          </p:spTgt>
                                        </p:tgtEl>
                                        <p:attrNameLst>
                                          <p:attrName>style.visibility</p:attrName>
                                        </p:attrNameLst>
                                      </p:cBhvr>
                                      <p:to>
                                        <p:strVal val="visible"/>
                                      </p:to>
                                    </p:set>
                                    <p:animEffect transition="in" filter="wipe(down)">
                                      <p:cBhvr>
                                        <p:cTn id="17" dur="500"/>
                                        <p:tgtEl>
                                          <p:spTgt spid="1198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811">
                                            <p:txEl>
                                              <p:pRg st="4" end="4"/>
                                            </p:txEl>
                                          </p:spTgt>
                                        </p:tgtEl>
                                        <p:attrNameLst>
                                          <p:attrName>style.visibility</p:attrName>
                                        </p:attrNameLst>
                                      </p:cBhvr>
                                      <p:to>
                                        <p:strVal val="visible"/>
                                      </p:to>
                                    </p:set>
                                    <p:animEffect transition="in" filter="wipe(down)">
                                      <p:cBhvr>
                                        <p:cTn id="22" dur="500"/>
                                        <p:tgtEl>
                                          <p:spTgt spid="1198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9811">
                                            <p:txEl>
                                              <p:pRg st="5" end="5"/>
                                            </p:txEl>
                                          </p:spTgt>
                                        </p:tgtEl>
                                        <p:attrNameLst>
                                          <p:attrName>style.visibility</p:attrName>
                                        </p:attrNameLst>
                                      </p:cBhvr>
                                      <p:to>
                                        <p:strVal val="visible"/>
                                      </p:to>
                                    </p:set>
                                    <p:animEffect transition="in" filter="wipe(down)">
                                      <p:cBhvr>
                                        <p:cTn id="27" dur="500"/>
                                        <p:tgtEl>
                                          <p:spTgt spid="1198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811">
                                            <p:txEl>
                                              <p:pRg st="6" end="6"/>
                                            </p:txEl>
                                          </p:spTgt>
                                        </p:tgtEl>
                                        <p:attrNameLst>
                                          <p:attrName>style.visibility</p:attrName>
                                        </p:attrNameLst>
                                      </p:cBhvr>
                                      <p:to>
                                        <p:strVal val="visible"/>
                                      </p:to>
                                    </p:set>
                                    <p:animEffect transition="in" filter="wipe(down)">
                                      <p:cBhvr>
                                        <p:cTn id="32" dur="500"/>
                                        <p:tgtEl>
                                          <p:spTgt spid="119811">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19811">
                                            <p:txEl>
                                              <p:pRg st="7" end="7"/>
                                            </p:txEl>
                                          </p:spTgt>
                                        </p:tgtEl>
                                        <p:attrNameLst>
                                          <p:attrName>style.visibility</p:attrName>
                                        </p:attrNameLst>
                                      </p:cBhvr>
                                      <p:to>
                                        <p:strVal val="visible"/>
                                      </p:to>
                                    </p:set>
                                    <p:animEffect transition="in" filter="wipe(down)">
                                      <p:cBhvr>
                                        <p:cTn id="35" dur="500"/>
                                        <p:tgtEl>
                                          <p:spTgt spid="119811">
                                            <p:txEl>
                                              <p:pRg st="7" end="7"/>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19811">
                                            <p:txEl>
                                              <p:pRg st="8" end="8"/>
                                            </p:txEl>
                                          </p:spTgt>
                                        </p:tgtEl>
                                        <p:attrNameLst>
                                          <p:attrName>style.visibility</p:attrName>
                                        </p:attrNameLst>
                                      </p:cBhvr>
                                      <p:to>
                                        <p:strVal val="visible"/>
                                      </p:to>
                                    </p:set>
                                    <p:animEffect transition="in" filter="wipe(down)">
                                      <p:cBhvr>
                                        <p:cTn id="38" dur="500"/>
                                        <p:tgtEl>
                                          <p:spTgt spid="119811">
                                            <p:txEl>
                                              <p:pRg st="8" end="8"/>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19811">
                                            <p:txEl>
                                              <p:pRg st="9" end="9"/>
                                            </p:txEl>
                                          </p:spTgt>
                                        </p:tgtEl>
                                        <p:attrNameLst>
                                          <p:attrName>style.visibility</p:attrName>
                                        </p:attrNameLst>
                                      </p:cBhvr>
                                      <p:to>
                                        <p:strVal val="visible"/>
                                      </p:to>
                                    </p:set>
                                    <p:animEffect transition="in" filter="wipe(down)">
                                      <p:cBhvr>
                                        <p:cTn id="41" dur="500"/>
                                        <p:tgtEl>
                                          <p:spTgt spid="119811">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9811">
                                            <p:txEl>
                                              <p:pRg st="11" end="11"/>
                                            </p:txEl>
                                          </p:spTgt>
                                        </p:tgtEl>
                                        <p:attrNameLst>
                                          <p:attrName>style.visibility</p:attrName>
                                        </p:attrNameLst>
                                      </p:cBhvr>
                                      <p:to>
                                        <p:strVal val="visible"/>
                                      </p:to>
                                    </p:set>
                                    <p:animEffect transition="in" filter="wipe(down)">
                                      <p:cBhvr>
                                        <p:cTn id="46" dur="500"/>
                                        <p:tgtEl>
                                          <p:spTgt spid="119811">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9811">
                                            <p:txEl>
                                              <p:pRg st="12" end="12"/>
                                            </p:txEl>
                                          </p:spTgt>
                                        </p:tgtEl>
                                        <p:attrNameLst>
                                          <p:attrName>style.visibility</p:attrName>
                                        </p:attrNameLst>
                                      </p:cBhvr>
                                      <p:to>
                                        <p:strVal val="visible"/>
                                      </p:to>
                                    </p:set>
                                    <p:animEffect transition="in" filter="wipe(down)">
                                      <p:cBhvr>
                                        <p:cTn id="51" dur="500"/>
                                        <p:tgtEl>
                                          <p:spTgt spid="119811">
                                            <p:txEl>
                                              <p:pRg st="12" end="12"/>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119811">
                                            <p:txEl>
                                              <p:pRg st="13" end="13"/>
                                            </p:txEl>
                                          </p:spTgt>
                                        </p:tgtEl>
                                        <p:attrNameLst>
                                          <p:attrName>style.visibility</p:attrName>
                                        </p:attrNameLst>
                                      </p:cBhvr>
                                      <p:to>
                                        <p:strVal val="visible"/>
                                      </p:to>
                                    </p:set>
                                    <p:animEffect transition="in" filter="wipe(down)">
                                      <p:cBhvr>
                                        <p:cTn id="54" dur="500"/>
                                        <p:tgtEl>
                                          <p:spTgt spid="1198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Grp="1" noChangeArrowheads="1"/>
          </p:cNvSpPr>
          <p:nvPr/>
        </p:nvSpPr>
        <p:spPr>
          <a:xfrm>
            <a:off x="1407478" y="495300"/>
            <a:ext cx="9005887" cy="5867400"/>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7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7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7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704020202020204" pitchFamily="34" charset="0"/>
              </a:defRPr>
            </a:lvl9pPr>
          </a:lstStyle>
          <a:p>
            <a:pPr eaLnBrk="1" hangingPunct="1">
              <a:buClr>
                <a:srgbClr val="0D0D0D"/>
              </a:buClr>
              <a:tabLst>
                <a:tab pos="457200" algn="l"/>
                <a:tab pos="2857500" algn="l"/>
                <a:tab pos="5549900" algn="l"/>
                <a:tab pos="6972300" algn="l"/>
              </a:tabLst>
              <a:defRPr/>
            </a:pPr>
            <a:r>
              <a:rPr lang="zh-CN" altLang="en-US" dirty="0">
                <a:ea typeface="SimSun" pitchFamily="2" charset="-122"/>
              </a:rPr>
              <a:t>表达式求值</a:t>
            </a:r>
          </a:p>
          <a:p>
            <a:pPr marL="687705" lvl="1" indent="-187325" eaLnBrk="1" hangingPunct="1">
              <a:buClr>
                <a:srgbClr val="0D0D0D"/>
              </a:buClr>
              <a:tabLst>
                <a:tab pos="457200" algn="l"/>
                <a:tab pos="2857500" algn="l"/>
                <a:tab pos="5549900" algn="l"/>
                <a:tab pos="6972300" algn="l"/>
              </a:tabLst>
              <a:defRPr/>
            </a:pPr>
            <a:r>
              <a:rPr lang="zh-CN" altLang="en-US" dirty="0">
                <a:ea typeface="SimSun" pitchFamily="2" charset="-122"/>
              </a:rPr>
              <a:t>如果在一条表达式中既有无符号数又有有符号数</a:t>
            </a:r>
            <a:r>
              <a:rPr lang="en-US" dirty="0"/>
              <a:t>, </a:t>
            </a:r>
            <a:br>
              <a:rPr lang="en-US" dirty="0"/>
            </a:br>
            <a:r>
              <a:rPr lang="zh-CN" altLang="en-US" b="1" dirty="0">
                <a:solidFill>
                  <a:srgbClr val="C00000"/>
                </a:solidFill>
                <a:ea typeface="SimSun" pitchFamily="2" charset="-122"/>
              </a:rPr>
              <a:t>则有符号数隐式转换为无符号数</a:t>
            </a:r>
          </a:p>
          <a:p>
            <a:pPr marL="687705" lvl="1" indent="-187325" eaLnBrk="1" hangingPunct="1">
              <a:buClr>
                <a:srgbClr val="0D0D0D"/>
              </a:buClr>
              <a:tabLst>
                <a:tab pos="457200" algn="l"/>
                <a:tab pos="2857500" algn="l"/>
                <a:tab pos="5549900" algn="l"/>
                <a:tab pos="6972300" algn="l"/>
              </a:tabLst>
              <a:defRPr/>
            </a:pPr>
            <a:r>
              <a:rPr lang="zh-CN" altLang="en-US" dirty="0">
                <a:ea typeface="SimSun" pitchFamily="2" charset="-122"/>
              </a:rPr>
              <a:t>包含比较操作</a:t>
            </a:r>
            <a:r>
              <a:rPr lang="en-US" dirty="0"/>
              <a:t> </a:t>
            </a:r>
            <a:r>
              <a:rPr lang="en-US" b="1" dirty="0">
                <a:latin typeface="Courier New" panose="02070309020205020404" charset="0"/>
              </a:rPr>
              <a:t>&lt;</a:t>
            </a:r>
            <a:r>
              <a:rPr lang="en-US" b="1" dirty="0"/>
              <a:t>, </a:t>
            </a:r>
            <a:r>
              <a:rPr lang="en-US" b="1" dirty="0">
                <a:latin typeface="Courier New" panose="02070309020205020404" charset="0"/>
              </a:rPr>
              <a:t>&gt;</a:t>
            </a:r>
            <a:r>
              <a:rPr lang="en-US" b="1" dirty="0"/>
              <a:t>, </a:t>
            </a:r>
            <a:r>
              <a:rPr lang="en-US" b="1" dirty="0">
                <a:latin typeface="Courier New" panose="02070309020205020404" charset="0"/>
              </a:rPr>
              <a:t>==</a:t>
            </a:r>
            <a:r>
              <a:rPr lang="en-US" b="1" dirty="0"/>
              <a:t>, </a:t>
            </a:r>
            <a:r>
              <a:rPr lang="en-US" b="1" dirty="0">
                <a:latin typeface="Courier New" panose="02070309020205020404" charset="0"/>
              </a:rPr>
              <a:t>&lt;=</a:t>
            </a:r>
            <a:r>
              <a:rPr lang="en-US" b="1" dirty="0"/>
              <a:t>, </a:t>
            </a:r>
            <a:r>
              <a:rPr lang="en-US" b="1" dirty="0">
                <a:latin typeface="Courier New" panose="02070309020205020404" charset="0"/>
              </a:rPr>
              <a:t>&gt;=</a:t>
            </a:r>
          </a:p>
          <a:p>
            <a:pPr marL="687705" lvl="1" indent="-187325">
              <a:buClr>
                <a:srgbClr val="0D0D0D"/>
              </a:buClr>
              <a:tabLst>
                <a:tab pos="457200" algn="l"/>
                <a:tab pos="2857500" algn="l"/>
                <a:tab pos="5549900" algn="l"/>
                <a:tab pos="6972300" algn="l"/>
              </a:tabLst>
              <a:defRPr/>
            </a:pPr>
            <a:r>
              <a:rPr lang="zh-CN" altLang="en-US" dirty="0">
                <a:ea typeface="SimSun" pitchFamily="2" charset="-122"/>
              </a:rPr>
              <a:t>例如当</a:t>
            </a:r>
            <a:r>
              <a:rPr lang="en-US" dirty="0"/>
              <a:t> </a:t>
            </a:r>
            <a:r>
              <a:rPr lang="en-US" i="1" dirty="0"/>
              <a:t>W</a:t>
            </a:r>
            <a:r>
              <a:rPr lang="en-US" dirty="0"/>
              <a:t> = 32:    </a:t>
            </a:r>
            <a:r>
              <a:rPr lang="en-US" b="1" dirty="0">
                <a:solidFill>
                  <a:srgbClr val="C00000"/>
                </a:solidFill>
              </a:rPr>
              <a:t>TMIN = -2,147,483,648 ,     TMAX = 2,147,483,647</a:t>
            </a:r>
          </a:p>
          <a:p>
            <a:pPr eaLnBrk="1" hangingPunct="1">
              <a:buClr>
                <a:srgbClr val="0D0D0D"/>
              </a:buClr>
              <a:tabLst>
                <a:tab pos="457200" algn="l"/>
                <a:tab pos="2857500" algn="l"/>
                <a:tab pos="5549900" algn="l"/>
                <a:tab pos="6972300" algn="l"/>
              </a:tabLst>
              <a:defRPr/>
            </a:pPr>
            <a:r>
              <a:rPr lang="zh-CN" altLang="en-US" dirty="0">
                <a:ea typeface="SimSun" pitchFamily="2" charset="-122"/>
              </a:rPr>
              <a:t>值</a:t>
            </a:r>
            <a:r>
              <a:rPr lang="en-US" altLang="zh-CN" dirty="0">
                <a:ea typeface="SimSun" pitchFamily="2" charset="-122"/>
              </a:rPr>
              <a:t>1</a:t>
            </a:r>
            <a:r>
              <a:rPr lang="en-US" dirty="0"/>
              <a:t>	</a:t>
            </a:r>
            <a:r>
              <a:rPr lang="zh-CN" altLang="en-US" dirty="0">
                <a:ea typeface="SimSun" pitchFamily="2" charset="-122"/>
              </a:rPr>
              <a:t>值</a:t>
            </a:r>
            <a:r>
              <a:rPr lang="en-US" altLang="zh-CN" dirty="0">
                <a:ea typeface="SimSun" pitchFamily="2" charset="-122"/>
              </a:rPr>
              <a:t>2</a:t>
            </a:r>
            <a:r>
              <a:rPr lang="en-US" dirty="0"/>
              <a:t>	</a:t>
            </a:r>
            <a:r>
              <a:rPr lang="zh-CN" altLang="en-US" dirty="0">
                <a:ea typeface="SimSun" pitchFamily="2" charset="-122"/>
              </a:rPr>
              <a:t>关系</a:t>
            </a:r>
            <a:r>
              <a:rPr lang="en-US" dirty="0"/>
              <a:t>	     </a:t>
            </a:r>
            <a:r>
              <a:rPr lang="zh-CN" altLang="en-US" dirty="0">
                <a:ea typeface="SimSun" pitchFamily="2" charset="-122"/>
              </a:rPr>
              <a:t>类型</a:t>
            </a:r>
          </a:p>
          <a:p>
            <a:pPr marL="288925" lvl="1" indent="-117475" eaLnBrk="1" hangingPunct="1">
              <a:buFont typeface="Wingdings" panose="05000000000000000000" pitchFamily="2" charset="2"/>
              <a:buNone/>
              <a:tabLst>
                <a:tab pos="226695" algn="l"/>
                <a:tab pos="2860675" algn="l"/>
                <a:tab pos="5657850" algn="l"/>
                <a:tab pos="6972300" algn="l"/>
              </a:tabLst>
              <a:defRPr/>
            </a:pPr>
            <a:r>
              <a:rPr lang="en-US" sz="2100" dirty="0"/>
              <a:t>	0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-1	0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-1	0U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2147483647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2147483647U	-2147483647-1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-1	-2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(unsigned)-1	-2 	</a:t>
            </a:r>
          </a:p>
          <a:p>
            <a:pPr marL="288925" lvl="1" indent="-117475" eaLnBrk="1" hangingPunct="1">
              <a:buFont typeface="Wingdings" panose="05000000000000000000" pitchFamily="2" charset="2"/>
              <a:buNone/>
              <a:tabLst>
                <a:tab pos="226695" algn="l"/>
                <a:tab pos="2860675" algn="l"/>
                <a:tab pos="5713095" algn="l"/>
                <a:tab pos="6972300" algn="l"/>
              </a:tabLst>
              <a:defRPr/>
            </a:pPr>
            <a:r>
              <a:rPr lang="en-US" sz="2100" dirty="0"/>
              <a:t>	 2147483647 	2147483648U 	</a:t>
            </a:r>
          </a:p>
          <a:p>
            <a:pPr marL="288925" lvl="1" indent="-117475" eaLnBrk="1" hangingPunct="1">
              <a:buFont typeface="Wingdings" panose="05000000000000000000" pitchFamily="2" charset="2"/>
              <a:buNone/>
              <a:tabLst>
                <a:tab pos="226695" algn="l"/>
                <a:tab pos="2860675" algn="l"/>
                <a:tab pos="5549900" algn="l"/>
                <a:tab pos="6972300" algn="l"/>
              </a:tabLst>
              <a:defRPr/>
            </a:pPr>
            <a:r>
              <a:rPr lang="en-US" sz="2100" dirty="0"/>
              <a:t>	 2147483647 	(</a:t>
            </a:r>
            <a:r>
              <a:rPr lang="en-US" sz="2100" dirty="0" err="1"/>
              <a:t>int</a:t>
            </a:r>
            <a:r>
              <a:rPr lang="en-US" sz="2100" dirty="0"/>
              <a:t>) 2147483648U </a:t>
            </a:r>
            <a:r>
              <a:rPr lang="en-US" dirty="0">
                <a:latin typeface="Courier New" panose="02070309020205020404" charset="0"/>
              </a:rPr>
              <a:t>	</a:t>
            </a:r>
          </a:p>
        </p:txBody>
      </p:sp>
      <p:sp>
        <p:nvSpPr>
          <p:cNvPr id="121858" name="Rectangle 2"/>
          <p:cNvSpPr>
            <a:spLocks noChangeArrowheads="1"/>
          </p:cNvSpPr>
          <p:nvPr/>
        </p:nvSpPr>
        <p:spPr bwMode="auto">
          <a:xfrm>
            <a:off x="1669415" y="2797175"/>
            <a:ext cx="8853170" cy="3702685"/>
          </a:xfrm>
          <a:prstGeom prst="rect">
            <a:avLst/>
          </a:prstGeom>
          <a:noFill/>
          <a:ln w="12700">
            <a:noFill/>
            <a:miter lim="800000"/>
          </a:ln>
        </p:spPr>
        <p:txBody>
          <a:bodyPr lIns="90487" tIns="44450" rIns="90487" bIns="44450"/>
          <a:lstStyle/>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&lt;	</a:t>
            </a:r>
            <a:r>
              <a:rPr lang="en-US" sz="2000" dirty="0">
                <a:latin typeface="Calibri" panose="020F0502020204030204" pitchFamily="34" charset="0"/>
              </a:rPr>
              <a:t>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&gt;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&lt;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&lt;	</a:t>
            </a:r>
            <a:r>
              <a:rPr lang="en-US" sz="2000" dirty="0">
                <a:latin typeface="Calibri" panose="020F0502020204030204" pitchFamily="34" charset="0"/>
              </a:rPr>
              <a:t>unsigned</a:t>
            </a:r>
            <a:endParaRPr lang="en-US" sz="2000" dirty="0"/>
          </a:p>
          <a:p>
            <a:pPr marL="687705" lvl="1" indent="-187325" defTabSz="895350" eaLnBrk="1" hangingPunct="1">
              <a:lnSpc>
                <a:spcPct val="100000"/>
              </a:lnSpc>
              <a:spcBef>
                <a:spcPct val="25000"/>
              </a:spcBef>
              <a:buClr>
                <a:schemeClr val="hlink"/>
              </a:buClr>
              <a:buSzPct val="75000"/>
              <a:buFont typeface="Wingdings" panose="05000000000000000000" pitchFamily="2" charset="2"/>
              <a:buNone/>
              <a:tabLst>
                <a:tab pos="457200" algn="l"/>
                <a:tab pos="2857500" algn="l"/>
                <a:tab pos="5549900" algn="l"/>
                <a:tab pos="6972300" algn="l"/>
              </a:tabLst>
            </a:pPr>
            <a:r>
              <a:rPr lang="en-US" sz="2000" dirty="0">
                <a:solidFill>
                  <a:schemeClr val="bg1"/>
                </a:solidFill>
              </a:rPr>
              <a:t>	  	</a:t>
            </a:r>
            <a:r>
              <a:rPr lang="en-US" sz="2000" dirty="0"/>
              <a:t>	&gt;	</a:t>
            </a:r>
            <a:r>
              <a:rPr lang="en-US" sz="2000" dirty="0">
                <a:latin typeface="Calibri" panose="020F0502020204030204" pitchFamily="34" charset="0"/>
              </a:rPr>
              <a:t>signed</a:t>
            </a:r>
            <a:endParaRPr 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wipe(down)">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wipe(down)">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wipe(down)">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wipe(down)">
                                      <p:cBhvr>
                                        <p:cTn id="22" dur="500"/>
                                        <p:tgtEl>
                                          <p:spTgt spid="1218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1858">
                                            <p:txEl>
                                              <p:pRg st="4" end="4"/>
                                            </p:txEl>
                                          </p:spTgt>
                                        </p:tgtEl>
                                        <p:attrNameLst>
                                          <p:attrName>style.visibility</p:attrName>
                                        </p:attrNameLst>
                                      </p:cBhvr>
                                      <p:to>
                                        <p:strVal val="visible"/>
                                      </p:to>
                                    </p:set>
                                    <p:animEffect transition="in" filter="wipe(down)">
                                      <p:cBhvr>
                                        <p:cTn id="27" dur="500"/>
                                        <p:tgtEl>
                                          <p:spTgt spid="1218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1858">
                                            <p:txEl>
                                              <p:pRg st="5" end="5"/>
                                            </p:txEl>
                                          </p:spTgt>
                                        </p:tgtEl>
                                        <p:attrNameLst>
                                          <p:attrName>style.visibility</p:attrName>
                                        </p:attrNameLst>
                                      </p:cBhvr>
                                      <p:to>
                                        <p:strVal val="visible"/>
                                      </p:to>
                                    </p:set>
                                    <p:animEffect transition="in" filter="wipe(down)">
                                      <p:cBhvr>
                                        <p:cTn id="32" dur="500"/>
                                        <p:tgtEl>
                                          <p:spTgt spid="1218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1858">
                                            <p:txEl>
                                              <p:pRg st="6" end="6"/>
                                            </p:txEl>
                                          </p:spTgt>
                                        </p:tgtEl>
                                        <p:attrNameLst>
                                          <p:attrName>style.visibility</p:attrName>
                                        </p:attrNameLst>
                                      </p:cBhvr>
                                      <p:to>
                                        <p:strVal val="visible"/>
                                      </p:to>
                                    </p:set>
                                    <p:animEffect transition="in" filter="wipe(down)">
                                      <p:cBhvr>
                                        <p:cTn id="37" dur="500"/>
                                        <p:tgtEl>
                                          <p:spTgt spid="1218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1858">
                                            <p:txEl>
                                              <p:pRg st="7" end="7"/>
                                            </p:txEl>
                                          </p:spTgt>
                                        </p:tgtEl>
                                        <p:attrNameLst>
                                          <p:attrName>style.visibility</p:attrName>
                                        </p:attrNameLst>
                                      </p:cBhvr>
                                      <p:to>
                                        <p:strVal val="visible"/>
                                      </p:to>
                                    </p:set>
                                    <p:animEffect transition="in" filter="wipe(down)">
                                      <p:cBhvr>
                                        <p:cTn id="42" dur="500"/>
                                        <p:tgtEl>
                                          <p:spTgt spid="12185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1858">
                                            <p:txEl>
                                              <p:pRg st="8" end="8"/>
                                            </p:txEl>
                                          </p:spTgt>
                                        </p:tgtEl>
                                        <p:attrNameLst>
                                          <p:attrName>style.visibility</p:attrName>
                                        </p:attrNameLst>
                                      </p:cBhvr>
                                      <p:to>
                                        <p:strVal val="visible"/>
                                      </p:to>
                                    </p:set>
                                    <p:animEffect transition="in" filter="wipe(down)">
                                      <p:cBhvr>
                                        <p:cTn id="47" dur="500"/>
                                        <p:tgtEl>
                                          <p:spTgt spid="1218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2.2.6  </a:t>
                      </a:r>
                      <a:r>
                        <a:rPr lang="zh-CN" altLang="en-US" sz="2400">
                          <a:solidFill>
                            <a:schemeClr val="bg1"/>
                          </a:solidFill>
                          <a:ea typeface="SimSun" pitchFamily="2" charset="-122"/>
                        </a:rPr>
                        <a:t>扩展一个数字的位表示</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7005" y="1233805"/>
            <a:ext cx="6972935" cy="3692525"/>
          </a:xfrm>
          <a:prstGeom prst="rect">
            <a:avLst/>
          </a:prstGeom>
          <a:noFill/>
        </p:spPr>
        <p:txBody>
          <a:bodyPr wrap="square" rtlCol="0">
            <a:spAutoFit/>
          </a:bodyPr>
          <a:lstStyle/>
          <a:p>
            <a:r>
              <a:rPr lang="zh-CN" altLang="en-US" sz="2800"/>
              <a:t>假如给定一个</a:t>
            </a:r>
            <a:r>
              <a:rPr lang="en-US" altLang="zh-CN" sz="2800"/>
              <a:t>w</a:t>
            </a:r>
            <a:r>
              <a:rPr lang="zh-CN" altLang="en-US" sz="2800">
                <a:ea typeface="SimSun" pitchFamily="2" charset="-122"/>
              </a:rPr>
              <a:t>位的数</a:t>
            </a:r>
            <a:r>
              <a:rPr lang="en-US" altLang="zh-CN" sz="2800">
                <a:ea typeface="SimSun" pitchFamily="2" charset="-122"/>
              </a:rPr>
              <a:t>x</a:t>
            </a:r>
            <a:r>
              <a:rPr lang="zh-CN" altLang="en-US" sz="2800">
                <a:ea typeface="SimSun" pitchFamily="2" charset="-122"/>
              </a:rPr>
              <a:t>，要求将其扩展到</a:t>
            </a:r>
            <a:r>
              <a:rPr lang="en-US" altLang="zh-CN" sz="2800">
                <a:ea typeface="SimSun" pitchFamily="2" charset="-122"/>
              </a:rPr>
              <a:t>w+k</a:t>
            </a:r>
            <a:r>
              <a:rPr lang="zh-CN" altLang="en-US" sz="2800">
                <a:ea typeface="SimSun" pitchFamily="2" charset="-122"/>
              </a:rPr>
              <a:t>位，如何做？</a:t>
            </a:r>
          </a:p>
          <a:p>
            <a:endParaRPr lang="zh-CN" altLang="en-US" sz="3200">
              <a:ea typeface="SimSun" pitchFamily="2" charset="-122"/>
            </a:endParaRPr>
          </a:p>
          <a:p>
            <a:r>
              <a:rPr lang="en-US" altLang="zh-CN" sz="2400">
                <a:ea typeface="SimSun" pitchFamily="2" charset="-122"/>
              </a:rPr>
              <a:t>——</a:t>
            </a:r>
            <a:r>
              <a:rPr lang="zh-CN" altLang="en-US" sz="2400">
                <a:ea typeface="SimSun" pitchFamily="2" charset="-122"/>
              </a:rPr>
              <a:t>无符号数的零扩展</a:t>
            </a:r>
          </a:p>
          <a:p>
            <a:r>
              <a:rPr lang="en-US" altLang="zh-CN" sz="2400">
                <a:ea typeface="SimSun" pitchFamily="2" charset="-122"/>
              </a:rPr>
              <a:t>——</a:t>
            </a:r>
            <a:r>
              <a:rPr lang="zh-CN" altLang="en-US" sz="2400">
                <a:ea typeface="SimSun" pitchFamily="2" charset="-122"/>
              </a:rPr>
              <a:t>有符号数的符号扩展</a:t>
            </a:r>
          </a:p>
          <a:p>
            <a:pPr marL="457200" lvl="1" indent="0">
              <a:buFont typeface="Wingdings" panose="05000000000000000000" charset="0"/>
              <a:buChar char=""/>
            </a:pPr>
            <a:r>
              <a:rPr lang="zh-CN" altLang="en-US" sz="2000">
                <a:ea typeface="SimSun" pitchFamily="2" charset="-122"/>
              </a:rPr>
              <a:t>将</a:t>
            </a:r>
            <a:r>
              <a:rPr lang="en-US" altLang="zh-CN" sz="2000">
                <a:ea typeface="SimSun" pitchFamily="2" charset="-122"/>
              </a:rPr>
              <a:t>w=3</a:t>
            </a:r>
            <a:r>
              <a:rPr lang="zh-CN" altLang="en-US" sz="2000">
                <a:ea typeface="SimSun" pitchFamily="2" charset="-122"/>
              </a:rPr>
              <a:t>的数</a:t>
            </a:r>
            <a:r>
              <a:rPr lang="en-US" altLang="zh-CN" sz="2000">
                <a:ea typeface="SimSun" pitchFamily="2" charset="-122"/>
              </a:rPr>
              <a:t>[101]</a:t>
            </a:r>
            <a:r>
              <a:rPr lang="en-US" altLang="zh-CN" sz="2000" baseline="-25000">
                <a:ea typeface="SimSun" pitchFamily="2" charset="-122"/>
              </a:rPr>
              <a:t>2</a:t>
            </a:r>
            <a:r>
              <a:rPr lang="zh-CN" altLang="en-US" sz="2000">
                <a:ea typeface="SimSun" pitchFamily="2" charset="-122"/>
              </a:rPr>
              <a:t>扩展为</a:t>
            </a:r>
            <a:r>
              <a:rPr lang="en-US" altLang="zh-CN" sz="2000">
                <a:ea typeface="SimSun" pitchFamily="2" charset="-122"/>
              </a:rPr>
              <a:t>w=4</a:t>
            </a:r>
            <a:r>
              <a:rPr lang="zh-CN" altLang="en-US" sz="2000">
                <a:ea typeface="SimSun" pitchFamily="2" charset="-122"/>
              </a:rPr>
              <a:t>的数，即</a:t>
            </a:r>
            <a:r>
              <a:rPr lang="en-US" altLang="zh-CN" sz="2000">
                <a:ea typeface="SimSun" pitchFamily="2" charset="-122"/>
              </a:rPr>
              <a:t>[1101]</a:t>
            </a:r>
            <a:r>
              <a:rPr lang="en-US" altLang="zh-CN" sz="2000" baseline="-25000">
                <a:ea typeface="SimSun" pitchFamily="2" charset="-122"/>
              </a:rPr>
              <a:t>2</a:t>
            </a:r>
          </a:p>
          <a:p>
            <a:r>
              <a:rPr lang="en-US" altLang="zh-CN" sz="2000" baseline="-25000">
                <a:ea typeface="SimSun" pitchFamily="2" charset="-122"/>
              </a:rPr>
              <a:t>               </a:t>
            </a:r>
            <a:r>
              <a:rPr lang="en-US" altLang="zh-CN" sz="2000">
                <a:ea typeface="SimSun" pitchFamily="2" charset="-122"/>
                <a:sym typeface="+mn-ea"/>
              </a:rPr>
              <a:t>[101]</a:t>
            </a:r>
            <a:r>
              <a:rPr lang="en-US" altLang="zh-CN" sz="2000" baseline="-25000">
                <a:ea typeface="SimSun" pitchFamily="2" charset="-122"/>
                <a:sym typeface="+mn-ea"/>
              </a:rPr>
              <a:t>2</a:t>
            </a:r>
            <a:r>
              <a:rPr lang="en-US" altLang="zh-CN" sz="2000">
                <a:ea typeface="SimSun" pitchFamily="2" charset="-122"/>
                <a:sym typeface="+mn-ea"/>
              </a:rPr>
              <a:t>=-3</a:t>
            </a:r>
            <a:r>
              <a:rPr lang="zh-CN" altLang="en-US" sz="2000">
                <a:ea typeface="SimSun" pitchFamily="2" charset="-122"/>
                <a:sym typeface="+mn-ea"/>
              </a:rPr>
              <a:t>，符号扩展后</a:t>
            </a:r>
            <a:r>
              <a:rPr lang="en-US" altLang="zh-CN" sz="2000">
                <a:ea typeface="SimSun" pitchFamily="2" charset="-122"/>
                <a:sym typeface="+mn-ea"/>
              </a:rPr>
              <a:t>[1101]</a:t>
            </a:r>
            <a:r>
              <a:rPr lang="en-US" altLang="zh-CN" sz="2000" baseline="-25000">
                <a:ea typeface="SimSun" pitchFamily="2" charset="-122"/>
                <a:sym typeface="+mn-ea"/>
              </a:rPr>
              <a:t>2</a:t>
            </a:r>
            <a:r>
              <a:rPr lang="en-US" altLang="zh-CN" sz="2000">
                <a:ea typeface="SimSun" pitchFamily="2" charset="-122"/>
                <a:sym typeface="+mn-ea"/>
              </a:rPr>
              <a:t>=-3</a:t>
            </a:r>
          </a:p>
          <a:p>
            <a:pPr marL="457200" lvl="1" indent="0">
              <a:buFont typeface="Wingdings" panose="05000000000000000000" charset="0"/>
              <a:buChar char=""/>
            </a:pPr>
            <a:r>
              <a:rPr lang="zh-CN" altLang="en-US" sz="2000">
                <a:ea typeface="SimSun" pitchFamily="2" charset="-122"/>
                <a:sym typeface="+mn-ea"/>
              </a:rPr>
              <a:t>将</a:t>
            </a:r>
            <a:r>
              <a:rPr lang="en-US" altLang="zh-CN" sz="2000">
                <a:ea typeface="SimSun" pitchFamily="2" charset="-122"/>
                <a:sym typeface="+mn-ea"/>
              </a:rPr>
              <a:t>w=3</a:t>
            </a:r>
            <a:r>
              <a:rPr lang="zh-CN" altLang="en-US" sz="2000">
                <a:ea typeface="SimSun" pitchFamily="2" charset="-122"/>
                <a:sym typeface="+mn-ea"/>
              </a:rPr>
              <a:t>的数</a:t>
            </a:r>
            <a:r>
              <a:rPr lang="en-US" altLang="zh-CN" sz="2000">
                <a:ea typeface="SimSun" pitchFamily="2" charset="-122"/>
                <a:sym typeface="+mn-ea"/>
              </a:rPr>
              <a:t>[111]</a:t>
            </a:r>
            <a:r>
              <a:rPr lang="en-US" altLang="zh-CN" sz="2000" baseline="-25000">
                <a:ea typeface="SimSun" pitchFamily="2" charset="-122"/>
                <a:sym typeface="+mn-ea"/>
              </a:rPr>
              <a:t>2</a:t>
            </a:r>
            <a:r>
              <a:rPr lang="zh-CN" altLang="en-US" sz="2000">
                <a:ea typeface="SimSun" pitchFamily="2" charset="-122"/>
                <a:sym typeface="+mn-ea"/>
              </a:rPr>
              <a:t>扩展为</a:t>
            </a:r>
            <a:r>
              <a:rPr lang="en-US" altLang="zh-CN" sz="2000">
                <a:ea typeface="SimSun" pitchFamily="2" charset="-122"/>
                <a:sym typeface="+mn-ea"/>
              </a:rPr>
              <a:t>w=4</a:t>
            </a:r>
            <a:r>
              <a:rPr lang="zh-CN" altLang="en-US" sz="2000">
                <a:ea typeface="SimSun" pitchFamily="2" charset="-122"/>
                <a:sym typeface="+mn-ea"/>
              </a:rPr>
              <a:t>的数，即</a:t>
            </a:r>
            <a:r>
              <a:rPr lang="en-US" altLang="zh-CN" sz="2000">
                <a:ea typeface="SimSun" pitchFamily="2" charset="-122"/>
                <a:sym typeface="+mn-ea"/>
              </a:rPr>
              <a:t>[1111]</a:t>
            </a:r>
            <a:r>
              <a:rPr lang="en-US" altLang="zh-CN" sz="2400" baseline="-25000">
                <a:ea typeface="SimSun" pitchFamily="2" charset="-122"/>
                <a:sym typeface="+mn-ea"/>
              </a:rPr>
              <a:t>2</a:t>
            </a:r>
          </a:p>
          <a:p>
            <a:r>
              <a:rPr lang="en-US" altLang="zh-CN" sz="2000" baseline="-25000">
                <a:ea typeface="SimSun" pitchFamily="2" charset="-122"/>
                <a:sym typeface="+mn-ea"/>
              </a:rPr>
              <a:t>               </a:t>
            </a:r>
            <a:r>
              <a:rPr lang="en-US" altLang="zh-CN" sz="2000">
                <a:ea typeface="SimSun" pitchFamily="2" charset="-122"/>
                <a:sym typeface="+mn-ea"/>
              </a:rPr>
              <a:t>[111]</a:t>
            </a:r>
            <a:r>
              <a:rPr lang="en-US" altLang="zh-CN" sz="2000" baseline="-25000">
                <a:ea typeface="SimSun" pitchFamily="2" charset="-122"/>
                <a:sym typeface="+mn-ea"/>
              </a:rPr>
              <a:t>2</a:t>
            </a:r>
            <a:r>
              <a:rPr lang="en-US" altLang="zh-CN" sz="2000">
                <a:ea typeface="SimSun" pitchFamily="2" charset="-122"/>
                <a:sym typeface="+mn-ea"/>
              </a:rPr>
              <a:t>=-1</a:t>
            </a:r>
            <a:r>
              <a:rPr lang="zh-CN" altLang="en-US" sz="2000">
                <a:ea typeface="SimSun" pitchFamily="2" charset="-122"/>
                <a:sym typeface="+mn-ea"/>
              </a:rPr>
              <a:t>，符号扩展后</a:t>
            </a:r>
            <a:r>
              <a:rPr lang="en-US" altLang="zh-CN" sz="2000">
                <a:ea typeface="SimSun" pitchFamily="2" charset="-122"/>
                <a:sym typeface="+mn-ea"/>
              </a:rPr>
              <a:t>[1111]</a:t>
            </a:r>
            <a:r>
              <a:rPr lang="en-US" altLang="zh-CN" sz="2000" baseline="-25000">
                <a:ea typeface="SimSun" pitchFamily="2" charset="-122"/>
                <a:sym typeface="+mn-ea"/>
              </a:rPr>
              <a:t>2</a:t>
            </a:r>
            <a:r>
              <a:rPr lang="en-US" altLang="zh-CN" sz="2000">
                <a:ea typeface="SimSun" pitchFamily="2" charset="-122"/>
                <a:sym typeface="+mn-ea"/>
              </a:rPr>
              <a:t>=-1</a:t>
            </a:r>
          </a:p>
          <a:p>
            <a:endParaRPr lang="en-US" altLang="zh-CN" sz="1800">
              <a:ea typeface="SimSun" pitchFamily="2" charset="-122"/>
              <a:sym typeface="+mn-ea"/>
            </a:endParaRPr>
          </a:p>
        </p:txBody>
      </p:sp>
      <p:grpSp>
        <p:nvGrpSpPr>
          <p:cNvPr id="4" name="Group 6"/>
          <p:cNvGrpSpPr/>
          <p:nvPr/>
        </p:nvGrpSpPr>
        <p:grpSpPr bwMode="auto">
          <a:xfrm>
            <a:off x="7900035" y="705485"/>
            <a:ext cx="3851910" cy="2356397"/>
            <a:chOff x="1392" y="2104"/>
            <a:chExt cx="3264" cy="1830"/>
          </a:xfrm>
        </p:grpSpPr>
        <p:grpSp>
          <p:nvGrpSpPr>
            <p:cNvPr id="5" name="Group 7"/>
            <p:cNvGrpSpPr/>
            <p:nvPr/>
          </p:nvGrpSpPr>
          <p:grpSpPr bwMode="auto">
            <a:xfrm>
              <a:off x="1392" y="2352"/>
              <a:ext cx="3264" cy="1294"/>
              <a:chOff x="1392" y="2352"/>
              <a:chExt cx="3264" cy="1294"/>
            </a:xfrm>
          </p:grpSpPr>
          <p:grpSp>
            <p:nvGrpSpPr>
              <p:cNvPr id="6" name="Group 8"/>
              <p:cNvGrpSpPr/>
              <p:nvPr/>
            </p:nvGrpSpPr>
            <p:grpSpPr bwMode="auto">
              <a:xfrm>
                <a:off x="2928" y="2400"/>
                <a:ext cx="1728" cy="144"/>
                <a:chOff x="2928" y="2400"/>
                <a:chExt cx="1728" cy="144"/>
              </a:xfrm>
            </p:grpSpPr>
            <p:sp>
              <p:nvSpPr>
                <p:cNvPr id="28714"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15"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6"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7"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8"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9"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20"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687" name="Rectangle 16"/>
              <p:cNvSpPr>
                <a:spLocks noChangeArrowheads="1"/>
              </p:cNvSpPr>
              <p:nvPr/>
            </p:nvSpPr>
            <p:spPr bwMode="auto">
              <a:xfrm>
                <a:off x="2544" y="2352"/>
                <a:ext cx="248" cy="286"/>
              </a:xfrm>
              <a:prstGeom prst="rect">
                <a:avLst/>
              </a:prstGeom>
              <a:noFill/>
              <a:ln w="25400">
                <a:noFill/>
                <a:miter lim="800000"/>
              </a:ln>
            </p:spPr>
            <p:txBody>
              <a:bodyPr wrap="square">
                <a:spAutoFit/>
              </a:bodyPr>
              <a:lstStyle/>
              <a:p>
                <a:pPr>
                  <a:lnSpc>
                    <a:spcPct val="100000"/>
                  </a:lnSpc>
                </a:pPr>
                <a:r>
                  <a:rPr lang="en-US" i="1">
                    <a:latin typeface="Times" panose="00000500000000020000" pitchFamily="18" charset="0"/>
                  </a:rPr>
                  <a:t>X</a:t>
                </a:r>
                <a:r>
                  <a:rPr lang="en-US" b="0">
                    <a:latin typeface="Times" panose="00000500000000020000" pitchFamily="18" charset="0"/>
                  </a:rPr>
                  <a:t> </a:t>
                </a:r>
                <a:endParaRPr lang="en-US" b="0">
                  <a:latin typeface="Symbol" panose="05050102010706020507" pitchFamily="18" charset="2"/>
                </a:endParaRPr>
              </a:p>
            </p:txBody>
          </p:sp>
          <p:sp>
            <p:nvSpPr>
              <p:cNvPr id="28688" name="Rectangle 17"/>
              <p:cNvSpPr>
                <a:spLocks noChangeArrowheads="1"/>
              </p:cNvSpPr>
              <p:nvPr/>
            </p:nvSpPr>
            <p:spPr bwMode="auto">
              <a:xfrm>
                <a:off x="1392" y="3360"/>
                <a:ext cx="284" cy="286"/>
              </a:xfrm>
              <a:prstGeom prst="rect">
                <a:avLst/>
              </a:prstGeom>
              <a:noFill/>
              <a:ln w="25400">
                <a:noFill/>
                <a:miter lim="800000"/>
              </a:ln>
            </p:spPr>
            <p:txBody>
              <a:bodyPr wrap="square">
                <a:spAutoFit/>
              </a:bodyPr>
              <a:lstStyle/>
              <a:p>
                <a:pPr>
                  <a:lnSpc>
                    <a:spcPct val="100000"/>
                  </a:lnSpc>
                </a:pPr>
                <a:r>
                  <a:rPr lang="en-US" i="1">
                    <a:latin typeface="Times" panose="00000500000000020000" pitchFamily="18" charset="0"/>
                  </a:rPr>
                  <a:t>X</a:t>
                </a:r>
                <a:r>
                  <a:rPr lang="en-US" b="0">
                    <a:latin typeface="Times" panose="00000500000000020000" pitchFamily="18" charset="0"/>
                  </a:rPr>
                  <a:t> </a:t>
                </a:r>
                <a:r>
                  <a:rPr lang="en-US" b="0">
                    <a:latin typeface="Symbol" panose="05050102010706020507" pitchFamily="18" charset="2"/>
                  </a:rPr>
                  <a:t></a:t>
                </a:r>
              </a:p>
            </p:txBody>
          </p:sp>
          <p:sp>
            <p:nvSpPr>
              <p:cNvPr id="28689" name="Line 18"/>
              <p:cNvSpPr>
                <a:spLocks noChangeShapeType="1"/>
              </p:cNvSpPr>
              <p:nvPr/>
            </p:nvSpPr>
            <p:spPr bwMode="auto">
              <a:xfrm>
                <a:off x="302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0" name="Line 19"/>
              <p:cNvSpPr>
                <a:spLocks noChangeShapeType="1"/>
              </p:cNvSpPr>
              <p:nvPr/>
            </p:nvSpPr>
            <p:spPr bwMode="auto">
              <a:xfrm flipH="1">
                <a:off x="2880" y="2592"/>
                <a:ext cx="144" cy="816"/>
              </a:xfrm>
              <a:prstGeom prst="line">
                <a:avLst/>
              </a:prstGeom>
              <a:noFill/>
              <a:ln w="25400">
                <a:solidFill>
                  <a:schemeClr val="tx1"/>
                </a:solidFill>
                <a:round/>
                <a:tailEnd type="triangle" w="med" len="med"/>
              </a:ln>
            </p:spPr>
            <p:txBody>
              <a:bodyPr wrap="none" anchor="ctr"/>
              <a:lstStyle/>
              <a:p>
                <a:endParaRPr lang="en-US"/>
              </a:p>
            </p:txBody>
          </p:sp>
          <p:grpSp>
            <p:nvGrpSpPr>
              <p:cNvPr id="7" name="Group 20"/>
              <p:cNvGrpSpPr/>
              <p:nvPr/>
            </p:nvGrpSpPr>
            <p:grpSpPr bwMode="auto">
              <a:xfrm>
                <a:off x="1824" y="3456"/>
                <a:ext cx="2832" cy="144"/>
                <a:chOff x="1824" y="3456"/>
                <a:chExt cx="2832" cy="144"/>
              </a:xfrm>
            </p:grpSpPr>
            <p:sp>
              <p:nvSpPr>
                <p:cNvPr id="28701" name="Rectangle 21"/>
                <p:cNvSpPr>
                  <a:spLocks noChangeArrowheads="1"/>
                </p:cNvSpPr>
                <p:nvPr/>
              </p:nvSpPr>
              <p:spPr bwMode="auto">
                <a:xfrm>
                  <a:off x="2112" y="3456"/>
                  <a:ext cx="528"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r>
                    <a:rPr lang="en-US" b="0"/>
                    <a:t>• • •</a:t>
                  </a:r>
                </a:p>
              </p:txBody>
            </p:sp>
            <p:sp>
              <p:nvSpPr>
                <p:cNvPr id="28702" name="Rectangle 22"/>
                <p:cNvSpPr>
                  <a:spLocks noChangeArrowheads="1"/>
                </p:cNvSpPr>
                <p:nvPr/>
              </p:nvSpPr>
              <p:spPr bwMode="auto">
                <a:xfrm>
                  <a:off x="278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3" name="Rectangle 23"/>
                <p:cNvSpPr>
                  <a:spLocks noChangeArrowheads="1"/>
                </p:cNvSpPr>
                <p:nvPr/>
              </p:nvSpPr>
              <p:spPr bwMode="auto">
                <a:xfrm>
                  <a:off x="2640"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4" name="Rectangle 24"/>
                <p:cNvSpPr>
                  <a:spLocks noChangeArrowheads="1"/>
                </p:cNvSpPr>
                <p:nvPr/>
              </p:nvSpPr>
              <p:spPr bwMode="auto">
                <a:xfrm>
                  <a:off x="196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5"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8" name="Group 26"/>
                <p:cNvGrpSpPr/>
                <p:nvPr/>
              </p:nvGrpSpPr>
              <p:grpSpPr bwMode="auto">
                <a:xfrm>
                  <a:off x="2928" y="3456"/>
                  <a:ext cx="1728" cy="144"/>
                  <a:chOff x="2928" y="3456"/>
                  <a:chExt cx="1728" cy="144"/>
                </a:xfrm>
              </p:grpSpPr>
              <p:sp>
                <p:nvSpPr>
                  <p:cNvPr id="28707" name="Rectangle 27"/>
                  <p:cNvSpPr>
                    <a:spLocks noChangeArrowheads="1"/>
                  </p:cNvSpPr>
                  <p:nvPr/>
                </p:nvSpPr>
                <p:spPr bwMode="auto">
                  <a:xfrm>
                    <a:off x="2928"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8708"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09"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0"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1"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2"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8713"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sp>
            <p:nvSpPr>
              <p:cNvPr id="28692" name="Line 34"/>
              <p:cNvSpPr>
                <a:spLocks noChangeShapeType="1"/>
              </p:cNvSpPr>
              <p:nvPr/>
            </p:nvSpPr>
            <p:spPr bwMode="auto">
              <a:xfrm flipH="1">
                <a:off x="2736" y="2592"/>
                <a:ext cx="288" cy="816"/>
              </a:xfrm>
              <a:prstGeom prst="line">
                <a:avLst/>
              </a:prstGeom>
              <a:noFill/>
              <a:ln w="25400">
                <a:solidFill>
                  <a:schemeClr val="tx1"/>
                </a:solidFill>
                <a:round/>
                <a:tailEnd type="triangle" w="med" len="med"/>
              </a:ln>
            </p:spPr>
            <p:txBody>
              <a:bodyPr wrap="none" anchor="ctr"/>
              <a:lstStyle/>
              <a:p>
                <a:endParaRPr lang="en-US"/>
              </a:p>
            </p:txBody>
          </p:sp>
          <p:sp>
            <p:nvSpPr>
              <p:cNvPr id="28693" name="Line 35"/>
              <p:cNvSpPr>
                <a:spLocks noChangeShapeType="1"/>
              </p:cNvSpPr>
              <p:nvPr/>
            </p:nvSpPr>
            <p:spPr bwMode="auto">
              <a:xfrm flipH="1">
                <a:off x="2064" y="2592"/>
                <a:ext cx="960" cy="816"/>
              </a:xfrm>
              <a:prstGeom prst="line">
                <a:avLst/>
              </a:prstGeom>
              <a:noFill/>
              <a:ln w="25400">
                <a:solidFill>
                  <a:schemeClr val="tx1"/>
                </a:solidFill>
                <a:round/>
                <a:tailEnd type="triangle" w="med" len="med"/>
              </a:ln>
            </p:spPr>
            <p:txBody>
              <a:bodyPr wrap="none" anchor="ctr"/>
              <a:lstStyle/>
              <a:p>
                <a:endParaRPr lang="en-US"/>
              </a:p>
            </p:txBody>
          </p:sp>
          <p:sp>
            <p:nvSpPr>
              <p:cNvPr id="28694" name="Line 36"/>
              <p:cNvSpPr>
                <a:spLocks noChangeShapeType="1"/>
              </p:cNvSpPr>
              <p:nvPr/>
            </p:nvSpPr>
            <p:spPr bwMode="auto">
              <a:xfrm flipH="1">
                <a:off x="1920" y="2592"/>
                <a:ext cx="1104" cy="816"/>
              </a:xfrm>
              <a:prstGeom prst="line">
                <a:avLst/>
              </a:prstGeom>
              <a:noFill/>
              <a:ln w="25400">
                <a:solidFill>
                  <a:schemeClr val="tx1"/>
                </a:solidFill>
                <a:round/>
                <a:tailEnd type="triangle" w="med" len="med"/>
              </a:ln>
            </p:spPr>
            <p:txBody>
              <a:bodyPr wrap="none" anchor="ctr"/>
              <a:lstStyle/>
              <a:p>
                <a:endParaRPr lang="en-US"/>
              </a:p>
            </p:txBody>
          </p:sp>
          <p:sp>
            <p:nvSpPr>
              <p:cNvPr id="28695" name="Line 37"/>
              <p:cNvSpPr>
                <a:spLocks noChangeShapeType="1"/>
              </p:cNvSpPr>
              <p:nvPr/>
            </p:nvSpPr>
            <p:spPr bwMode="auto">
              <a:xfrm>
                <a:off x="316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6" name="Line 38"/>
              <p:cNvSpPr>
                <a:spLocks noChangeShapeType="1"/>
              </p:cNvSpPr>
              <p:nvPr/>
            </p:nvSpPr>
            <p:spPr bwMode="auto">
              <a:xfrm>
                <a:off x="3312"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7" name="Line 39"/>
              <p:cNvSpPr>
                <a:spLocks noChangeShapeType="1"/>
              </p:cNvSpPr>
              <p:nvPr/>
            </p:nvSpPr>
            <p:spPr bwMode="auto">
              <a:xfrm>
                <a:off x="4320"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8" name="Line 40"/>
              <p:cNvSpPr>
                <a:spLocks noChangeShapeType="1"/>
              </p:cNvSpPr>
              <p:nvPr/>
            </p:nvSpPr>
            <p:spPr bwMode="auto">
              <a:xfrm>
                <a:off x="4464"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699" name="Line 41"/>
              <p:cNvSpPr>
                <a:spLocks noChangeShapeType="1"/>
              </p:cNvSpPr>
              <p:nvPr/>
            </p:nvSpPr>
            <p:spPr bwMode="auto">
              <a:xfrm>
                <a:off x="4608" y="2592"/>
                <a:ext cx="0" cy="816"/>
              </a:xfrm>
              <a:prstGeom prst="line">
                <a:avLst/>
              </a:prstGeom>
              <a:noFill/>
              <a:ln w="25400">
                <a:solidFill>
                  <a:schemeClr val="tx1"/>
                </a:solidFill>
                <a:round/>
                <a:tailEnd type="triangle" w="med" len="med"/>
              </a:ln>
            </p:spPr>
            <p:txBody>
              <a:bodyPr wrap="none" anchor="ctr"/>
              <a:lstStyle/>
              <a:p>
                <a:endParaRPr lang="en-US"/>
              </a:p>
            </p:txBody>
          </p:sp>
          <p:sp>
            <p:nvSpPr>
              <p:cNvPr id="28700" name="Rectangle 42"/>
              <p:cNvSpPr>
                <a:spLocks noChangeArrowheads="1"/>
              </p:cNvSpPr>
              <p:nvPr/>
            </p:nvSpPr>
            <p:spPr bwMode="auto">
              <a:xfrm>
                <a:off x="2352" y="3148"/>
                <a:ext cx="451" cy="247"/>
              </a:xfrm>
              <a:prstGeom prst="rect">
                <a:avLst/>
              </a:prstGeom>
              <a:noFill/>
              <a:ln w="25400">
                <a:noFill/>
                <a:miter lim="800000"/>
              </a:ln>
            </p:spPr>
            <p:txBody>
              <a:bodyPr wrap="square">
                <a:spAutoFit/>
              </a:bodyPr>
              <a:lstStyle/>
              <a:p>
                <a:pPr>
                  <a:lnSpc>
                    <a:spcPct val="100000"/>
                  </a:lnSpc>
                </a:pPr>
                <a:r>
                  <a:rPr lang="en-US" sz="1400" b="0"/>
                  <a:t>• • •</a:t>
                </a:r>
              </a:p>
            </p:txBody>
          </p:sp>
        </p:grpSp>
        <p:sp>
          <p:nvSpPr>
            <p:cNvPr id="28680" name="Line 43"/>
            <p:cNvSpPr>
              <a:spLocks noChangeShapeType="1"/>
            </p:cNvSpPr>
            <p:nvPr/>
          </p:nvSpPr>
          <p:spPr bwMode="auto">
            <a:xfrm>
              <a:off x="2928" y="2208"/>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1" name="Rectangle 44"/>
            <p:cNvSpPr>
              <a:spLocks noChangeArrowheads="1"/>
            </p:cNvSpPr>
            <p:nvPr/>
          </p:nvSpPr>
          <p:spPr bwMode="auto">
            <a:xfrm>
              <a:off x="3696" y="2104"/>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2" name="Line 45"/>
            <p:cNvSpPr>
              <a:spLocks noChangeShapeType="1"/>
            </p:cNvSpPr>
            <p:nvPr/>
          </p:nvSpPr>
          <p:spPr bwMode="auto">
            <a:xfrm>
              <a:off x="2928" y="3744"/>
              <a:ext cx="1728"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3" name="Rectangle 46"/>
            <p:cNvSpPr>
              <a:spLocks noChangeArrowheads="1"/>
            </p:cNvSpPr>
            <p:nvPr/>
          </p:nvSpPr>
          <p:spPr bwMode="auto">
            <a:xfrm>
              <a:off x="3696" y="3640"/>
              <a:ext cx="255"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w</a:t>
              </a:r>
            </a:p>
          </p:txBody>
        </p:sp>
        <p:sp>
          <p:nvSpPr>
            <p:cNvPr id="28684" name="Line 47"/>
            <p:cNvSpPr>
              <a:spLocks noChangeShapeType="1"/>
            </p:cNvSpPr>
            <p:nvPr/>
          </p:nvSpPr>
          <p:spPr bwMode="auto">
            <a:xfrm>
              <a:off x="1824" y="3744"/>
              <a:ext cx="1104"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28685" name="Rectangle 48"/>
            <p:cNvSpPr>
              <a:spLocks noChangeArrowheads="1"/>
            </p:cNvSpPr>
            <p:nvPr/>
          </p:nvSpPr>
          <p:spPr bwMode="auto">
            <a:xfrm>
              <a:off x="2208" y="3648"/>
              <a:ext cx="204" cy="286"/>
            </a:xfrm>
            <a:prstGeom prst="rect">
              <a:avLst/>
            </a:prstGeom>
            <a:solidFill>
              <a:schemeClr val="bg1"/>
            </a:solidFill>
            <a:ln w="25400">
              <a:noFill/>
              <a:miter lim="800000"/>
            </a:ln>
          </p:spPr>
          <p:txBody>
            <a:bodyPr wrap="square">
              <a:spAutoFit/>
            </a:bodyPr>
            <a:lstStyle/>
            <a:p>
              <a:pPr>
                <a:lnSpc>
                  <a:spcPct val="100000"/>
                </a:lnSpc>
              </a:pPr>
              <a:r>
                <a:rPr lang="en-US" b="0" i="1" dirty="0">
                  <a:latin typeface="Calibri" panose="020F0502020204030204" pitchFamily="34" charset="0"/>
                </a:rPr>
                <a:t>k</a:t>
              </a:r>
            </a:p>
          </p:txBody>
        </p:sp>
      </p:grpSp>
      <p:pic>
        <p:nvPicPr>
          <p:cNvPr id="9" name="图片 8"/>
          <p:cNvPicPr>
            <a:picLocks noChangeAspect="1"/>
          </p:cNvPicPr>
          <p:nvPr/>
        </p:nvPicPr>
        <p:blipFill>
          <a:blip r:embed="rId3"/>
          <a:stretch>
            <a:fillRect/>
          </a:stretch>
        </p:blipFill>
        <p:spPr>
          <a:xfrm>
            <a:off x="7205345" y="3328670"/>
            <a:ext cx="3714750" cy="2965450"/>
          </a:xfrm>
          <a:prstGeom prst="rect">
            <a:avLst/>
          </a:prstGeom>
        </p:spPr>
      </p:pic>
      <p:sp>
        <p:nvSpPr>
          <p:cNvPr id="10" name="矩形 9"/>
          <p:cNvSpPr/>
          <p:nvPr/>
        </p:nvSpPr>
        <p:spPr>
          <a:xfrm>
            <a:off x="7051040" y="482028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1" name="矩形 10"/>
          <p:cNvSpPr/>
          <p:nvPr/>
        </p:nvSpPr>
        <p:spPr>
          <a:xfrm>
            <a:off x="7051040" y="5559425"/>
            <a:ext cx="688340" cy="611505"/>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5151120" cy="457200"/>
        </p:xfrm>
        <a:graphic>
          <a:graphicData uri="http://schemas.openxmlformats.org/drawingml/2006/table">
            <a:tbl>
              <a:tblPr firstRow="1" bandRow="1">
                <a:tableStyleId>{5C22544A-7EE6-4342-B048-85BDC9FD1C3A}</a:tableStyleId>
              </a:tblPr>
              <a:tblGrid>
                <a:gridCol w="515112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2.2.7  </a:t>
                      </a:r>
                      <a:r>
                        <a:rPr lang="zh-CN" altLang="en-US" sz="2400">
                          <a:solidFill>
                            <a:schemeClr val="bg1"/>
                          </a:solidFill>
                          <a:ea typeface="SimSun" pitchFamily="2" charset="-122"/>
                        </a:rPr>
                        <a:t>截断数字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7005" y="1233805"/>
            <a:ext cx="10481310" cy="4707890"/>
          </a:xfrm>
          <a:prstGeom prst="rect">
            <a:avLst/>
          </a:prstGeom>
          <a:noFill/>
        </p:spPr>
        <p:txBody>
          <a:bodyPr wrap="square" rtlCol="0">
            <a:spAutoFit/>
          </a:bodyPr>
          <a:lstStyle/>
          <a:p>
            <a:r>
              <a:rPr lang="zh-CN" altLang="en-US" sz="2800" dirty="0">
                <a:ea typeface="SimSun" pitchFamily="2" charset="-122"/>
              </a:rPr>
              <a:t>将一个</a:t>
            </a:r>
            <a:r>
              <a:rPr lang="en-US" altLang="zh-CN" sz="2800" dirty="0">
                <a:ea typeface="SimSun" pitchFamily="2" charset="-122"/>
              </a:rPr>
              <a:t>w</a:t>
            </a:r>
            <a:r>
              <a:rPr lang="zh-CN" altLang="en-US" sz="2800" dirty="0">
                <a:ea typeface="SimSun" pitchFamily="2" charset="-122"/>
              </a:rPr>
              <a:t>位的数截断为</a:t>
            </a:r>
            <a:r>
              <a:rPr lang="en-US" altLang="zh-CN" sz="2800" dirty="0">
                <a:ea typeface="SimSun" pitchFamily="2" charset="-122"/>
              </a:rPr>
              <a:t>k</a:t>
            </a:r>
            <a:r>
              <a:rPr lang="zh-CN" altLang="en-US" sz="2800" dirty="0">
                <a:ea typeface="SimSun" pitchFamily="2" charset="-122"/>
              </a:rPr>
              <a:t>位数字时，丢弃高</a:t>
            </a:r>
            <a:r>
              <a:rPr lang="en-US" altLang="zh-CN" sz="2800" dirty="0">
                <a:ea typeface="SimSun" pitchFamily="2" charset="-122"/>
              </a:rPr>
              <a:t>w-k</a:t>
            </a:r>
            <a:r>
              <a:rPr lang="zh-CN" altLang="en-US" sz="2800" dirty="0">
                <a:ea typeface="SimSun" pitchFamily="2" charset="-122"/>
              </a:rPr>
              <a:t>位，得到一个新的数。截断一个数字可能会改变它的值。</a:t>
            </a:r>
          </a:p>
          <a:p>
            <a:endParaRPr lang="zh-CN" altLang="en-US" sz="3200" dirty="0">
              <a:ea typeface="SimSun" pitchFamily="2" charset="-122"/>
            </a:endParaRPr>
          </a:p>
          <a:p>
            <a:r>
              <a:rPr lang="en-US" altLang="zh-CN" sz="2400" dirty="0">
                <a:ea typeface="SimSun" pitchFamily="2" charset="-122"/>
              </a:rPr>
              <a:t>——</a:t>
            </a:r>
            <a:r>
              <a:rPr lang="zh-CN" altLang="en-US" sz="2400" dirty="0">
                <a:ea typeface="SimSun" pitchFamily="2" charset="-122"/>
              </a:rPr>
              <a:t>截断无符号数</a:t>
            </a:r>
          </a:p>
          <a:p>
            <a:r>
              <a:rPr lang="en-US" altLang="zh-CN" sz="2400" dirty="0">
                <a:ea typeface="SimSun" pitchFamily="2" charset="-122"/>
              </a:rPr>
              <a:t>x’=x mod 2</a:t>
            </a:r>
            <a:r>
              <a:rPr lang="en-US" altLang="zh-CN" sz="2400" baseline="30000" dirty="0">
                <a:ea typeface="SimSun" pitchFamily="2" charset="-122"/>
              </a:rPr>
              <a:t>k</a:t>
            </a:r>
          </a:p>
          <a:p>
            <a:r>
              <a:rPr lang="en-US" altLang="zh-CN" sz="2400" i="1" dirty="0">
                <a:sym typeface="+mn-ea"/>
              </a:rPr>
              <a:t>B2U</a:t>
            </a:r>
            <a:r>
              <a:rPr lang="en-US" altLang="zh-CN" sz="2400" i="1" baseline="-25000" dirty="0">
                <a:sym typeface="+mn-ea"/>
              </a:rPr>
              <a:t>k</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2</a:t>
            </a:r>
            <a:r>
              <a:rPr lang="en-US" altLang="zh-CN" sz="2400" i="1" baseline="30000" dirty="0">
                <a:sym typeface="+mn-ea"/>
              </a:rPr>
              <a:t>k</a:t>
            </a:r>
            <a:r>
              <a:rPr lang="en-US" altLang="zh-CN" sz="2400" i="1" dirty="0">
                <a:sym typeface="+mn-ea"/>
              </a:rPr>
              <a:t> </a:t>
            </a:r>
          </a:p>
          <a:p>
            <a:pPr indent="0">
              <a:buNone/>
            </a:pPr>
            <a:endParaRPr lang="en-US" altLang="zh-CN" sz="2800" i="1" dirty="0">
              <a:ea typeface="SimSun" pitchFamily="2" charset="-122"/>
              <a:sym typeface="+mn-ea"/>
            </a:endParaRPr>
          </a:p>
          <a:p>
            <a:r>
              <a:rPr lang="en-US" altLang="zh-CN" sz="2400" dirty="0">
                <a:ea typeface="SimSun" pitchFamily="2" charset="-122"/>
              </a:rPr>
              <a:t>——</a:t>
            </a:r>
            <a:r>
              <a:rPr lang="zh-CN" altLang="en-US" sz="2400" dirty="0">
                <a:ea typeface="SimSun" pitchFamily="2" charset="-122"/>
              </a:rPr>
              <a:t>截断补码数值</a:t>
            </a:r>
          </a:p>
          <a:p>
            <a:r>
              <a:rPr lang="en-US" altLang="zh-CN" sz="2400" i="1" dirty="0">
                <a:sym typeface="+mn-ea"/>
              </a:rPr>
              <a:t>B2Tk(</a:t>
            </a:r>
            <a:r>
              <a:rPr lang="en-US" altLang="zh-CN" sz="2400" dirty="0">
                <a:sym typeface="+mn-ea"/>
              </a:rPr>
              <a:t>[</a:t>
            </a:r>
            <a:r>
              <a:rPr lang="en-US" altLang="zh-CN" sz="2400" i="1" dirty="0">
                <a:sym typeface="+mn-ea"/>
              </a:rPr>
              <a:t>x</a:t>
            </a:r>
            <a:r>
              <a:rPr lang="en-US" altLang="zh-CN" sz="2400" i="1" baseline="-25000" dirty="0">
                <a:sym typeface="+mn-ea"/>
              </a:rPr>
              <a:t>k</a:t>
            </a:r>
            <a:r>
              <a:rPr lang="en-US" altLang="zh-CN" sz="2400" baseline="-25000" dirty="0">
                <a:sym typeface="+mn-ea"/>
              </a:rPr>
              <a:t>−1</a:t>
            </a:r>
            <a:r>
              <a:rPr lang="en-US" altLang="zh-CN" sz="2400" i="1" dirty="0">
                <a:sym typeface="+mn-ea"/>
              </a:rPr>
              <a:t>, x</a:t>
            </a:r>
            <a:r>
              <a:rPr lang="en-US" altLang="zh-CN" sz="2400" i="1" baseline="-25000" dirty="0">
                <a:sym typeface="+mn-ea"/>
              </a:rPr>
              <a:t>k</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 </a:t>
            </a:r>
            <a:r>
              <a:rPr lang="en-US" altLang="zh-CN" sz="2400" i="1" dirty="0">
                <a:sym typeface="+mn-ea"/>
              </a:rPr>
              <a:t>U2T</a:t>
            </a:r>
            <a:r>
              <a:rPr lang="en-US" altLang="zh-CN" sz="2400" i="1" baseline="-25000" dirty="0">
                <a:sym typeface="+mn-ea"/>
              </a:rPr>
              <a:t>k</a:t>
            </a:r>
            <a:r>
              <a:rPr lang="en-US" altLang="zh-CN" sz="2400" i="1" dirty="0">
                <a:sym typeface="+mn-ea"/>
              </a:rPr>
              <a:t>(B2U</a:t>
            </a:r>
            <a:r>
              <a:rPr lang="en-US" altLang="zh-CN" sz="2400" i="1" baseline="-25000" dirty="0">
                <a:sym typeface="+mn-ea"/>
              </a:rPr>
              <a:t>w</a:t>
            </a:r>
            <a:r>
              <a:rPr lang="en-US" altLang="zh-CN" sz="2400" i="1" dirty="0">
                <a:sym typeface="+mn-ea"/>
              </a:rPr>
              <a:t>(</a:t>
            </a:r>
            <a:r>
              <a:rPr lang="en-US" altLang="zh-CN" sz="2400" dirty="0">
                <a:sym typeface="+mn-ea"/>
              </a:rPr>
              <a:t>[</a:t>
            </a:r>
            <a:r>
              <a:rPr lang="en-US" altLang="zh-CN" sz="2400" i="1" dirty="0">
                <a:sym typeface="+mn-ea"/>
              </a:rPr>
              <a:t>x</a:t>
            </a:r>
            <a:r>
              <a:rPr lang="en-US" altLang="zh-CN" sz="2400" i="1" baseline="-25000" dirty="0">
                <a:sym typeface="+mn-ea"/>
              </a:rPr>
              <a:t>w</a:t>
            </a:r>
            <a:r>
              <a:rPr lang="en-US" altLang="zh-CN" sz="2400" baseline="-25000" dirty="0">
                <a:sym typeface="+mn-ea"/>
              </a:rPr>
              <a:t>−1</a:t>
            </a:r>
            <a:r>
              <a:rPr lang="en-US" altLang="zh-CN" sz="2400" i="1" dirty="0">
                <a:sym typeface="+mn-ea"/>
              </a:rPr>
              <a:t>, x</a:t>
            </a:r>
            <a:r>
              <a:rPr lang="en-US" altLang="zh-CN" sz="2400" i="1" baseline="-25000" dirty="0">
                <a:sym typeface="+mn-ea"/>
              </a:rPr>
              <a:t>w</a:t>
            </a:r>
            <a:r>
              <a:rPr lang="en-US" altLang="zh-CN" sz="2400" baseline="-25000" dirty="0">
                <a:sym typeface="+mn-ea"/>
              </a:rPr>
              <a:t>−2</a:t>
            </a:r>
            <a:r>
              <a:rPr lang="en-US" altLang="zh-CN" sz="2400" i="1" dirty="0">
                <a:sym typeface="+mn-ea"/>
              </a:rPr>
              <a:t>, . . . , x</a:t>
            </a:r>
            <a:r>
              <a:rPr lang="en-US" altLang="zh-CN" sz="2400" baseline="-25000" dirty="0">
                <a:sym typeface="+mn-ea"/>
              </a:rPr>
              <a:t>0</a:t>
            </a:r>
            <a:r>
              <a:rPr lang="en-US" altLang="zh-CN" sz="2400" dirty="0">
                <a:sym typeface="+mn-ea"/>
              </a:rPr>
              <a:t>]</a:t>
            </a:r>
            <a:r>
              <a:rPr lang="en-US" altLang="zh-CN" sz="2400" i="1" dirty="0">
                <a:sym typeface="+mn-ea"/>
              </a:rPr>
              <a:t>) </a:t>
            </a:r>
            <a:r>
              <a:rPr lang="en-US" altLang="zh-CN" sz="2400" dirty="0">
                <a:sym typeface="+mn-ea"/>
              </a:rPr>
              <a:t>mod 2</a:t>
            </a:r>
            <a:r>
              <a:rPr lang="en-US" altLang="zh-CN" sz="2400" i="1" baseline="30000" dirty="0">
                <a:sym typeface="+mn-ea"/>
              </a:rPr>
              <a:t>k</a:t>
            </a:r>
            <a:r>
              <a:rPr lang="en-US" altLang="zh-CN" sz="2400" i="1" dirty="0">
                <a:sym typeface="+mn-ea"/>
              </a:rPr>
              <a:t>) </a:t>
            </a:r>
            <a:endParaRPr lang="en-US" altLang="zh-CN" sz="2800" i="1" dirty="0">
              <a:ea typeface="SimSun" pitchFamily="2" charset="-122"/>
              <a:sym typeface="+mn-ea"/>
            </a:endParaRPr>
          </a:p>
          <a:p>
            <a:endParaRPr lang="en-US" altLang="zh-CN" sz="3200" i="1" dirty="0">
              <a:ea typeface="SimSun" pitchFamily="2" charset="-122"/>
              <a:sym typeface="+mn-ea"/>
            </a:endParaRPr>
          </a:p>
          <a:p>
            <a:endParaRPr lang="en-US" altLang="zh-CN" sz="3200" i="1" dirty="0">
              <a:ea typeface="SimSun" pitchFamily="2" charset="-122"/>
              <a:sym typeface="+mn-ea"/>
            </a:endParaRPr>
          </a:p>
        </p:txBody>
      </p:sp>
      <p:sp>
        <p:nvSpPr>
          <p:cNvPr id="12" name="Line 18"/>
          <p:cNvSpPr>
            <a:spLocks noChangeShapeType="1"/>
          </p:cNvSpPr>
          <p:nvPr/>
        </p:nvSpPr>
        <p:spPr bwMode="auto">
          <a:xfrm>
            <a:off x="9327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3" name="Line 37"/>
          <p:cNvSpPr>
            <a:spLocks noChangeShapeType="1"/>
          </p:cNvSpPr>
          <p:nvPr/>
        </p:nvSpPr>
        <p:spPr bwMode="auto">
          <a:xfrm>
            <a:off x="9556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4" name="Line 38"/>
          <p:cNvSpPr>
            <a:spLocks noChangeShapeType="1"/>
          </p:cNvSpPr>
          <p:nvPr/>
        </p:nvSpPr>
        <p:spPr bwMode="auto">
          <a:xfrm>
            <a:off x="97847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5" name="Line 39"/>
          <p:cNvSpPr>
            <a:spLocks noChangeShapeType="1"/>
          </p:cNvSpPr>
          <p:nvPr/>
        </p:nvSpPr>
        <p:spPr bwMode="auto">
          <a:xfrm>
            <a:off x="113849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6" name="Line 40"/>
          <p:cNvSpPr>
            <a:spLocks noChangeShapeType="1"/>
          </p:cNvSpPr>
          <p:nvPr/>
        </p:nvSpPr>
        <p:spPr bwMode="auto">
          <a:xfrm>
            <a:off x="116135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7" name="Line 41"/>
          <p:cNvSpPr>
            <a:spLocks noChangeShapeType="1"/>
          </p:cNvSpPr>
          <p:nvPr/>
        </p:nvSpPr>
        <p:spPr bwMode="auto">
          <a:xfrm>
            <a:off x="11842115" y="2673667"/>
            <a:ext cx="0" cy="1295399"/>
          </a:xfrm>
          <a:prstGeom prst="line">
            <a:avLst/>
          </a:prstGeom>
          <a:noFill/>
          <a:ln w="25400">
            <a:solidFill>
              <a:schemeClr val="tx1"/>
            </a:solidFill>
            <a:round/>
            <a:tailEnd type="triangle" w="med" len="med"/>
          </a:ln>
        </p:spPr>
        <p:txBody>
          <a:bodyPr wrap="none" anchor="ctr"/>
          <a:lstStyle/>
          <a:p>
            <a:endParaRPr lang="en-US"/>
          </a:p>
        </p:txBody>
      </p:sp>
      <p:sp>
        <p:nvSpPr>
          <p:cNvPr id="18" name="Rectangle 42"/>
          <p:cNvSpPr>
            <a:spLocks noChangeArrowheads="1"/>
          </p:cNvSpPr>
          <p:nvPr/>
        </p:nvSpPr>
        <p:spPr bwMode="auto">
          <a:xfrm>
            <a:off x="8260715" y="3511866"/>
            <a:ext cx="715963" cy="304800"/>
          </a:xfrm>
          <a:prstGeom prst="rect">
            <a:avLst/>
          </a:prstGeom>
          <a:noFill/>
          <a:ln w="25400">
            <a:noFill/>
            <a:miter lim="800000"/>
          </a:ln>
        </p:spPr>
        <p:txBody>
          <a:bodyPr wrap="none">
            <a:spAutoFit/>
          </a:bodyPr>
          <a:lstStyle/>
          <a:p>
            <a:pPr>
              <a:lnSpc>
                <a:spcPct val="100000"/>
              </a:lnSpc>
            </a:pPr>
            <a:r>
              <a:rPr lang="en-US" sz="1400" b="0"/>
              <a:t>• • •</a:t>
            </a:r>
          </a:p>
        </p:txBody>
      </p:sp>
      <p:grpSp>
        <p:nvGrpSpPr>
          <p:cNvPr id="19" name="Group 8"/>
          <p:cNvGrpSpPr/>
          <p:nvPr/>
        </p:nvGrpSpPr>
        <p:grpSpPr bwMode="auto">
          <a:xfrm>
            <a:off x="9175115" y="4030980"/>
            <a:ext cx="2743200" cy="228600"/>
            <a:chOff x="2928" y="2400"/>
            <a:chExt cx="1728" cy="144"/>
          </a:xfrm>
        </p:grpSpPr>
        <p:sp>
          <p:nvSpPr>
            <p:cNvPr id="20" name="Rectangle 9"/>
            <p:cNvSpPr>
              <a:spLocks noChangeArrowheads="1"/>
            </p:cNvSpPr>
            <p:nvPr/>
          </p:nvSpPr>
          <p:spPr bwMode="auto">
            <a:xfrm>
              <a:off x="2928" y="2400"/>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sp>
          <p:nvSpPr>
            <p:cNvPr id="21" name="Rectangle 10"/>
            <p:cNvSpPr>
              <a:spLocks noChangeArrowheads="1"/>
            </p:cNvSpPr>
            <p:nvPr/>
          </p:nvSpPr>
          <p:spPr bwMode="auto">
            <a:xfrm>
              <a:off x="307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1"/>
            <p:cNvSpPr>
              <a:spLocks noChangeArrowheads="1"/>
            </p:cNvSpPr>
            <p:nvPr/>
          </p:nvSpPr>
          <p:spPr bwMode="auto">
            <a:xfrm>
              <a:off x="3216"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2"/>
            <p:cNvSpPr>
              <a:spLocks noChangeArrowheads="1"/>
            </p:cNvSpPr>
            <p:nvPr/>
          </p:nvSpPr>
          <p:spPr bwMode="auto">
            <a:xfrm>
              <a:off x="4224"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3"/>
            <p:cNvSpPr>
              <a:spLocks noChangeArrowheads="1"/>
            </p:cNvSpPr>
            <p:nvPr/>
          </p:nvSpPr>
          <p:spPr bwMode="auto">
            <a:xfrm>
              <a:off x="4368"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4"/>
            <p:cNvSpPr>
              <a:spLocks noChangeArrowheads="1"/>
            </p:cNvSpPr>
            <p:nvPr/>
          </p:nvSpPr>
          <p:spPr bwMode="auto">
            <a:xfrm>
              <a:off x="4512" y="2400"/>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5"/>
            <p:cNvSpPr>
              <a:spLocks noChangeArrowheads="1"/>
            </p:cNvSpPr>
            <p:nvPr/>
          </p:nvSpPr>
          <p:spPr bwMode="auto">
            <a:xfrm>
              <a:off x="3360" y="2400"/>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7" name="Rectangle 16"/>
          <p:cNvSpPr>
            <a:spLocks noChangeArrowheads="1"/>
          </p:cNvSpPr>
          <p:nvPr/>
        </p:nvSpPr>
        <p:spPr bwMode="auto">
          <a:xfrm>
            <a:off x="8565515" y="3954780"/>
            <a:ext cx="619080" cy="461665"/>
          </a:xfrm>
          <a:prstGeom prst="rect">
            <a:avLst/>
          </a:prstGeom>
          <a:noFill/>
          <a:ln w="25400">
            <a:noFill/>
            <a:miter lim="800000"/>
          </a:ln>
        </p:spPr>
        <p:txBody>
          <a:bodyPr wrap="none">
            <a:spAutoFit/>
          </a:bodyPr>
          <a:lstStyle/>
          <a:p>
            <a:pPr>
              <a:lnSpc>
                <a:spcPct val="100000"/>
              </a:lnSpc>
            </a:pPr>
            <a:r>
              <a:rPr lang="en-US" i="1" dirty="0">
                <a:latin typeface="Times" panose="00000500000000020000" pitchFamily="18" charset="0"/>
              </a:rPr>
              <a:t>X</a:t>
            </a:r>
            <a:r>
              <a:rPr lang="en-US" b="0" dirty="0">
                <a:latin typeface="Symbol" panose="05050102010706020507" pitchFamily="18" charset="2"/>
              </a:rPr>
              <a:t> </a:t>
            </a:r>
            <a:r>
              <a:rPr lang="en-US" b="0" dirty="0">
                <a:latin typeface="Times" panose="00000500000000020000" pitchFamily="18" charset="0"/>
              </a:rPr>
              <a:t> </a:t>
            </a:r>
            <a:endParaRPr lang="en-US" b="0" dirty="0">
              <a:latin typeface="Symbol" panose="05050102010706020507" pitchFamily="18" charset="2"/>
            </a:endParaRPr>
          </a:p>
        </p:txBody>
      </p:sp>
      <p:sp>
        <p:nvSpPr>
          <p:cNvPr id="28" name="Rectangle 17"/>
          <p:cNvSpPr>
            <a:spLocks noChangeArrowheads="1"/>
          </p:cNvSpPr>
          <p:nvPr/>
        </p:nvSpPr>
        <p:spPr bwMode="auto">
          <a:xfrm>
            <a:off x="6736715" y="2258675"/>
            <a:ext cx="389850" cy="461665"/>
          </a:xfrm>
          <a:prstGeom prst="rect">
            <a:avLst/>
          </a:prstGeom>
          <a:noFill/>
          <a:ln w="25400">
            <a:noFill/>
            <a:miter lim="800000"/>
          </a:ln>
        </p:spPr>
        <p:txBody>
          <a:bodyPr wrap="none">
            <a:spAutoFit/>
          </a:bodyPr>
          <a:lstStyle/>
          <a:p>
            <a:pPr>
              <a:lnSpc>
                <a:spcPct val="100000"/>
              </a:lnSpc>
            </a:pPr>
            <a:r>
              <a:rPr lang="en-US" i="1" dirty="0">
                <a:latin typeface="Times" panose="00000500000000020000" pitchFamily="18" charset="0"/>
              </a:rPr>
              <a:t>X</a:t>
            </a:r>
            <a:endParaRPr lang="en-US" b="0" dirty="0">
              <a:latin typeface="Symbol" panose="05050102010706020507" pitchFamily="18" charset="2"/>
            </a:endParaRPr>
          </a:p>
        </p:txBody>
      </p:sp>
      <p:grpSp>
        <p:nvGrpSpPr>
          <p:cNvPr id="29" name="Group 20"/>
          <p:cNvGrpSpPr/>
          <p:nvPr/>
        </p:nvGrpSpPr>
        <p:grpSpPr bwMode="auto">
          <a:xfrm>
            <a:off x="7422515" y="2411075"/>
            <a:ext cx="4495800" cy="228600"/>
            <a:chOff x="1824" y="3456"/>
            <a:chExt cx="2832" cy="144"/>
          </a:xfrm>
        </p:grpSpPr>
        <p:sp>
          <p:nvSpPr>
            <p:cNvPr id="30" name="Rectangle 21"/>
            <p:cNvSpPr>
              <a:spLocks noChangeArrowheads="1"/>
            </p:cNvSpPr>
            <p:nvPr/>
          </p:nvSpPr>
          <p:spPr bwMode="auto">
            <a:xfrm>
              <a:off x="2112" y="3456"/>
              <a:ext cx="528"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sp>
          <p:nvSpPr>
            <p:cNvPr id="31" name="Rectangle 22"/>
            <p:cNvSpPr>
              <a:spLocks noChangeArrowheads="1"/>
            </p:cNvSpPr>
            <p:nvPr/>
          </p:nvSpPr>
          <p:spPr bwMode="auto">
            <a:xfrm>
              <a:off x="2784"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2" name="Rectangle 23"/>
            <p:cNvSpPr>
              <a:spLocks noChangeArrowheads="1"/>
            </p:cNvSpPr>
            <p:nvPr/>
          </p:nvSpPr>
          <p:spPr bwMode="auto">
            <a:xfrm>
              <a:off x="2640"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3" name="Rectangle 24"/>
            <p:cNvSpPr>
              <a:spLocks noChangeArrowheads="1"/>
            </p:cNvSpPr>
            <p:nvPr/>
          </p:nvSpPr>
          <p:spPr bwMode="auto">
            <a:xfrm>
              <a:off x="196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4" name="Rectangle 25"/>
            <p:cNvSpPr>
              <a:spLocks noChangeArrowheads="1"/>
            </p:cNvSpPr>
            <p:nvPr/>
          </p:nvSpPr>
          <p:spPr bwMode="auto">
            <a:xfrm>
              <a:off x="1824" y="3456"/>
              <a:ext cx="144" cy="144"/>
            </a:xfrm>
            <a:prstGeom prst="rect">
              <a:avLst/>
            </a:prstGeom>
            <a:solidFill>
              <a:schemeClr val="accent2">
                <a:lumMod val="40000"/>
                <a:lumOff val="60000"/>
              </a:schemeClr>
            </a:solidFill>
            <a:ln w="25400">
              <a:solidFill>
                <a:schemeClr val="tx1"/>
              </a:solidFill>
              <a:miter lim="800000"/>
            </a:ln>
          </p:spPr>
          <p:txBody>
            <a:bodyPr wrap="none" anchor="ctr"/>
            <a:lstStyle/>
            <a:p>
              <a:pPr algn="ctr">
                <a:lnSpc>
                  <a:spcPct val="100000"/>
                </a:lnSpc>
              </a:pPr>
              <a:endParaRPr lang="en-US" b="0"/>
            </a:p>
          </p:txBody>
        </p:sp>
        <p:grpSp>
          <p:nvGrpSpPr>
            <p:cNvPr id="35" name="Group 26"/>
            <p:cNvGrpSpPr/>
            <p:nvPr/>
          </p:nvGrpSpPr>
          <p:grpSpPr bwMode="auto">
            <a:xfrm>
              <a:off x="2928" y="3456"/>
              <a:ext cx="1728" cy="144"/>
              <a:chOff x="2928" y="3456"/>
              <a:chExt cx="1728" cy="144"/>
            </a:xfrm>
          </p:grpSpPr>
          <p:sp>
            <p:nvSpPr>
              <p:cNvPr id="36" name="Rectangle 27"/>
              <p:cNvSpPr>
                <a:spLocks noChangeArrowheads="1"/>
              </p:cNvSpPr>
              <p:nvPr/>
            </p:nvSpPr>
            <p:spPr bwMode="auto">
              <a:xfrm>
                <a:off x="2928" y="3456"/>
                <a:ext cx="144" cy="144"/>
              </a:xfrm>
              <a:prstGeom prst="rect">
                <a:avLst/>
              </a:prstGeom>
              <a:solidFill>
                <a:schemeClr val="bg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37" name="Rectangle 28"/>
              <p:cNvSpPr>
                <a:spLocks noChangeArrowheads="1"/>
              </p:cNvSpPr>
              <p:nvPr/>
            </p:nvSpPr>
            <p:spPr bwMode="auto">
              <a:xfrm>
                <a:off x="307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29"/>
              <p:cNvSpPr>
                <a:spLocks noChangeArrowheads="1"/>
              </p:cNvSpPr>
              <p:nvPr/>
            </p:nvSpPr>
            <p:spPr bwMode="auto">
              <a:xfrm>
                <a:off x="3216"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0"/>
              <p:cNvSpPr>
                <a:spLocks noChangeArrowheads="1"/>
              </p:cNvSpPr>
              <p:nvPr/>
            </p:nvSpPr>
            <p:spPr bwMode="auto">
              <a:xfrm>
                <a:off x="4224"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0" name="Rectangle 31"/>
              <p:cNvSpPr>
                <a:spLocks noChangeArrowheads="1"/>
              </p:cNvSpPr>
              <p:nvPr/>
            </p:nvSpPr>
            <p:spPr bwMode="auto">
              <a:xfrm>
                <a:off x="4368"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1" name="Rectangle 32"/>
              <p:cNvSpPr>
                <a:spLocks noChangeArrowheads="1"/>
              </p:cNvSpPr>
              <p:nvPr/>
            </p:nvSpPr>
            <p:spPr bwMode="auto">
              <a:xfrm>
                <a:off x="4512" y="345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2" name="Rectangle 33"/>
              <p:cNvSpPr>
                <a:spLocks noChangeArrowheads="1"/>
              </p:cNvSpPr>
              <p:nvPr/>
            </p:nvSpPr>
            <p:spPr bwMode="auto">
              <a:xfrm>
                <a:off x="3360" y="345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grpSp>
        <p:nvGrpSpPr>
          <p:cNvPr id="43" name="Group 9"/>
          <p:cNvGrpSpPr/>
          <p:nvPr/>
        </p:nvGrpSpPr>
        <p:grpSpPr>
          <a:xfrm>
            <a:off x="7422515" y="1862872"/>
            <a:ext cx="4495800" cy="388898"/>
            <a:chOff x="2590800" y="4153972"/>
            <a:chExt cx="4495800" cy="388898"/>
          </a:xfrm>
        </p:grpSpPr>
        <p:sp>
          <p:nvSpPr>
            <p:cNvPr id="44" name="Line 45"/>
            <p:cNvSpPr>
              <a:spLocks noChangeShapeType="1"/>
            </p:cNvSpPr>
            <p:nvPr/>
          </p:nvSpPr>
          <p:spPr bwMode="auto">
            <a:xfrm>
              <a:off x="4343400" y="4338638"/>
              <a:ext cx="27432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5" name="Rectangle 46"/>
            <p:cNvSpPr>
              <a:spLocks noChangeArrowheads="1"/>
            </p:cNvSpPr>
            <p:nvPr/>
          </p:nvSpPr>
          <p:spPr bwMode="auto">
            <a:xfrm>
              <a:off x="5562600" y="4173538"/>
              <a:ext cx="288862" cy="369332"/>
            </a:xfrm>
            <a:prstGeom prst="rect">
              <a:avLst/>
            </a:prstGeom>
            <a:solidFill>
              <a:schemeClr val="bg1"/>
            </a:solidFill>
            <a:ln w="25400">
              <a:noFill/>
              <a:miter lim="800000"/>
            </a:ln>
          </p:spPr>
          <p:txBody>
            <a:bodyPr wrap="none">
              <a:spAutoFit/>
            </a:bodyPr>
            <a:lstStyle/>
            <a:p>
              <a:pPr>
                <a:lnSpc>
                  <a:spcPct val="100000"/>
                </a:lnSpc>
              </a:pPr>
              <a:r>
                <a:rPr lang="en-US" altLang="zh-CN" b="0" i="1" dirty="0">
                  <a:latin typeface="Calibri" panose="020F0502020204030204" pitchFamily="34" charset="0"/>
                </a:rPr>
                <a:t>k</a:t>
              </a:r>
              <a:endParaRPr lang="en-US" b="0" i="1" dirty="0">
                <a:latin typeface="Calibri" panose="020F0502020204030204" pitchFamily="34" charset="0"/>
              </a:endParaRPr>
            </a:p>
          </p:txBody>
        </p:sp>
        <p:sp>
          <p:nvSpPr>
            <p:cNvPr id="46" name="Line 47"/>
            <p:cNvSpPr>
              <a:spLocks noChangeShapeType="1"/>
            </p:cNvSpPr>
            <p:nvPr/>
          </p:nvSpPr>
          <p:spPr bwMode="auto">
            <a:xfrm>
              <a:off x="2590800" y="4338638"/>
              <a:ext cx="1752600" cy="0"/>
            </a:xfrm>
            <a:prstGeom prst="line">
              <a:avLst/>
            </a:prstGeom>
            <a:noFill/>
            <a:ln w="25400">
              <a:solidFill>
                <a:schemeClr val="tx1"/>
              </a:solidFill>
              <a:round/>
              <a:headEnd type="arrow" w="med" len="med"/>
              <a:tailEnd type="arrow" w="med" len="med"/>
            </a:ln>
          </p:spPr>
          <p:txBody>
            <a:bodyPr wrap="none" anchor="ctr"/>
            <a:lstStyle/>
            <a:p>
              <a:endParaRPr lang="en-US"/>
            </a:p>
          </p:txBody>
        </p:sp>
        <p:sp>
          <p:nvSpPr>
            <p:cNvPr id="47" name="Rectangle 48"/>
            <p:cNvSpPr>
              <a:spLocks noChangeArrowheads="1"/>
            </p:cNvSpPr>
            <p:nvPr/>
          </p:nvSpPr>
          <p:spPr bwMode="auto">
            <a:xfrm>
              <a:off x="3209297" y="4153972"/>
              <a:ext cx="524503" cy="369332"/>
            </a:xfrm>
            <a:prstGeom prst="rect">
              <a:avLst/>
            </a:prstGeom>
            <a:solidFill>
              <a:schemeClr val="bg1"/>
            </a:solidFill>
            <a:ln w="25400">
              <a:noFill/>
              <a:miter lim="800000"/>
            </a:ln>
          </p:spPr>
          <p:txBody>
            <a:bodyPr wrap="none">
              <a:spAutoFit/>
            </a:bodyPr>
            <a:lstStyle/>
            <a:p>
              <a:pPr>
                <a:lnSpc>
                  <a:spcPct val="100000"/>
                </a:lnSpc>
              </a:pPr>
              <a:r>
                <a:rPr lang="en-US" altLang="zh-CN" b="0" i="1" dirty="0">
                  <a:latin typeface="Calibri" panose="020F0502020204030204" pitchFamily="34" charset="0"/>
                </a:rPr>
                <a:t>w-</a:t>
              </a:r>
              <a:r>
                <a:rPr lang="en-US" b="0" i="1" dirty="0">
                  <a:latin typeface="Calibri" panose="020F0502020204030204" pitchFamily="34" charset="0"/>
                </a:rPr>
                <a:t>k</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2000"/>
                                        <p:tgtEl>
                                          <p:spTgt spid="12"/>
                                        </p:tgtEl>
                                      </p:cBhvr>
                                    </p:animEffect>
                                  </p:childTnLst>
                                </p:cTn>
                              </p:par>
                              <p:par>
                                <p:cTn id="13" presetID="4"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par>
                                <p:cTn id="16" presetID="4" presetClass="entr" presetSubtype="16"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2000"/>
                                        <p:tgtEl>
                                          <p:spTgt spid="14"/>
                                        </p:tgtEl>
                                      </p:cBhvr>
                                    </p:animEffect>
                                  </p:childTnLst>
                                </p:cTn>
                              </p:par>
                              <p:par>
                                <p:cTn id="19" presetID="4"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ox(in)">
                                      <p:cBhvr>
                                        <p:cTn id="21" dur="2000"/>
                                        <p:tgtEl>
                                          <p:spTgt spid="15"/>
                                        </p:tgtEl>
                                      </p:cBhvr>
                                    </p:animEffect>
                                  </p:childTnLst>
                                </p:cTn>
                              </p:par>
                              <p:par>
                                <p:cTn id="22" presetID="4" presetClass="entr" presetSubtype="16"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ox(in)">
                                      <p:cBhvr>
                                        <p:cTn id="24" dur="2000"/>
                                        <p:tgtEl>
                                          <p:spTgt spid="16"/>
                                        </p:tgtEl>
                                      </p:cBhvr>
                                    </p:animEffect>
                                  </p:childTnLst>
                                </p:cTn>
                              </p:par>
                              <p:par>
                                <p:cTn id="25" presetID="4"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2000"/>
                                        <p:tgtEl>
                                          <p:spTgt spid="17"/>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2000"/>
                                        <p:tgtEl>
                                          <p:spTgt spid="18"/>
                                        </p:tgtEl>
                                      </p:cBhvr>
                                    </p:animEffect>
                                  </p:childTnLst>
                                </p:cTn>
                              </p:par>
                              <p:par>
                                <p:cTn id="31" presetID="4" presetClass="entr" presetSubtype="16"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ox(in)">
                                      <p:cBhvr>
                                        <p:cTn id="33" dur="2000"/>
                                        <p:tgtEl>
                                          <p:spTgt spid="19"/>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ox(in)">
                                      <p:cBhvr>
                                        <p:cTn id="36" dur="2000"/>
                                        <p:tgtEl>
                                          <p:spTgt spid="28"/>
                                        </p:tgtEl>
                                      </p:cBhvr>
                                    </p:animEffect>
                                  </p:childTnLst>
                                </p:cTn>
                              </p:par>
                              <p:par>
                                <p:cTn id="37" presetID="4" presetClass="entr" presetSubtype="16"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ox(in)">
                                      <p:cBhvr>
                                        <p:cTn id="39" dur="2000"/>
                                        <p:tgtEl>
                                          <p:spTgt spid="29"/>
                                        </p:tgtEl>
                                      </p:cBhvr>
                                    </p:animEffect>
                                  </p:childTnLst>
                                </p:cTn>
                              </p:par>
                              <p:par>
                                <p:cTn id="40" presetID="4" presetClass="entr" presetSubtype="16"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ox(in)">
                                      <p:cBhvr>
                                        <p:cTn id="42" dur="20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Par">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wipe(down)">
                                      <p:cBhvr>
                                        <p:cTn id="52" dur="500"/>
                                        <p:tgtEl>
                                          <p:spTgt spid="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wipe(down)">
                                      <p:cBhvr>
                                        <p:cTn id="57" dur="500"/>
                                        <p:tgtEl>
                                          <p:spTgt spid="2">
                                            <p:txEl>
                                              <p:pRg st="3" end="3"/>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2">
                                            <p:txEl>
                                              <p:pRg st="4" end="4"/>
                                            </p:txEl>
                                          </p:spTgt>
                                        </p:tgtEl>
                                        <p:attrNameLst>
                                          <p:attrName>style.visibility</p:attrName>
                                        </p:attrNameLst>
                                      </p:cBhvr>
                                      <p:to>
                                        <p:strVal val="visible"/>
                                      </p:to>
                                    </p:set>
                                    <p:animEffect transition="in" filter="wipe(down)">
                                      <p:cBhvr>
                                        <p:cTn id="60" dur="500"/>
                                        <p:tgtEl>
                                          <p:spTgt spid="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
                                            <p:txEl>
                                              <p:pRg st="6" end="6"/>
                                            </p:txEl>
                                          </p:spTgt>
                                        </p:tgtEl>
                                        <p:attrNameLst>
                                          <p:attrName>style.visibility</p:attrName>
                                        </p:attrNameLst>
                                      </p:cBhvr>
                                      <p:to>
                                        <p:strVal val="visible"/>
                                      </p:to>
                                    </p:set>
                                    <p:animEffect transition="in" filter="wipe(down)">
                                      <p:cBhvr>
                                        <p:cTn id="65" dur="500"/>
                                        <p:tgtEl>
                                          <p:spTgt spid="2">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
                                            <p:txEl>
                                              <p:pRg st="7" end="7"/>
                                            </p:txEl>
                                          </p:spTgt>
                                        </p:tgtEl>
                                        <p:attrNameLst>
                                          <p:attrName>style.visibility</p:attrName>
                                        </p:attrNameLst>
                                      </p:cBhvr>
                                      <p:to>
                                        <p:strVal val="visible"/>
                                      </p:to>
                                    </p:set>
                                    <p:animEffect transition="in" filter="wipe(down)">
                                      <p:cBhvr>
                                        <p:cTn id="7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6909115" y="1858645"/>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10 = </a:t>
            </a:r>
          </a:p>
        </p:txBody>
      </p:sp>
      <p:graphicFrame>
        <p:nvGraphicFramePr>
          <p:cNvPr id="5" name="Table 2"/>
          <p:cNvGraphicFramePr>
            <a:graphicFrameLocks noGrp="1"/>
          </p:cNvGraphicFramePr>
          <p:nvPr/>
        </p:nvGraphicFramePr>
        <p:xfrm>
          <a:off x="7842971" y="14776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309020205020404" charset="0"/>
                          <a:cs typeface="Courier New" panose="0207030902020502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F1C7C7"/>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 name="TextBox 17"/>
          <p:cNvSpPr txBox="1"/>
          <p:nvPr/>
        </p:nvSpPr>
        <p:spPr>
          <a:xfrm>
            <a:off x="6909115" y="2942610"/>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-6 = </a:t>
            </a:r>
          </a:p>
        </p:txBody>
      </p:sp>
      <p:graphicFrame>
        <p:nvGraphicFramePr>
          <p:cNvPr id="7" name="Table 18"/>
          <p:cNvGraphicFramePr>
            <a:graphicFrameLocks noGrp="1"/>
          </p:cNvGraphicFramePr>
          <p:nvPr/>
        </p:nvGraphicFramePr>
        <p:xfrm>
          <a:off x="7842971" y="256161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8" name="TextBox 19"/>
          <p:cNvSpPr txBox="1"/>
          <p:nvPr/>
        </p:nvSpPr>
        <p:spPr>
          <a:xfrm>
            <a:off x="6734975" y="4508480"/>
            <a:ext cx="1107996"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-10 = </a:t>
            </a:r>
          </a:p>
        </p:txBody>
      </p:sp>
      <p:graphicFrame>
        <p:nvGraphicFramePr>
          <p:cNvPr id="9" name="Table 21"/>
          <p:cNvGraphicFramePr>
            <a:graphicFrameLocks noGrp="1"/>
          </p:cNvGraphicFramePr>
          <p:nvPr/>
        </p:nvGraphicFramePr>
        <p:xfrm>
          <a:off x="7842971" y="412748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309020205020404" charset="0"/>
                          <a:cs typeface="Courier New" panose="0207030902020502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F1C7C7"/>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10" name="TextBox 22"/>
          <p:cNvSpPr txBox="1"/>
          <p:nvPr/>
        </p:nvSpPr>
        <p:spPr>
          <a:xfrm>
            <a:off x="6909115" y="5592445"/>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 6 = </a:t>
            </a:r>
          </a:p>
        </p:txBody>
      </p:sp>
      <p:graphicFrame>
        <p:nvGraphicFramePr>
          <p:cNvPr id="11" name="Table 23"/>
          <p:cNvGraphicFramePr>
            <a:graphicFrameLocks noGrp="1"/>
          </p:cNvGraphicFramePr>
          <p:nvPr/>
        </p:nvGraphicFramePr>
        <p:xfrm>
          <a:off x="7842971" y="52114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12" name="Straight Connector 27"/>
          <p:cNvCxnSpPr/>
          <p:nvPr/>
        </p:nvCxnSpPr>
        <p:spPr bwMode="auto">
          <a:xfrm>
            <a:off x="6513830" y="1096645"/>
            <a:ext cx="0" cy="5181600"/>
          </a:xfrm>
          <a:prstGeom prst="line">
            <a:avLst/>
          </a:prstGeom>
          <a:noFill/>
          <a:ln w="25400" cap="flat" cmpd="sng" algn="ctr">
            <a:solidFill>
              <a:schemeClr val="bg2">
                <a:lumMod val="75000"/>
              </a:schemeClr>
            </a:solidFill>
            <a:prstDash val="solid"/>
            <a:round/>
            <a:headEnd type="none" w="med" len="med"/>
            <a:tailEnd type="none" w="med" len="med"/>
          </a:ln>
          <a:effectLst/>
        </p:spPr>
      </p:cxnSp>
      <p:sp>
        <p:nvSpPr>
          <p:cNvPr id="13" name="TextBox 29"/>
          <p:cNvSpPr txBox="1"/>
          <p:nvPr/>
        </p:nvSpPr>
        <p:spPr>
          <a:xfrm>
            <a:off x="7690571" y="868045"/>
            <a:ext cx="1097280" cy="368300"/>
          </a:xfrm>
          <a:prstGeom prst="rect">
            <a:avLst/>
          </a:prstGeom>
          <a:noFill/>
        </p:spPr>
        <p:txBody>
          <a:bodyPr wrap="none" rtlCol="0">
            <a:spAutoFit/>
          </a:bodyPr>
          <a:lstStyle/>
          <a:p>
            <a:r>
              <a:rPr lang="zh-CN" altLang="en-US" dirty="0">
                <a:solidFill>
                  <a:schemeClr val="bg2">
                    <a:lumMod val="75000"/>
                  </a:schemeClr>
                </a:solidFill>
                <a:latin typeface="Calibri" panose="020F0502020204030204" pitchFamily="34" charset="0"/>
                <a:ea typeface="SimSun" pitchFamily="2" charset="-122"/>
              </a:rPr>
              <a:t>符号改变</a:t>
            </a:r>
          </a:p>
        </p:txBody>
      </p:sp>
      <p:sp>
        <p:nvSpPr>
          <p:cNvPr id="14" name="TextBox 30"/>
          <p:cNvSpPr txBox="1"/>
          <p:nvPr/>
        </p:nvSpPr>
        <p:spPr>
          <a:xfrm>
            <a:off x="2318352" y="1858645"/>
            <a:ext cx="800219"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2 = </a:t>
            </a:r>
          </a:p>
        </p:txBody>
      </p:sp>
      <p:graphicFrame>
        <p:nvGraphicFramePr>
          <p:cNvPr id="15" name="Table 31"/>
          <p:cNvGraphicFramePr>
            <a:graphicFrameLocks noGrp="1"/>
          </p:cNvGraphicFramePr>
          <p:nvPr/>
        </p:nvGraphicFramePr>
        <p:xfrm>
          <a:off x="3118571" y="14776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309020205020404" charset="0"/>
                          <a:cs typeface="Courier New" panose="0207030902020502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F1C7C7"/>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16" name="TextBox 32"/>
          <p:cNvSpPr txBox="1"/>
          <p:nvPr/>
        </p:nvSpPr>
        <p:spPr>
          <a:xfrm>
            <a:off x="2318352" y="2942610"/>
            <a:ext cx="800219"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2 = </a:t>
            </a:r>
          </a:p>
        </p:txBody>
      </p:sp>
      <p:graphicFrame>
        <p:nvGraphicFramePr>
          <p:cNvPr id="17" name="Table 33"/>
          <p:cNvGraphicFramePr>
            <a:graphicFrameLocks noGrp="1"/>
          </p:cNvGraphicFramePr>
          <p:nvPr/>
        </p:nvGraphicFramePr>
        <p:xfrm>
          <a:off x="3118571" y="256161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1" name="TextBox 34"/>
          <p:cNvSpPr txBox="1"/>
          <p:nvPr/>
        </p:nvSpPr>
        <p:spPr>
          <a:xfrm>
            <a:off x="2164464" y="4508480"/>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-6 = </a:t>
            </a:r>
          </a:p>
        </p:txBody>
      </p:sp>
      <p:graphicFrame>
        <p:nvGraphicFramePr>
          <p:cNvPr id="25" name="Table 35"/>
          <p:cNvGraphicFramePr>
            <a:graphicFrameLocks noGrp="1"/>
          </p:cNvGraphicFramePr>
          <p:nvPr/>
        </p:nvGraphicFramePr>
        <p:xfrm>
          <a:off x="3118571" y="4127480"/>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r>
                        <a:rPr lang="en-US" sz="1600" b="1" dirty="0">
                          <a:solidFill>
                            <a:schemeClr val="tx1"/>
                          </a:solidFill>
                          <a:latin typeface="Courier New" panose="02070309020205020404" charset="0"/>
                          <a:cs typeface="Courier New" panose="02070309020205020404" charset="0"/>
                        </a:rPr>
                        <a:t>-16</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F1C7C7"/>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6" name="TextBox 36"/>
          <p:cNvSpPr txBox="1"/>
          <p:nvPr/>
        </p:nvSpPr>
        <p:spPr>
          <a:xfrm>
            <a:off x="2184715" y="5592445"/>
            <a:ext cx="954107" cy="400110"/>
          </a:xfrm>
          <a:prstGeom prst="rect">
            <a:avLst/>
          </a:prstGeom>
          <a:noFill/>
        </p:spPr>
        <p:txBody>
          <a:bodyPr wrap="none" rtlCol="0">
            <a:spAutoFit/>
          </a:bodyPr>
          <a:lstStyle/>
          <a:p>
            <a:r>
              <a:rPr lang="en-US" sz="2000" dirty="0">
                <a:latin typeface="Courier New" panose="02070309020205020404" charset="0"/>
                <a:cs typeface="Courier New" panose="02070309020205020404" charset="0"/>
              </a:rPr>
              <a:t>-6 = </a:t>
            </a:r>
          </a:p>
        </p:txBody>
      </p:sp>
      <p:graphicFrame>
        <p:nvGraphicFramePr>
          <p:cNvPr id="27" name="Table 37"/>
          <p:cNvGraphicFramePr>
            <a:graphicFrameLocks noGrp="1"/>
          </p:cNvGraphicFramePr>
          <p:nvPr/>
        </p:nvGraphicFramePr>
        <p:xfrm>
          <a:off x="3118571" y="5211445"/>
          <a:ext cx="2884350" cy="767080"/>
        </p:xfrm>
        <a:graphic>
          <a:graphicData uri="http://schemas.openxmlformats.org/drawingml/2006/table">
            <a:tbl>
              <a:tblPr firstRow="1" bandRow="1">
                <a:tableStyleId>{5C22544A-7EE6-4342-B048-85BDC9FD1C3A}</a:tableStyleId>
              </a:tblPr>
              <a:tblGrid>
                <a:gridCol w="576870">
                  <a:extLst>
                    <a:ext uri="{9D8B030D-6E8A-4147-A177-3AD203B41FA5}">
                      <a16:colId xmlns:a16="http://schemas.microsoft.com/office/drawing/2014/main" val="20000"/>
                    </a:ext>
                  </a:extLst>
                </a:gridCol>
                <a:gridCol w="576870">
                  <a:extLst>
                    <a:ext uri="{9D8B030D-6E8A-4147-A177-3AD203B41FA5}">
                      <a16:colId xmlns:a16="http://schemas.microsoft.com/office/drawing/2014/main" val="20001"/>
                    </a:ext>
                  </a:extLst>
                </a:gridCol>
                <a:gridCol w="576870">
                  <a:extLst>
                    <a:ext uri="{9D8B030D-6E8A-4147-A177-3AD203B41FA5}">
                      <a16:colId xmlns:a16="http://schemas.microsoft.com/office/drawing/2014/main" val="20002"/>
                    </a:ext>
                  </a:extLst>
                </a:gridCol>
                <a:gridCol w="576870">
                  <a:extLst>
                    <a:ext uri="{9D8B030D-6E8A-4147-A177-3AD203B41FA5}">
                      <a16:colId xmlns:a16="http://schemas.microsoft.com/office/drawing/2014/main" val="20003"/>
                    </a:ext>
                  </a:extLst>
                </a:gridCol>
                <a:gridCol w="576870">
                  <a:extLst>
                    <a:ext uri="{9D8B030D-6E8A-4147-A177-3AD203B41FA5}">
                      <a16:colId xmlns:a16="http://schemas.microsoft.com/office/drawing/2014/main" val="20004"/>
                    </a:ext>
                  </a:extLst>
                </a:gridCol>
              </a:tblGrid>
              <a:tr h="370840">
                <a:tc>
                  <a:txBody>
                    <a:bodyPr/>
                    <a:lstStyle/>
                    <a:p>
                      <a:pPr algn="ctr"/>
                      <a:endParaRPr lang="en-US" sz="16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1600" b="1" dirty="0">
                          <a:solidFill>
                            <a:schemeClr val="tx1"/>
                          </a:solidFill>
                          <a:latin typeface="Courier New" panose="02070309020205020404" charset="0"/>
                          <a:cs typeface="Courier New" panose="02070309020205020404" charset="0"/>
                        </a:rPr>
                        <a:t>-8</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4</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2</a:t>
                      </a:r>
                    </a:p>
                  </a:txBody>
                  <a:tcPr>
                    <a:solidFill>
                      <a:schemeClr val="bg1">
                        <a:lumMod val="95000"/>
                      </a:schemeClr>
                    </a:solidFill>
                  </a:tcPr>
                </a:tc>
                <a:tc>
                  <a:txBody>
                    <a:bodyPr/>
                    <a:lstStyle/>
                    <a:p>
                      <a:pPr algn="ctr"/>
                      <a:r>
                        <a:rPr lang="en-US" sz="16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extLst>
                  <a:ext uri="{0D108BD9-81ED-4DB2-BD59-A6C34878D82A}">
                    <a16:rowId xmlns:a16="http://schemas.microsoft.com/office/drawing/2014/main" val="10000"/>
                  </a:ext>
                </a:extLst>
              </a:tr>
              <a:tr h="370840">
                <a:tc>
                  <a:txBody>
                    <a:bodyPr/>
                    <a:lstStyle/>
                    <a:p>
                      <a:pPr algn="ctr"/>
                      <a:endParaRPr lang="en-US" sz="2000" b="1" dirty="0">
                        <a:solidFill>
                          <a:schemeClr val="tx1"/>
                        </a:solidFill>
                        <a:latin typeface="Courier New" panose="02070309020205020404" charset="0"/>
                        <a:cs typeface="Courier New" panose="02070309020205020404" charset="0"/>
                      </a:endParaRPr>
                    </a:p>
                  </a:txBody>
                  <a:tcPr>
                    <a:solidFill>
                      <a:schemeClr val="bg1"/>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rgbClr val="CDF1C5"/>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1</a:t>
                      </a:r>
                    </a:p>
                  </a:txBody>
                  <a:tcPr>
                    <a:solidFill>
                      <a:schemeClr val="bg1">
                        <a:lumMod val="95000"/>
                      </a:schemeClr>
                    </a:solidFill>
                  </a:tcPr>
                </a:tc>
                <a:tc>
                  <a:txBody>
                    <a:bodyPr/>
                    <a:lstStyle/>
                    <a:p>
                      <a:pPr algn="ctr"/>
                      <a:r>
                        <a:rPr lang="en-US" sz="2000" b="1" dirty="0">
                          <a:solidFill>
                            <a:schemeClr val="tx1"/>
                          </a:solidFill>
                          <a:latin typeface="Courier New" panose="02070309020205020404" charset="0"/>
                          <a:cs typeface="Courier New" panose="02070309020205020404" charset="0"/>
                        </a:rPr>
                        <a:t>0</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9" name="TextBox 38"/>
          <p:cNvSpPr txBox="1"/>
          <p:nvPr/>
        </p:nvSpPr>
        <p:spPr>
          <a:xfrm>
            <a:off x="2966171" y="868045"/>
            <a:ext cx="1325880" cy="368300"/>
          </a:xfrm>
          <a:prstGeom prst="rect">
            <a:avLst/>
          </a:prstGeom>
          <a:noFill/>
        </p:spPr>
        <p:txBody>
          <a:bodyPr wrap="none" rtlCol="0">
            <a:spAutoFit/>
          </a:bodyPr>
          <a:lstStyle/>
          <a:p>
            <a:r>
              <a:rPr lang="zh-CN" altLang="en-US" dirty="0">
                <a:solidFill>
                  <a:schemeClr val="bg2">
                    <a:lumMod val="75000"/>
                  </a:schemeClr>
                </a:solidFill>
                <a:latin typeface="Calibri" panose="020F0502020204030204" pitchFamily="34" charset="0"/>
                <a:ea typeface="SimSun" pitchFamily="2" charset="-122"/>
              </a:rPr>
              <a:t>不改变符号</a:t>
            </a:r>
          </a:p>
        </p:txBody>
      </p:sp>
      <p:sp>
        <p:nvSpPr>
          <p:cNvPr id="43" name="TextBox 39"/>
          <p:cNvSpPr txBox="1"/>
          <p:nvPr/>
        </p:nvSpPr>
        <p:spPr>
          <a:xfrm>
            <a:off x="6590030" y="6049645"/>
            <a:ext cx="4134465" cy="338554"/>
          </a:xfrm>
          <a:prstGeom prst="rect">
            <a:avLst/>
          </a:prstGeom>
          <a:noFill/>
        </p:spPr>
        <p:txBody>
          <a:bodyPr wrap="none" rtlCol="0">
            <a:spAutoFit/>
          </a:bodyPr>
          <a:lstStyle/>
          <a:p>
            <a:r>
              <a:rPr lang="en-US" sz="1600" dirty="0">
                <a:solidFill>
                  <a:schemeClr val="bg2">
                    <a:lumMod val="75000"/>
                  </a:schemeClr>
                </a:solidFill>
                <a:latin typeface="Courier New" panose="02070309020205020404" charset="0"/>
                <a:cs typeface="Courier New" panose="02070309020205020404" charset="0"/>
              </a:rPr>
              <a:t>-10 mod 16 = 22U mod 16 = 6U = 6</a:t>
            </a:r>
          </a:p>
        </p:txBody>
      </p:sp>
      <p:sp>
        <p:nvSpPr>
          <p:cNvPr id="44" name="TextBox 40"/>
          <p:cNvSpPr txBox="1"/>
          <p:nvPr/>
        </p:nvSpPr>
        <p:spPr>
          <a:xfrm>
            <a:off x="3628789" y="3352880"/>
            <a:ext cx="1665841" cy="338554"/>
          </a:xfrm>
          <a:prstGeom prst="rect">
            <a:avLst/>
          </a:prstGeom>
          <a:noFill/>
        </p:spPr>
        <p:txBody>
          <a:bodyPr wrap="none" rtlCol="0">
            <a:spAutoFit/>
          </a:bodyPr>
          <a:lstStyle/>
          <a:p>
            <a:r>
              <a:rPr lang="en-US" sz="1600" dirty="0">
                <a:solidFill>
                  <a:schemeClr val="bg2">
                    <a:lumMod val="75000"/>
                  </a:schemeClr>
                </a:solidFill>
                <a:latin typeface="Courier New" panose="02070309020205020404" charset="0"/>
                <a:cs typeface="Courier New" panose="02070309020205020404" charset="0"/>
              </a:rPr>
              <a:t>2 mod 16 = 2</a:t>
            </a:r>
          </a:p>
        </p:txBody>
      </p:sp>
      <p:sp>
        <p:nvSpPr>
          <p:cNvPr id="45" name="TextBox 41"/>
          <p:cNvSpPr txBox="1"/>
          <p:nvPr/>
        </p:nvSpPr>
        <p:spPr>
          <a:xfrm>
            <a:off x="1941830" y="6049645"/>
            <a:ext cx="4257897" cy="338554"/>
          </a:xfrm>
          <a:prstGeom prst="rect">
            <a:avLst/>
          </a:prstGeom>
          <a:noFill/>
        </p:spPr>
        <p:txBody>
          <a:bodyPr wrap="none" rtlCol="0">
            <a:spAutoFit/>
          </a:bodyPr>
          <a:lstStyle/>
          <a:p>
            <a:r>
              <a:rPr lang="en-US" sz="1600" dirty="0">
                <a:solidFill>
                  <a:schemeClr val="bg2">
                    <a:lumMod val="75000"/>
                  </a:schemeClr>
                </a:solidFill>
                <a:latin typeface="Courier New" panose="02070309020205020404" charset="0"/>
                <a:cs typeface="Courier New" panose="02070309020205020404" charset="0"/>
              </a:rPr>
              <a:t>-6 mod 16 = 26U mod 16 = 10U = -6</a:t>
            </a:r>
          </a:p>
        </p:txBody>
      </p:sp>
      <p:sp>
        <p:nvSpPr>
          <p:cNvPr id="46" name="TextBox 6"/>
          <p:cNvSpPr txBox="1"/>
          <p:nvPr/>
        </p:nvSpPr>
        <p:spPr>
          <a:xfrm>
            <a:off x="6734810" y="3352880"/>
            <a:ext cx="4257897" cy="338554"/>
          </a:xfrm>
          <a:prstGeom prst="rect">
            <a:avLst/>
          </a:prstGeom>
          <a:noFill/>
        </p:spPr>
        <p:txBody>
          <a:bodyPr wrap="none" rtlCol="0">
            <a:spAutoFit/>
          </a:bodyPr>
          <a:lstStyle/>
          <a:p>
            <a:r>
              <a:rPr lang="en-US" sz="1600" dirty="0">
                <a:solidFill>
                  <a:schemeClr val="bg2">
                    <a:lumMod val="75000"/>
                  </a:schemeClr>
                </a:solidFill>
                <a:latin typeface="Courier New" panose="02070309020205020404" charset="0"/>
                <a:cs typeface="Courier New" panose="02070309020205020404" charset="0"/>
              </a:rPr>
              <a:t>10 mod 16 = 10U mod 16 = 10U = -6</a:t>
            </a:r>
          </a:p>
        </p:txBody>
      </p:sp>
      <p:sp>
        <p:nvSpPr>
          <p:cNvPr id="47" name="文本框 46"/>
          <p:cNvSpPr txBox="1"/>
          <p:nvPr/>
        </p:nvSpPr>
        <p:spPr>
          <a:xfrm>
            <a:off x="1376045" y="544830"/>
            <a:ext cx="2554605" cy="368300"/>
          </a:xfrm>
          <a:prstGeom prst="rect">
            <a:avLst/>
          </a:prstGeom>
          <a:noFill/>
        </p:spPr>
        <p:txBody>
          <a:bodyPr wrap="square" rtlCol="0">
            <a:spAutoFit/>
          </a:bodyPr>
          <a:lstStyle/>
          <a:p>
            <a:r>
              <a:rPr lang="zh-CN" altLang="en-US"/>
              <a:t>数字截断例子：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3" grpId="0"/>
      <p:bldP spid="16" grpId="0"/>
      <p:bldP spid="21" grpId="0"/>
      <p:bldP spid="26" grpId="0"/>
      <p:bldP spid="43" grpId="0"/>
      <p:bldP spid="44" grpId="0"/>
      <p:bldP spid="45"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4579" name="矩形 10"/>
          <p:cNvSpPr>
            <a:spLocks noChangeArrowheads="1"/>
          </p:cNvSpPr>
          <p:nvPr/>
        </p:nvSpPr>
        <p:spPr bwMode="auto">
          <a:xfrm>
            <a:off x="4831080" y="3659505"/>
            <a:ext cx="5773420"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计算机运算的有限性可能使得两个正数相加得到一个负数，比较</a:t>
            </a:r>
            <a:r>
              <a:rPr lang="en-US" altLang="zh-CN" dirty="0">
                <a:latin typeface="微软雅黑" panose="020B0503020204020204" pitchFamily="34" charset="-122"/>
                <a:ea typeface="微软雅黑" panose="020B0503020204020204" pitchFamily="34" charset="-122"/>
              </a:rPr>
              <a:t>x&lt;y</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x-y&lt;0</a:t>
            </a:r>
            <a:r>
              <a:rPr lang="zh-CN" altLang="en-US" dirty="0">
                <a:latin typeface="微软雅黑" panose="020B0503020204020204" pitchFamily="34" charset="-122"/>
                <a:ea typeface="微软雅黑" panose="020B0503020204020204" pitchFamily="34" charset="-122"/>
              </a:rPr>
              <a:t>得到不同的结果。</a:t>
            </a:r>
          </a:p>
        </p:txBody>
      </p:sp>
      <p:cxnSp>
        <p:nvCxnSpPr>
          <p:cNvPr id="24580" name="直接连接符 15"/>
          <p:cNvCxnSpPr>
            <a:cxnSpLocks noChangeShapeType="1"/>
          </p:cNvCxnSpPr>
          <p:nvPr/>
        </p:nvCxnSpPr>
        <p:spPr bwMode="auto">
          <a:xfrm>
            <a:off x="4830763" y="367506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4581" name="矩形 5"/>
          <p:cNvSpPr>
            <a:spLocks noChangeArrowheads="1"/>
          </p:cNvSpPr>
          <p:nvPr/>
        </p:nvSpPr>
        <p:spPr bwMode="auto">
          <a:xfrm>
            <a:off x="4830763" y="2844800"/>
            <a:ext cx="2986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2.3</a:t>
            </a:r>
            <a:r>
              <a:rPr lang="zh-CN" altLang="en-US" sz="4000" b="1">
                <a:latin typeface="微软雅黑" panose="020B0503020204020204" pitchFamily="34" charset="-122"/>
                <a:ea typeface="微软雅黑" panose="020B0503020204020204" pitchFamily="34" charset="-122"/>
              </a:rPr>
              <a:t>整数运算</a:t>
            </a:r>
          </a:p>
        </p:txBody>
      </p:sp>
      <p:sp>
        <p:nvSpPr>
          <p:cNvPr id="28678" name="矩形 12"/>
          <p:cNvSpPr>
            <a:spLocks noChangeArrowheads="1"/>
          </p:cNvSpPr>
          <p:nvPr/>
        </p:nvSpPr>
        <p:spPr bwMode="auto">
          <a:xfrm>
            <a:off x="1397000" y="2471738"/>
            <a:ext cx="20240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841625" cy="45720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2.3.1  </a:t>
                      </a:r>
                      <a:r>
                        <a:rPr lang="zh-CN" altLang="en-US" sz="2400">
                          <a:solidFill>
                            <a:schemeClr val="bg1"/>
                          </a:solidFill>
                          <a:ea typeface="SimSun" pitchFamily="2" charset="-122"/>
                        </a:rPr>
                        <a:t>无符号加法</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437005" y="1233805"/>
            <a:ext cx="10481310" cy="2178685"/>
          </a:xfrm>
          <a:prstGeom prst="rect">
            <a:avLst/>
          </a:prstGeom>
          <a:noFill/>
        </p:spPr>
        <p:txBody>
          <a:bodyPr wrap="square" rtlCol="0">
            <a:spAutoFit/>
          </a:bodyPr>
          <a:lstStyle/>
          <a:p>
            <a:pPr marL="342900" indent="-342900">
              <a:buFont typeface="Wingdings" panose="05000000000000000000" charset="0"/>
              <a:buChar char=""/>
            </a:pPr>
            <a:r>
              <a:rPr lang="zh-CN" altLang="en-US" sz="2400" dirty="0">
                <a:sym typeface="+mn-ea"/>
              </a:rPr>
              <a:t>无符号整数加法</a:t>
            </a:r>
          </a:p>
          <a:p>
            <a:pPr marL="0" indent="0">
              <a:buFont typeface="Wingdings" panose="05000000000000000000" charset="0"/>
              <a:buNone/>
            </a:pPr>
            <a:r>
              <a:rPr lang="en-US" altLang="zh-CN" sz="2000" dirty="0">
                <a:sym typeface="+mn-ea"/>
              </a:rPr>
              <a:t>	——</a:t>
            </a:r>
            <a:r>
              <a:rPr lang="zh-CN" altLang="en-US" sz="2000" dirty="0">
                <a:sym typeface="+mn-ea"/>
              </a:rPr>
              <a:t>操作数范围：</a:t>
            </a:r>
            <a:r>
              <a:rPr lang="en-US" altLang="zh-CN" sz="2000" dirty="0">
                <a:sym typeface="+mn-ea"/>
              </a:rPr>
              <a:t>0 ≤ </a:t>
            </a:r>
            <a:r>
              <a:rPr lang="en-US" altLang="zh-CN" sz="2000" i="1" dirty="0">
                <a:sym typeface="+mn-ea"/>
              </a:rPr>
              <a:t>x, y </a:t>
            </a:r>
            <a:r>
              <a:rPr lang="en-US" altLang="zh-CN" sz="2000" dirty="0">
                <a:sym typeface="+mn-ea"/>
              </a:rPr>
              <a:t>≤ 2</a:t>
            </a:r>
            <a:r>
              <a:rPr lang="en-US" altLang="zh-CN" sz="2000" i="1" baseline="30000" dirty="0">
                <a:sym typeface="+mn-ea"/>
              </a:rPr>
              <a:t>w</a:t>
            </a:r>
            <a:r>
              <a:rPr lang="en-US" altLang="zh-CN" sz="2000" i="1" dirty="0">
                <a:sym typeface="+mn-ea"/>
              </a:rPr>
              <a:t> </a:t>
            </a:r>
            <a:r>
              <a:rPr lang="en-US" altLang="zh-CN" sz="2000" dirty="0">
                <a:sym typeface="+mn-ea"/>
              </a:rPr>
              <a:t>− 1</a:t>
            </a:r>
            <a:endParaRPr lang="en-US" altLang="zh-CN" sz="2000" dirty="0"/>
          </a:p>
          <a:p>
            <a:pPr lvl="2"/>
            <a:r>
              <a:rPr lang="en-US" altLang="zh-CN" sz="2000" dirty="0">
                <a:sym typeface="+mn-ea"/>
              </a:rPr>
              <a:t>——</a:t>
            </a:r>
            <a:r>
              <a:rPr lang="zh-CN" altLang="en-US" sz="2000" dirty="0">
                <a:sym typeface="+mn-ea"/>
              </a:rPr>
              <a:t>和的范围：</a:t>
            </a:r>
            <a:r>
              <a:rPr lang="en-US" altLang="zh-CN" sz="2000" dirty="0">
                <a:sym typeface="+mn-ea"/>
              </a:rPr>
              <a:t>0≤ </a:t>
            </a:r>
            <a:r>
              <a:rPr lang="en-US" altLang="zh-CN" sz="2000" i="1" dirty="0">
                <a:sym typeface="+mn-ea"/>
              </a:rPr>
              <a:t>x </a:t>
            </a:r>
            <a:r>
              <a:rPr lang="en-US" altLang="zh-CN" sz="2000" dirty="0">
                <a:sym typeface="+mn-ea"/>
              </a:rPr>
              <a:t>+ </a:t>
            </a:r>
            <a:r>
              <a:rPr lang="en-US" altLang="zh-CN" sz="2000" i="1" dirty="0">
                <a:sym typeface="+mn-ea"/>
              </a:rPr>
              <a:t>y </a:t>
            </a:r>
            <a:r>
              <a:rPr lang="en-US" altLang="zh-CN" sz="2000" dirty="0">
                <a:sym typeface="+mn-ea"/>
              </a:rPr>
              <a:t>≤ 2</a:t>
            </a:r>
            <a:r>
              <a:rPr lang="en-US" altLang="zh-CN" sz="2000" i="1" baseline="30000" dirty="0">
                <a:sym typeface="+mn-ea"/>
              </a:rPr>
              <a:t>w</a:t>
            </a:r>
            <a:r>
              <a:rPr lang="en-US" altLang="zh-CN" sz="2000" baseline="30000" dirty="0">
                <a:sym typeface="+mn-ea"/>
              </a:rPr>
              <a:t>+1</a:t>
            </a:r>
            <a:r>
              <a:rPr lang="en-US" altLang="zh-CN" sz="2000" dirty="0">
                <a:sym typeface="+mn-ea"/>
              </a:rPr>
              <a:t> − 2</a:t>
            </a:r>
          </a:p>
          <a:p>
            <a:pPr lvl="2"/>
            <a:r>
              <a:rPr lang="en-US" altLang="zh-CN" sz="2000">
                <a:ea typeface="SimSun" pitchFamily="2" charset="-122"/>
                <a:sym typeface="+mn-ea"/>
              </a:rPr>
              <a:t>——</a:t>
            </a:r>
            <a:r>
              <a:rPr lang="zh-CN" altLang="en-US" sz="2000">
                <a:ea typeface="SimSun" pitchFamily="2" charset="-122"/>
                <a:sym typeface="+mn-ea"/>
              </a:rPr>
              <a:t>可表示范围：</a:t>
            </a:r>
            <a:r>
              <a:rPr lang="en-US" altLang="zh-CN" sz="2000">
                <a:ea typeface="SimSun" pitchFamily="2" charset="-122"/>
                <a:sym typeface="+mn-ea"/>
              </a:rPr>
              <a:t>w</a:t>
            </a:r>
            <a:r>
              <a:rPr lang="zh-CN" altLang="en-US" sz="2000">
                <a:ea typeface="SimSun" pitchFamily="2" charset="-122"/>
                <a:sym typeface="+mn-ea"/>
              </a:rPr>
              <a:t>位的加法操作和</a:t>
            </a:r>
          </a:p>
          <a:p>
            <a:pPr lvl="2"/>
            <a:r>
              <a:rPr lang="zh-CN" altLang="en-US" sz="2000">
                <a:ea typeface="SimSun" pitchFamily="2" charset="-122"/>
                <a:sym typeface="+mn-ea"/>
              </a:rPr>
              <a:t>可能需要</a:t>
            </a:r>
            <a:r>
              <a:rPr lang="en-US" altLang="zh-CN" sz="2000">
                <a:ea typeface="SimSun" pitchFamily="2" charset="-122"/>
                <a:sym typeface="+mn-ea"/>
              </a:rPr>
              <a:t>w+1</a:t>
            </a:r>
            <a:r>
              <a:rPr lang="zh-CN" altLang="en-US" sz="2000">
                <a:ea typeface="SimSun" pitchFamily="2" charset="-122"/>
                <a:sym typeface="+mn-ea"/>
              </a:rPr>
              <a:t>位来表示</a:t>
            </a:r>
          </a:p>
          <a:p>
            <a:pPr lvl="2"/>
            <a:r>
              <a:rPr lang="en-US" altLang="zh-CN" sz="2000">
                <a:ea typeface="SimSun" pitchFamily="2" charset="-122"/>
                <a:sym typeface="+mn-ea"/>
              </a:rPr>
              <a:t>——</a:t>
            </a:r>
            <a:r>
              <a:rPr lang="zh-CN" altLang="en-US" sz="2000">
                <a:ea typeface="SimSun" pitchFamily="2" charset="-122"/>
                <a:sym typeface="+mn-ea"/>
              </a:rPr>
              <a:t>对满足</a:t>
            </a:r>
            <a:r>
              <a:rPr lang="en-US" altLang="zh-CN" sz="2000">
                <a:ea typeface="SimSun" pitchFamily="2" charset="-122"/>
                <a:sym typeface="+mn-ea"/>
              </a:rPr>
              <a:t>0</a:t>
            </a:r>
            <a:r>
              <a:rPr lang="en-US" altLang="zh-CN" sz="2000">
                <a:latin typeface="Arial" panose="020B0704020202020204" pitchFamily="34" charset="0"/>
                <a:ea typeface="SimSun" pitchFamily="2" charset="-122"/>
                <a:sym typeface="+mn-ea"/>
              </a:rPr>
              <a:t>≤x</a:t>
            </a:r>
            <a:r>
              <a:rPr lang="zh-CN" altLang="en-US" sz="2000">
                <a:latin typeface="Arial" panose="020B0704020202020204" pitchFamily="34" charset="0"/>
                <a:ea typeface="SimSun" pitchFamily="2" charset="-122"/>
                <a:sym typeface="+mn-ea"/>
              </a:rPr>
              <a:t>，</a:t>
            </a:r>
            <a:r>
              <a:rPr lang="en-US" altLang="zh-CN" sz="2000">
                <a:latin typeface="Arial" panose="020B0704020202020204" pitchFamily="34" charset="0"/>
                <a:ea typeface="SimSun" pitchFamily="2" charset="-122"/>
                <a:sym typeface="+mn-ea"/>
              </a:rPr>
              <a:t>y&lt;2</a:t>
            </a:r>
            <a:r>
              <a:rPr lang="en-US" altLang="zh-CN" sz="2000" baseline="30000">
                <a:latin typeface="Arial" panose="020B0704020202020204" pitchFamily="34" charset="0"/>
                <a:ea typeface="SimSun" pitchFamily="2" charset="-122"/>
                <a:sym typeface="+mn-ea"/>
              </a:rPr>
              <a:t>w</a:t>
            </a:r>
            <a:r>
              <a:rPr lang="zh-CN" altLang="en-US" sz="2000">
                <a:latin typeface="Arial" panose="020B0704020202020204" pitchFamily="34" charset="0"/>
                <a:ea typeface="SimSun" pitchFamily="2" charset="-122"/>
                <a:sym typeface="+mn-ea"/>
              </a:rPr>
              <a:t>的</a:t>
            </a:r>
            <a:r>
              <a:rPr lang="en-US" altLang="zh-CN" sz="2000">
                <a:latin typeface="Arial" panose="020B0704020202020204" pitchFamily="34" charset="0"/>
                <a:ea typeface="SimSun" pitchFamily="2" charset="-122"/>
                <a:sym typeface="+mn-ea"/>
              </a:rPr>
              <a:t>x</a:t>
            </a:r>
            <a:r>
              <a:rPr lang="zh-CN" altLang="en-US" sz="2000">
                <a:latin typeface="Arial" panose="020B0704020202020204" pitchFamily="34" charset="0"/>
                <a:ea typeface="SimSun" pitchFamily="2" charset="-122"/>
                <a:sym typeface="+mn-ea"/>
              </a:rPr>
              <a:t>和</a:t>
            </a:r>
            <a:r>
              <a:rPr lang="en-US" altLang="zh-CN" sz="2000">
                <a:latin typeface="Arial" panose="020B0704020202020204" pitchFamily="34" charset="0"/>
                <a:ea typeface="SimSun" pitchFamily="2" charset="-122"/>
                <a:sym typeface="+mn-ea"/>
              </a:rPr>
              <a:t>y</a:t>
            </a:r>
            <a:r>
              <a:rPr lang="zh-CN" altLang="en-US" sz="2000">
                <a:latin typeface="Arial" panose="020B0704020202020204" pitchFamily="34" charset="0"/>
                <a:ea typeface="SimSun" pitchFamily="2" charset="-122"/>
                <a:sym typeface="+mn-ea"/>
              </a:rPr>
              <a:t>有：</a:t>
            </a:r>
          </a:p>
          <a:p>
            <a:pPr lvl="2"/>
            <a:endParaRPr lang="zh-CN" altLang="en-US" sz="1800" baseline="30000">
              <a:latin typeface="Arial" panose="020B0704020202020204" pitchFamily="34" charset="0"/>
              <a:ea typeface="SimSun" pitchFamily="2" charset="-122"/>
              <a:sym typeface="+mn-ea"/>
            </a:endParaRPr>
          </a:p>
        </p:txBody>
      </p:sp>
      <p:grpSp>
        <p:nvGrpSpPr>
          <p:cNvPr id="4" name="Group 5"/>
          <p:cNvGrpSpPr/>
          <p:nvPr/>
        </p:nvGrpSpPr>
        <p:grpSpPr bwMode="auto">
          <a:xfrm>
            <a:off x="8667750" y="1005205"/>
            <a:ext cx="2743200" cy="228600"/>
            <a:chOff x="2976" y="816"/>
            <a:chExt cx="1728" cy="144"/>
          </a:xfrm>
        </p:grpSpPr>
        <p:sp>
          <p:nvSpPr>
            <p:cNvPr id="7210" name="Rectangle 6"/>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1" name="Rectangle 7"/>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2" name="Rectangle 8"/>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3" name="Rectangle 9"/>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4" name="Rectangle 10"/>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5" name="Rectangle 11"/>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16" name="Rectangle 12"/>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5" name="Group 13"/>
          <p:cNvGrpSpPr/>
          <p:nvPr/>
        </p:nvGrpSpPr>
        <p:grpSpPr bwMode="auto">
          <a:xfrm>
            <a:off x="8667750" y="1462405"/>
            <a:ext cx="2743200" cy="228600"/>
            <a:chOff x="2976" y="1104"/>
            <a:chExt cx="1728" cy="144"/>
          </a:xfrm>
        </p:grpSpPr>
        <p:sp>
          <p:nvSpPr>
            <p:cNvPr id="7203" name="Rectangle 14"/>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4" name="Rectangle 15"/>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5" name="Rectangle 16"/>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6" name="Rectangle 17"/>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7" name="Rectangle 18"/>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8" name="Rectangle 19"/>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9" name="Rectangle 20"/>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75" name="Rectangle 21"/>
          <p:cNvSpPr>
            <a:spLocks noChangeArrowheads="1"/>
          </p:cNvSpPr>
          <p:nvPr/>
        </p:nvSpPr>
        <p:spPr bwMode="auto">
          <a:xfrm>
            <a:off x="8128000" y="852805"/>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7176" name="Rectangle 22"/>
          <p:cNvSpPr>
            <a:spLocks noChangeArrowheads="1"/>
          </p:cNvSpPr>
          <p:nvPr/>
        </p:nvSpPr>
        <p:spPr bwMode="auto">
          <a:xfrm>
            <a:off x="8140700" y="1310005"/>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7177" name="Line 23"/>
          <p:cNvSpPr>
            <a:spLocks noChangeShapeType="1"/>
          </p:cNvSpPr>
          <p:nvPr/>
        </p:nvSpPr>
        <p:spPr bwMode="auto">
          <a:xfrm>
            <a:off x="7677150" y="1767205"/>
            <a:ext cx="3886200" cy="0"/>
          </a:xfrm>
          <a:prstGeom prst="line">
            <a:avLst/>
          </a:prstGeom>
          <a:noFill/>
          <a:ln w="25400">
            <a:solidFill>
              <a:schemeClr val="tx1"/>
            </a:solidFill>
            <a:round/>
          </a:ln>
        </p:spPr>
        <p:txBody>
          <a:bodyPr wrap="none" anchor="ctr"/>
          <a:lstStyle/>
          <a:p>
            <a:endParaRPr lang="en-US"/>
          </a:p>
        </p:txBody>
      </p:sp>
      <p:sp>
        <p:nvSpPr>
          <p:cNvPr id="7178" name="Rectangle 24"/>
          <p:cNvSpPr>
            <a:spLocks noChangeArrowheads="1"/>
          </p:cNvSpPr>
          <p:nvPr/>
        </p:nvSpPr>
        <p:spPr bwMode="auto">
          <a:xfrm>
            <a:off x="7849467" y="1317365"/>
            <a:ext cx="357790" cy="461665"/>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a:t>
            </a:r>
          </a:p>
        </p:txBody>
      </p:sp>
      <p:grpSp>
        <p:nvGrpSpPr>
          <p:cNvPr id="6" name="Group 25"/>
          <p:cNvGrpSpPr/>
          <p:nvPr/>
        </p:nvGrpSpPr>
        <p:grpSpPr bwMode="auto">
          <a:xfrm>
            <a:off x="8439150" y="1919605"/>
            <a:ext cx="2971800" cy="228600"/>
            <a:chOff x="2832" y="1392"/>
            <a:chExt cx="1872" cy="144"/>
          </a:xfrm>
        </p:grpSpPr>
        <p:grpSp>
          <p:nvGrpSpPr>
            <p:cNvPr id="7" name="Group 26"/>
            <p:cNvGrpSpPr/>
            <p:nvPr/>
          </p:nvGrpSpPr>
          <p:grpSpPr bwMode="auto">
            <a:xfrm>
              <a:off x="2976" y="1392"/>
              <a:ext cx="1728" cy="144"/>
              <a:chOff x="2976" y="1392"/>
              <a:chExt cx="1728" cy="144"/>
            </a:xfrm>
          </p:grpSpPr>
          <p:sp>
            <p:nvSpPr>
              <p:cNvPr id="7196" name="Rectangle 2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7" name="Rectangle 2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8" name="Rectangle 2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9" name="Rectangle 3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0" name="Rectangle 3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1" name="Rectangle 3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202" name="Rectangle 3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95" name="Rectangle 34"/>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7180" name="Rectangle 35"/>
          <p:cNvSpPr>
            <a:spLocks noChangeArrowheads="1"/>
          </p:cNvSpPr>
          <p:nvPr/>
        </p:nvSpPr>
        <p:spPr bwMode="auto">
          <a:xfrm>
            <a:off x="7783512" y="1767205"/>
            <a:ext cx="642938"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8" name="Group 36"/>
          <p:cNvGrpSpPr/>
          <p:nvPr/>
        </p:nvGrpSpPr>
        <p:grpSpPr bwMode="auto">
          <a:xfrm>
            <a:off x="8667750" y="2376805"/>
            <a:ext cx="2743200" cy="228600"/>
            <a:chOff x="2976" y="1392"/>
            <a:chExt cx="1728" cy="144"/>
          </a:xfrm>
        </p:grpSpPr>
        <p:sp>
          <p:nvSpPr>
            <p:cNvPr id="7187" name="Rectangle 37"/>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8" name="Rectangle 38"/>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89" name="Rectangle 39"/>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0" name="Rectangle 40"/>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1" name="Rectangle 41"/>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2" name="Rectangle 42"/>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7193" name="Rectangle 43"/>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7182" name="Line 44"/>
          <p:cNvSpPr>
            <a:spLocks noChangeShapeType="1"/>
          </p:cNvSpPr>
          <p:nvPr/>
        </p:nvSpPr>
        <p:spPr bwMode="auto">
          <a:xfrm>
            <a:off x="7677150" y="2224405"/>
            <a:ext cx="3886200" cy="0"/>
          </a:xfrm>
          <a:prstGeom prst="line">
            <a:avLst/>
          </a:prstGeom>
          <a:noFill/>
          <a:ln w="25400">
            <a:solidFill>
              <a:schemeClr val="tx1"/>
            </a:solidFill>
            <a:round/>
          </a:ln>
        </p:spPr>
        <p:txBody>
          <a:bodyPr wrap="none" anchor="ctr"/>
          <a:lstStyle/>
          <a:p>
            <a:endParaRPr lang="en-US"/>
          </a:p>
        </p:txBody>
      </p:sp>
      <p:sp>
        <p:nvSpPr>
          <p:cNvPr id="7186" name="Rectangle 48"/>
          <p:cNvSpPr>
            <a:spLocks noChangeArrowheads="1"/>
          </p:cNvSpPr>
          <p:nvPr/>
        </p:nvSpPr>
        <p:spPr bwMode="auto">
          <a:xfrm>
            <a:off x="7139131" y="2224405"/>
            <a:ext cx="1384300" cy="366713"/>
          </a:xfrm>
          <a:prstGeom prst="rect">
            <a:avLst/>
          </a:prstGeom>
          <a:noFill/>
          <a:ln w="25400">
            <a:noFill/>
            <a:miter lim="800000"/>
          </a:ln>
        </p:spPr>
        <p:txBody>
          <a:bodyPr wrap="none">
            <a:spAutoFit/>
          </a:bodyPr>
          <a:lstStyle/>
          <a:p>
            <a:pPr algn="r">
              <a:lnSpc>
                <a:spcPct val="100000"/>
              </a:lnSpc>
            </a:pPr>
            <a:r>
              <a:rPr lang="en-US" b="0" dirty="0" err="1">
                <a:latin typeface="Times" panose="00000500000000020000" pitchFamily="18" charset="0"/>
              </a:rPr>
              <a:t>UAdd</a:t>
            </a:r>
            <a:r>
              <a:rPr lang="en-US" b="0" i="1" baseline="-25000" dirty="0" err="1">
                <a:latin typeface="Times" panose="00000500000000020000" pitchFamily="18" charset="0"/>
              </a:rPr>
              <a:t>w</a:t>
            </a:r>
            <a:r>
              <a:rPr lang="en-US" b="0" dirty="0">
                <a:latin typeface="Times" panose="00000500000000020000" pitchFamily="18" charset="0"/>
              </a:rPr>
              <a:t>(</a:t>
            </a:r>
            <a:r>
              <a:rPr lang="en-US" b="0" i="1" dirty="0">
                <a:latin typeface="Times" panose="00000500000000020000" pitchFamily="18" charset="0"/>
              </a:rPr>
              <a:t>u</a:t>
            </a:r>
            <a:r>
              <a:rPr lang="en-US" b="0" dirty="0">
                <a:latin typeface="Times" panose="00000500000000020000" pitchFamily="18" charset="0"/>
              </a:rPr>
              <a:t> , </a:t>
            </a:r>
            <a:r>
              <a:rPr lang="en-US" b="0" i="1" dirty="0">
                <a:latin typeface="Times" panose="00000500000000020000" pitchFamily="18" charset="0"/>
              </a:rPr>
              <a:t>v</a:t>
            </a:r>
            <a:r>
              <a:rPr lang="en-US" b="0" dirty="0">
                <a:latin typeface="Times" panose="00000500000000020000" pitchFamily="18" charset="0"/>
              </a:rPr>
              <a:t>)</a:t>
            </a: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0534" r:id="rId4" imgW="391160" imgH="739140" progId="Equation.3">
                  <p:embed/>
                </p:oleObj>
              </mc:Choice>
              <mc:Fallback>
                <p:oleObj r:id="rId4" imgW="391160" imgH="73914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a:picLocks noChangeAspect="1"/>
          </p:cNvPicPr>
          <p:nvPr/>
        </p:nvPicPr>
        <p:blipFill>
          <a:blip r:embed="rId6"/>
          <a:stretch>
            <a:fillRect/>
          </a:stretch>
        </p:blipFill>
        <p:spPr>
          <a:xfrm>
            <a:off x="2642741" y="3211432"/>
            <a:ext cx="7105737" cy="760095"/>
          </a:xfrm>
          <a:prstGeom prst="rect">
            <a:avLst/>
          </a:prstGeom>
        </p:spPr>
      </p:pic>
      <p:sp>
        <p:nvSpPr>
          <p:cNvPr id="12" name="椭圆形标注 11"/>
          <p:cNvSpPr/>
          <p:nvPr/>
        </p:nvSpPr>
        <p:spPr>
          <a:xfrm>
            <a:off x="7005955" y="2846705"/>
            <a:ext cx="1030605" cy="428625"/>
          </a:xfrm>
          <a:prstGeom prst="wedgeEllipseCallout">
            <a:avLst>
              <a:gd name="adj1" fmla="val -57948"/>
              <a:gd name="adj2" fmla="val 69555"/>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正常</a:t>
            </a:r>
          </a:p>
        </p:txBody>
      </p:sp>
      <p:sp>
        <p:nvSpPr>
          <p:cNvPr id="13" name="椭圆形标注 12"/>
          <p:cNvSpPr/>
          <p:nvPr/>
        </p:nvSpPr>
        <p:spPr>
          <a:xfrm>
            <a:off x="8128000" y="3754120"/>
            <a:ext cx="1122045" cy="428625"/>
          </a:xfrm>
          <a:prstGeom prst="wedgeEllipseCallout">
            <a:avLst>
              <a:gd name="adj1" fmla="val -79485"/>
              <a:gd name="adj2" fmla="val -51629"/>
            </a:avLst>
          </a:prstGeom>
          <a:gradFill>
            <a:gsLst>
              <a:gs pos="100000">
                <a:schemeClr val="accent1">
                  <a:lumMod val="5000"/>
                  <a:lumOff val="95000"/>
                </a:schemeClr>
              </a:gs>
              <a:gs pos="0">
                <a:srgbClr val="7DC8C4"/>
              </a:gs>
              <a:gs pos="58000">
                <a:srgbClr val="A2D2DB">
                  <a:alpha val="100000"/>
                </a:srgbClr>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溢出</a:t>
            </a:r>
          </a:p>
        </p:txBody>
      </p:sp>
      <p:pic>
        <p:nvPicPr>
          <p:cNvPr id="14" name="图片 13"/>
          <p:cNvPicPr>
            <a:picLocks noChangeAspect="1"/>
          </p:cNvPicPr>
          <p:nvPr/>
        </p:nvPicPr>
        <p:blipFill>
          <a:blip r:embed="rId7"/>
          <a:stretch>
            <a:fillRect/>
          </a:stretch>
        </p:blipFill>
        <p:spPr>
          <a:xfrm>
            <a:off x="8953500" y="4335780"/>
            <a:ext cx="2228850" cy="1790700"/>
          </a:xfrm>
          <a:prstGeom prst="rect">
            <a:avLst/>
          </a:prstGeom>
        </p:spPr>
      </p:pic>
      <p:sp>
        <p:nvSpPr>
          <p:cNvPr id="15" name="文本框 14"/>
          <p:cNvSpPr txBox="1"/>
          <p:nvPr/>
        </p:nvSpPr>
        <p:spPr>
          <a:xfrm>
            <a:off x="1574800" y="4462145"/>
            <a:ext cx="5262245" cy="1537970"/>
          </a:xfrm>
          <a:prstGeom prst="rect">
            <a:avLst/>
          </a:prstGeom>
          <a:noFill/>
        </p:spPr>
        <p:txBody>
          <a:bodyPr wrap="square" rtlCol="0">
            <a:spAutoFit/>
          </a:bodyPr>
          <a:lstStyle/>
          <a:p>
            <a:pPr marL="285750" indent="-285750">
              <a:buFont typeface="Wingdings" panose="05000000000000000000" charset="0"/>
              <a:buChar char=""/>
            </a:pPr>
            <a:r>
              <a:rPr lang="zh-CN" altLang="en-US" sz="2000"/>
              <a:t>标准的加法函数：</a:t>
            </a:r>
          </a:p>
          <a:p>
            <a:pPr marL="0" indent="0">
              <a:buFont typeface="Wingdings" panose="05000000000000000000" charset="0"/>
              <a:buNone/>
            </a:pPr>
            <a:r>
              <a:rPr lang="en-US" altLang="zh-CN"/>
              <a:t>	——</a:t>
            </a:r>
            <a:r>
              <a:rPr lang="zh-CN" altLang="en-US">
                <a:ea typeface="SimSun" pitchFamily="2" charset="-122"/>
              </a:rPr>
              <a:t>忽略进位输出</a:t>
            </a:r>
          </a:p>
          <a:p>
            <a:pPr marL="0" indent="0">
              <a:buFont typeface="Wingdings" panose="05000000000000000000" charset="0"/>
              <a:buChar char=""/>
            </a:pPr>
            <a:r>
              <a:rPr lang="zh-CN" altLang="en-US" sz="2000">
                <a:ea typeface="SimSun" pitchFamily="2" charset="-122"/>
              </a:rPr>
              <a:t>实现模块化的算法</a:t>
            </a:r>
          </a:p>
          <a:p>
            <a:pPr marL="0" lvl="1" indent="0">
              <a:buFont typeface="Wingdings" panose="05000000000000000000" charset="0"/>
              <a:buNone/>
            </a:pPr>
            <a:r>
              <a:rPr lang="en-US" altLang="zh-CN">
                <a:ea typeface="SimSun" pitchFamily="2" charset="-122"/>
              </a:rPr>
              <a:t>	——</a:t>
            </a:r>
            <a:r>
              <a:rPr lang="en-US" i="1" dirty="0">
                <a:sym typeface="+mn-ea"/>
              </a:rPr>
              <a:t>s</a:t>
            </a:r>
            <a:r>
              <a:rPr lang="en-US" dirty="0">
                <a:sym typeface="+mn-ea"/>
              </a:rPr>
              <a:t>= </a:t>
            </a:r>
            <a:r>
              <a:rPr lang="en-US" dirty="0" err="1">
                <a:sym typeface="+mn-ea"/>
              </a:rPr>
              <a:t>UAdd</a:t>
            </a:r>
            <a:r>
              <a:rPr lang="en-US" i="1" baseline="-25000" dirty="0" err="1">
                <a:sym typeface="+mn-ea"/>
              </a:rPr>
              <a:t>w</a:t>
            </a:r>
            <a:r>
              <a:rPr lang="en-US" dirty="0">
                <a:sym typeface="+mn-ea"/>
              </a:rPr>
              <a:t>(</a:t>
            </a:r>
            <a:r>
              <a:rPr lang="en-US" i="1" dirty="0">
                <a:sym typeface="+mn-ea"/>
              </a:rPr>
              <a:t>u</a:t>
            </a:r>
            <a:r>
              <a:rPr lang="en-US" dirty="0">
                <a:sym typeface="+mn-ea"/>
              </a:rPr>
              <a:t> , </a:t>
            </a:r>
            <a:r>
              <a:rPr lang="en-US" i="1" dirty="0">
                <a:sym typeface="+mn-ea"/>
              </a:rPr>
              <a:t>v</a:t>
            </a:r>
            <a:r>
              <a:rPr lang="en-US" dirty="0">
                <a:sym typeface="+mn-ea"/>
              </a:rPr>
              <a:t>)	=</a:t>
            </a:r>
            <a:r>
              <a:rPr lang="en-US" i="1" dirty="0">
                <a:sym typeface="+mn-ea"/>
              </a:rPr>
              <a:t>u</a:t>
            </a:r>
            <a:r>
              <a:rPr lang="en-US" dirty="0">
                <a:sym typeface="+mn-ea"/>
              </a:rPr>
              <a:t> + </a:t>
            </a:r>
            <a:r>
              <a:rPr lang="en-US" i="1" dirty="0">
                <a:sym typeface="+mn-ea"/>
              </a:rPr>
              <a:t>v</a:t>
            </a:r>
            <a:r>
              <a:rPr lang="en-US" dirty="0">
                <a:sym typeface="+mn-ea"/>
              </a:rPr>
              <a:t>  mod 2</a:t>
            </a:r>
            <a:r>
              <a:rPr lang="en-US" i="1" baseline="30000" dirty="0">
                <a:sym typeface="+mn-ea"/>
              </a:rPr>
              <a:t>w</a:t>
            </a:r>
            <a:endParaRPr lang="en-US" b="0" i="1" baseline="30000" dirty="0"/>
          </a:p>
          <a:p>
            <a:pPr marL="0" indent="0">
              <a:buFont typeface="Wingdings" panose="05000000000000000000" charset="0"/>
              <a:buNone/>
            </a:pPr>
            <a:endParaRPr lang="en-US" altLang="zh-CN">
              <a:ea typeface="SimSun"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2000"/>
                                        <p:tgtEl>
                                          <p:spTgt spid="4"/>
                                        </p:tgtEl>
                                      </p:cBhvr>
                                    </p:animEffect>
                                  </p:childTnLst>
                                </p:cTn>
                              </p:par>
                            </p:childTnLst>
                          </p:cTn>
                        </p:par>
                        <p:par>
                          <p:cTn id="12" fill="hold">
                            <p:stCondLst>
                              <p:cond delay="2500"/>
                            </p:stCondLst>
                            <p:childTnLst>
                              <p:par>
                                <p:cTn id="13" presetID="4"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2000"/>
                                        <p:tgtEl>
                                          <p:spTgt spid="5"/>
                                        </p:tgtEl>
                                      </p:cBhvr>
                                    </p:animEffect>
                                  </p:childTnLst>
                                </p:cTn>
                              </p:par>
                            </p:childTnLst>
                          </p:cTn>
                        </p:par>
                        <p:par>
                          <p:cTn id="16" fill="hold">
                            <p:stCondLst>
                              <p:cond delay="4500"/>
                            </p:stCondLst>
                            <p:childTnLst>
                              <p:par>
                                <p:cTn id="17" presetID="4" presetClass="entr" presetSubtype="16" fill="hold" grpId="0" nodeType="afterEffect">
                                  <p:stCondLst>
                                    <p:cond delay="0"/>
                                  </p:stCondLst>
                                  <p:childTnLst>
                                    <p:set>
                                      <p:cBhvr>
                                        <p:cTn id="18" dur="1" fill="hold">
                                          <p:stCondLst>
                                            <p:cond delay="0"/>
                                          </p:stCondLst>
                                        </p:cTn>
                                        <p:tgtEl>
                                          <p:spTgt spid="7175"/>
                                        </p:tgtEl>
                                        <p:attrNameLst>
                                          <p:attrName>style.visibility</p:attrName>
                                        </p:attrNameLst>
                                      </p:cBhvr>
                                      <p:to>
                                        <p:strVal val="visible"/>
                                      </p:to>
                                    </p:set>
                                    <p:animEffect transition="in" filter="box(in)">
                                      <p:cBhvr>
                                        <p:cTn id="19" dur="2000"/>
                                        <p:tgtEl>
                                          <p:spTgt spid="7175"/>
                                        </p:tgtEl>
                                      </p:cBhvr>
                                    </p:animEffect>
                                  </p:childTnLst>
                                </p:cTn>
                              </p:par>
                            </p:childTnLst>
                          </p:cTn>
                        </p:par>
                        <p:par>
                          <p:cTn id="20" fill="hold">
                            <p:stCondLst>
                              <p:cond delay="6500"/>
                            </p:stCondLst>
                            <p:childTnLst>
                              <p:par>
                                <p:cTn id="21" presetID="4" presetClass="entr" presetSubtype="16" fill="hold" grpId="0" nodeType="afterEffect">
                                  <p:stCondLst>
                                    <p:cond delay="0"/>
                                  </p:stCondLst>
                                  <p:childTnLst>
                                    <p:set>
                                      <p:cBhvr>
                                        <p:cTn id="22" dur="1" fill="hold">
                                          <p:stCondLst>
                                            <p:cond delay="0"/>
                                          </p:stCondLst>
                                        </p:cTn>
                                        <p:tgtEl>
                                          <p:spTgt spid="7176"/>
                                        </p:tgtEl>
                                        <p:attrNameLst>
                                          <p:attrName>style.visibility</p:attrName>
                                        </p:attrNameLst>
                                      </p:cBhvr>
                                      <p:to>
                                        <p:strVal val="visible"/>
                                      </p:to>
                                    </p:set>
                                    <p:animEffect transition="in" filter="box(in)">
                                      <p:cBhvr>
                                        <p:cTn id="23" dur="2000"/>
                                        <p:tgtEl>
                                          <p:spTgt spid="7176"/>
                                        </p:tgtEl>
                                      </p:cBhvr>
                                    </p:animEffect>
                                  </p:childTnLst>
                                </p:cTn>
                              </p:par>
                            </p:childTnLst>
                          </p:cTn>
                        </p:par>
                        <p:par>
                          <p:cTn id="24" fill="hold">
                            <p:stCondLst>
                              <p:cond delay="8500"/>
                            </p:stCondLst>
                            <p:childTnLst>
                              <p:par>
                                <p:cTn id="25" presetID="4" presetClass="entr" presetSubtype="16" fill="hold" nodeType="afterEffect">
                                  <p:stCondLst>
                                    <p:cond delay="0"/>
                                  </p:stCondLst>
                                  <p:childTnLst>
                                    <p:set>
                                      <p:cBhvr>
                                        <p:cTn id="26" dur="1" fill="hold">
                                          <p:stCondLst>
                                            <p:cond delay="0"/>
                                          </p:stCondLst>
                                        </p:cTn>
                                        <p:tgtEl>
                                          <p:spTgt spid="7177"/>
                                        </p:tgtEl>
                                        <p:attrNameLst>
                                          <p:attrName>style.visibility</p:attrName>
                                        </p:attrNameLst>
                                      </p:cBhvr>
                                      <p:to>
                                        <p:strVal val="visible"/>
                                      </p:to>
                                    </p:set>
                                    <p:animEffect transition="in" filter="box(in)">
                                      <p:cBhvr>
                                        <p:cTn id="27" dur="2000"/>
                                        <p:tgtEl>
                                          <p:spTgt spid="7177"/>
                                        </p:tgtEl>
                                      </p:cBhvr>
                                    </p:animEffect>
                                  </p:childTnLst>
                                </p:cTn>
                              </p:par>
                            </p:childTnLst>
                          </p:cTn>
                        </p:par>
                        <p:par>
                          <p:cTn id="28" fill="hold">
                            <p:stCondLst>
                              <p:cond delay="10500"/>
                            </p:stCondLst>
                            <p:childTnLst>
                              <p:par>
                                <p:cTn id="29" presetID="4" presetClass="entr" presetSubtype="16" fill="hold" grpId="0" nodeType="afterEffect">
                                  <p:stCondLst>
                                    <p:cond delay="0"/>
                                  </p:stCondLst>
                                  <p:childTnLst>
                                    <p:set>
                                      <p:cBhvr>
                                        <p:cTn id="30" dur="1" fill="hold">
                                          <p:stCondLst>
                                            <p:cond delay="0"/>
                                          </p:stCondLst>
                                        </p:cTn>
                                        <p:tgtEl>
                                          <p:spTgt spid="7178"/>
                                        </p:tgtEl>
                                        <p:attrNameLst>
                                          <p:attrName>style.visibility</p:attrName>
                                        </p:attrNameLst>
                                      </p:cBhvr>
                                      <p:to>
                                        <p:strVal val="visible"/>
                                      </p:to>
                                    </p:set>
                                    <p:animEffect transition="in" filter="box(in)">
                                      <p:cBhvr>
                                        <p:cTn id="31" dur="2000"/>
                                        <p:tgtEl>
                                          <p:spTgt spid="7178"/>
                                        </p:tgtEl>
                                      </p:cBhvr>
                                    </p:animEffect>
                                  </p:childTnLst>
                                </p:cTn>
                              </p:par>
                            </p:childTnLst>
                          </p:cTn>
                        </p:par>
                        <p:par>
                          <p:cTn id="32" fill="hold">
                            <p:stCondLst>
                              <p:cond delay="12500"/>
                            </p:stCondLst>
                            <p:childTnLst>
                              <p:par>
                                <p:cTn id="33" presetID="4" presetClass="entr" presetSubtype="16"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in)">
                                      <p:cBhvr>
                                        <p:cTn id="35" dur="2000"/>
                                        <p:tgtEl>
                                          <p:spTgt spid="6"/>
                                        </p:tgtEl>
                                      </p:cBhvr>
                                    </p:animEffect>
                                  </p:childTnLst>
                                </p:cTn>
                              </p:par>
                            </p:childTnLst>
                          </p:cTn>
                        </p:par>
                        <p:par>
                          <p:cTn id="36" fill="hold">
                            <p:stCondLst>
                              <p:cond delay="14500"/>
                            </p:stCondLst>
                            <p:childTnLst>
                              <p:par>
                                <p:cTn id="37" presetID="4" presetClass="entr" presetSubtype="16" fill="hold" grpId="0" nodeType="afterEffect">
                                  <p:stCondLst>
                                    <p:cond delay="0"/>
                                  </p:stCondLst>
                                  <p:childTnLst>
                                    <p:set>
                                      <p:cBhvr>
                                        <p:cTn id="38" dur="1" fill="hold">
                                          <p:stCondLst>
                                            <p:cond delay="0"/>
                                          </p:stCondLst>
                                        </p:cTn>
                                        <p:tgtEl>
                                          <p:spTgt spid="7180"/>
                                        </p:tgtEl>
                                        <p:attrNameLst>
                                          <p:attrName>style.visibility</p:attrName>
                                        </p:attrNameLst>
                                      </p:cBhvr>
                                      <p:to>
                                        <p:strVal val="visible"/>
                                      </p:to>
                                    </p:set>
                                    <p:animEffect transition="in" filter="box(in)">
                                      <p:cBhvr>
                                        <p:cTn id="39" dur="2000"/>
                                        <p:tgtEl>
                                          <p:spTgt spid="7180"/>
                                        </p:tgtEl>
                                      </p:cBhvr>
                                    </p:animEffect>
                                  </p:childTnLst>
                                </p:cTn>
                              </p:par>
                            </p:childTnLst>
                          </p:cTn>
                        </p:par>
                        <p:par>
                          <p:cTn id="40" fill="hold">
                            <p:stCondLst>
                              <p:cond delay="16500"/>
                            </p:stCondLst>
                            <p:childTnLst>
                              <p:par>
                                <p:cTn id="41" presetID="4" presetClass="entr" presetSubtype="16"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ox(in)">
                                      <p:cBhvr>
                                        <p:cTn id="43" dur="2000"/>
                                        <p:tgtEl>
                                          <p:spTgt spid="8"/>
                                        </p:tgtEl>
                                      </p:cBhvr>
                                    </p:animEffect>
                                  </p:childTnLst>
                                </p:cTn>
                              </p:par>
                            </p:childTnLst>
                          </p:cTn>
                        </p:par>
                        <p:par>
                          <p:cTn id="44" fill="hold">
                            <p:stCondLst>
                              <p:cond delay="18500"/>
                            </p:stCondLst>
                            <p:childTnLst>
                              <p:par>
                                <p:cTn id="45" presetID="4" presetClass="entr" presetSubtype="16" fill="hold" nodeType="afterEffect">
                                  <p:stCondLst>
                                    <p:cond delay="0"/>
                                  </p:stCondLst>
                                  <p:childTnLst>
                                    <p:set>
                                      <p:cBhvr>
                                        <p:cTn id="46" dur="1" fill="hold">
                                          <p:stCondLst>
                                            <p:cond delay="0"/>
                                          </p:stCondLst>
                                        </p:cTn>
                                        <p:tgtEl>
                                          <p:spTgt spid="7182"/>
                                        </p:tgtEl>
                                        <p:attrNameLst>
                                          <p:attrName>style.visibility</p:attrName>
                                        </p:attrNameLst>
                                      </p:cBhvr>
                                      <p:to>
                                        <p:strVal val="visible"/>
                                      </p:to>
                                    </p:set>
                                    <p:animEffect transition="in" filter="box(in)">
                                      <p:cBhvr>
                                        <p:cTn id="47" dur="2000"/>
                                        <p:tgtEl>
                                          <p:spTgt spid="7182"/>
                                        </p:tgtEl>
                                      </p:cBhvr>
                                    </p:animEffect>
                                  </p:childTnLst>
                                </p:cTn>
                              </p:par>
                            </p:childTnLst>
                          </p:cTn>
                        </p:par>
                        <p:par>
                          <p:cTn id="48" fill="hold">
                            <p:stCondLst>
                              <p:cond delay="20500"/>
                            </p:stCondLst>
                            <p:childTnLst>
                              <p:par>
                                <p:cTn id="49" presetID="22" presetClass="entr" presetSubtype="4" fill="hold" grpId="0" nodeType="afterEffect">
                                  <p:stCondLst>
                                    <p:cond delay="0"/>
                                  </p:stCondLst>
                                  <p:childTnLst>
                                    <p:set>
                                      <p:cBhvr>
                                        <p:cTn id="50" dur="1" fill="hold">
                                          <p:stCondLst>
                                            <p:cond delay="0"/>
                                          </p:stCondLst>
                                        </p:cTn>
                                        <p:tgtEl>
                                          <p:spTgt spid="7186"/>
                                        </p:tgtEl>
                                        <p:attrNameLst>
                                          <p:attrName>style.visibility</p:attrName>
                                        </p:attrNameLst>
                                      </p:cBhvr>
                                      <p:to>
                                        <p:strVal val="visible"/>
                                      </p:to>
                                    </p:set>
                                    <p:animEffect transition="in" filter="wipe(down)">
                                      <p:cBhvr>
                                        <p:cTn id="51" dur="500"/>
                                        <p:tgtEl>
                                          <p:spTgt spid="718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
                                            <p:txEl>
                                              <p:pRg st="1" end="1"/>
                                            </p:txEl>
                                          </p:spTgt>
                                        </p:tgtEl>
                                        <p:attrNameLst>
                                          <p:attrName>style.visibility</p:attrName>
                                        </p:attrNameLst>
                                      </p:cBhvr>
                                      <p:to>
                                        <p:strVal val="visible"/>
                                      </p:to>
                                    </p:set>
                                    <p:animEffect transition="in" filter="wipe(down)">
                                      <p:cBhvr>
                                        <p:cTn id="56" dur="500"/>
                                        <p:tgtEl>
                                          <p:spTgt spid="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
                                            <p:txEl>
                                              <p:pRg st="2" end="2"/>
                                            </p:txEl>
                                          </p:spTgt>
                                        </p:tgtEl>
                                        <p:attrNameLst>
                                          <p:attrName>style.visibility</p:attrName>
                                        </p:attrNameLst>
                                      </p:cBhvr>
                                      <p:to>
                                        <p:strVal val="visible"/>
                                      </p:to>
                                    </p:set>
                                    <p:animEffect transition="in" filter="wipe(down)">
                                      <p:cBhvr>
                                        <p:cTn id="61" dur="500"/>
                                        <p:tgtEl>
                                          <p:spTgt spid="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
                                            <p:txEl>
                                              <p:pRg st="3" end="3"/>
                                            </p:txEl>
                                          </p:spTgt>
                                        </p:tgtEl>
                                        <p:attrNameLst>
                                          <p:attrName>style.visibility</p:attrName>
                                        </p:attrNameLst>
                                      </p:cBhvr>
                                      <p:to>
                                        <p:strVal val="visible"/>
                                      </p:to>
                                    </p:set>
                                    <p:animEffect transition="in" filter="wipe(down)">
                                      <p:cBhvr>
                                        <p:cTn id="66" dur="500"/>
                                        <p:tgtEl>
                                          <p:spTgt spid="2">
                                            <p:txEl>
                                              <p:pRg st="3" end="3"/>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2">
                                            <p:txEl>
                                              <p:pRg st="4" end="4"/>
                                            </p:txEl>
                                          </p:spTgt>
                                        </p:tgtEl>
                                        <p:attrNameLst>
                                          <p:attrName>style.visibility</p:attrName>
                                        </p:attrNameLst>
                                      </p:cBhvr>
                                      <p:to>
                                        <p:strVal val="visible"/>
                                      </p:to>
                                    </p:set>
                                    <p:animEffect transition="in" filter="wipe(down)">
                                      <p:cBhvr>
                                        <p:cTn id="69" dur="500"/>
                                        <p:tgtEl>
                                          <p:spTgt spid="2">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
                                            <p:txEl>
                                              <p:pRg st="5" end="5"/>
                                            </p:txEl>
                                          </p:spTgt>
                                        </p:tgtEl>
                                        <p:attrNameLst>
                                          <p:attrName>style.visibility</p:attrName>
                                        </p:attrNameLst>
                                      </p:cBhvr>
                                      <p:to>
                                        <p:strVal val="visible"/>
                                      </p:to>
                                    </p:set>
                                    <p:animEffect transition="in" filter="wipe(down)">
                                      <p:cBhvr>
                                        <p:cTn id="74" dur="500"/>
                                        <p:tgtEl>
                                          <p:spTgt spid="2">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500" fill="hold"/>
                                        <p:tgtEl>
                                          <p:spTgt spid="12"/>
                                        </p:tgtEl>
                                        <p:attrNameLst>
                                          <p:attrName>ppt_x</p:attrName>
                                        </p:attrNameLst>
                                      </p:cBhvr>
                                      <p:tavLst>
                                        <p:tav tm="0">
                                          <p:val>
                                            <p:strVal val="#ppt_x"/>
                                          </p:val>
                                        </p:tav>
                                        <p:tav tm="100000">
                                          <p:val>
                                            <p:strVal val="#ppt_x"/>
                                          </p:val>
                                        </p:tav>
                                      </p:tavLst>
                                    </p:anim>
                                    <p:anim calcmode="lin" valueType="num">
                                      <p:cBhvr additive="base">
                                        <p:cTn id="8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500" fill="hold"/>
                                        <p:tgtEl>
                                          <p:spTgt spid="13"/>
                                        </p:tgtEl>
                                        <p:attrNameLst>
                                          <p:attrName>ppt_x</p:attrName>
                                        </p:attrNameLst>
                                      </p:cBhvr>
                                      <p:tavLst>
                                        <p:tav tm="0">
                                          <p:val>
                                            <p:strVal val="#ppt_x"/>
                                          </p:val>
                                        </p:tav>
                                        <p:tav tm="100000">
                                          <p:val>
                                            <p:strVal val="#ppt_x"/>
                                          </p:val>
                                        </p:tav>
                                      </p:tavLst>
                                    </p:anim>
                                    <p:anim calcmode="lin" valueType="num">
                                      <p:cBhvr additive="base">
                                        <p:cTn id="9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box(in)">
                                      <p:cBhvr>
                                        <p:cTn id="96" dur="20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5">
                                            <p:txEl>
                                              <p:pRg st="0" end="0"/>
                                            </p:txEl>
                                          </p:spTgt>
                                        </p:tgtEl>
                                        <p:attrNameLst>
                                          <p:attrName>style.visibility</p:attrName>
                                        </p:attrNameLst>
                                      </p:cBhvr>
                                      <p:to>
                                        <p:strVal val="visible"/>
                                      </p:to>
                                    </p:set>
                                    <p:animEffect transition="in" filter="wipe(down)">
                                      <p:cBhvr>
                                        <p:cTn id="101" dur="500"/>
                                        <p:tgtEl>
                                          <p:spTgt spid="15">
                                            <p:txEl>
                                              <p:pRg st="0" end="0"/>
                                            </p:txEl>
                                          </p:spTgt>
                                        </p:tgtEl>
                                      </p:cBhvr>
                                    </p:animEffect>
                                  </p:childTnLst>
                                </p:cTn>
                              </p:par>
                              <p:par>
                                <p:cTn id="102" presetID="22" presetClass="entr" presetSubtype="4" fill="hold" nodeType="withEffect">
                                  <p:stCondLst>
                                    <p:cond delay="0"/>
                                  </p:stCondLst>
                                  <p:childTnLst>
                                    <p:set>
                                      <p:cBhvr>
                                        <p:cTn id="103" dur="1" fill="hold">
                                          <p:stCondLst>
                                            <p:cond delay="0"/>
                                          </p:stCondLst>
                                        </p:cTn>
                                        <p:tgtEl>
                                          <p:spTgt spid="15">
                                            <p:txEl>
                                              <p:pRg st="1" end="1"/>
                                            </p:txEl>
                                          </p:spTgt>
                                        </p:tgtEl>
                                        <p:attrNameLst>
                                          <p:attrName>style.visibility</p:attrName>
                                        </p:attrNameLst>
                                      </p:cBhvr>
                                      <p:to>
                                        <p:strVal val="visible"/>
                                      </p:to>
                                    </p:set>
                                    <p:animEffect transition="in" filter="wipe(down)">
                                      <p:cBhvr>
                                        <p:cTn id="104" dur="500"/>
                                        <p:tgtEl>
                                          <p:spTgt spid="15">
                                            <p:txEl>
                                              <p:pRg st="1" end="1"/>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
                                            <p:txEl>
                                              <p:pRg st="2" end="2"/>
                                            </p:txEl>
                                          </p:spTgt>
                                        </p:tgtEl>
                                        <p:attrNameLst>
                                          <p:attrName>style.visibility</p:attrName>
                                        </p:attrNameLst>
                                      </p:cBhvr>
                                      <p:to>
                                        <p:strVal val="visible"/>
                                      </p:to>
                                    </p:set>
                                    <p:animEffect transition="in" filter="wipe(down)">
                                      <p:cBhvr>
                                        <p:cTn id="109" dur="500"/>
                                        <p:tgtEl>
                                          <p:spTgt spid="15">
                                            <p:txEl>
                                              <p:pRg st="2" end="2"/>
                                            </p:txEl>
                                          </p:spTgt>
                                        </p:tgtEl>
                                      </p:cBhvr>
                                    </p:animEffect>
                                  </p:childTnLst>
                                </p:cTn>
                              </p:par>
                              <p:par>
                                <p:cTn id="110" presetID="22" presetClass="entr" presetSubtype="4" fill="hold" nodeType="withEffect">
                                  <p:stCondLst>
                                    <p:cond delay="0"/>
                                  </p:stCondLst>
                                  <p:childTnLst>
                                    <p:set>
                                      <p:cBhvr>
                                        <p:cTn id="111" dur="1" fill="hold">
                                          <p:stCondLst>
                                            <p:cond delay="0"/>
                                          </p:stCondLst>
                                        </p:cTn>
                                        <p:tgtEl>
                                          <p:spTgt spid="15">
                                            <p:txEl>
                                              <p:pRg st="3" end="3"/>
                                            </p:txEl>
                                          </p:spTgt>
                                        </p:tgtEl>
                                        <p:attrNameLst>
                                          <p:attrName>style.visibility</p:attrName>
                                        </p:attrNameLst>
                                      </p:cBhvr>
                                      <p:to>
                                        <p:strVal val="visible"/>
                                      </p:to>
                                    </p:set>
                                    <p:animEffect transition="in" filter="wipe(down)">
                                      <p:cBhvr>
                                        <p:cTn id="1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7176" grpId="0"/>
      <p:bldP spid="7178" grpId="0"/>
      <p:bldP spid="7180" grpId="0"/>
      <p:bldP spid="7186" grpId="0"/>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4"/>
          <a:stretch>
            <a:fillRect/>
          </a:stretch>
        </p:blipFill>
        <p:spPr>
          <a:xfrm>
            <a:off x="2552700" y="5189220"/>
            <a:ext cx="8201025" cy="1207770"/>
          </a:xfrm>
          <a:prstGeom prst="rect">
            <a:avLst/>
          </a:prstGeom>
        </p:spPr>
      </p:pic>
      <p:graphicFrame>
        <p:nvGraphicFramePr>
          <p:cNvPr id="3" name="表格 2"/>
          <p:cNvGraphicFramePr/>
          <p:nvPr/>
        </p:nvGraphicFramePr>
        <p:xfrm>
          <a:off x="1264920" y="563880"/>
          <a:ext cx="3163570" cy="457200"/>
        </p:xfrm>
        <a:graphic>
          <a:graphicData uri="http://schemas.openxmlformats.org/drawingml/2006/table">
            <a:tbl>
              <a:tblPr firstRow="1" bandRow="1">
                <a:tableStyleId>{5C22544A-7EE6-4342-B048-85BDC9FD1C3A}</a:tableStyleId>
              </a:tblPr>
              <a:tblGrid>
                <a:gridCol w="316357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2.3.2  </a:t>
                      </a:r>
                      <a:r>
                        <a:rPr lang="zh-CN" altLang="en-US" sz="2400">
                          <a:solidFill>
                            <a:schemeClr val="bg1"/>
                          </a:solidFill>
                          <a:ea typeface="SimSun" pitchFamily="2" charset="-122"/>
                        </a:rPr>
                        <a:t>补码加法</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519555" y="1021080"/>
            <a:ext cx="10267315" cy="4333240"/>
          </a:xfrm>
          <a:prstGeom prst="rect">
            <a:avLst/>
          </a:prstGeom>
          <a:noFill/>
        </p:spPr>
        <p:txBody>
          <a:bodyPr wrap="square" rtlCol="0">
            <a:spAutoFit/>
          </a:bodyPr>
          <a:lstStyle/>
          <a:p>
            <a:pPr marL="0" lvl="1" indent="-342900">
              <a:buFont typeface="Wingdings" panose="05000000000000000000" charset="0"/>
              <a:buChar char=""/>
            </a:pPr>
            <a:r>
              <a:rPr lang="zh-CN" altLang="en-US" sz="2400" dirty="0">
                <a:sym typeface="+mn-ea"/>
              </a:rPr>
              <a:t>有符号整数（补码）加法</a:t>
            </a:r>
          </a:p>
          <a:p>
            <a:pPr marL="0" indent="0">
              <a:buFont typeface="Wingdings" panose="05000000000000000000" charset="0"/>
              <a:buNone/>
            </a:pPr>
            <a:r>
              <a:rPr lang="en-US" altLang="zh-CN" sz="2000" dirty="0">
                <a:sym typeface="+mn-ea"/>
              </a:rPr>
              <a:t>	——</a:t>
            </a:r>
            <a:r>
              <a:rPr lang="zh-CN" altLang="en-US" sz="2000" dirty="0">
                <a:sym typeface="+mn-ea"/>
              </a:rPr>
              <a:t>操作数范围：</a:t>
            </a:r>
            <a:r>
              <a:rPr lang="es-ES" altLang="zh-CN" sz="2000" dirty="0">
                <a:sym typeface="+mn-ea"/>
              </a:rPr>
              <a:t>−2</a:t>
            </a:r>
            <a:r>
              <a:rPr lang="es-ES" altLang="zh-CN" sz="2000" i="1" baseline="30000" dirty="0">
                <a:sym typeface="+mn-ea"/>
              </a:rPr>
              <a:t>w</a:t>
            </a:r>
            <a:r>
              <a:rPr lang="es-ES" altLang="zh-CN" sz="2000" baseline="30000" dirty="0">
                <a:sym typeface="+mn-ea"/>
              </a:rPr>
              <a:t>−1</a:t>
            </a:r>
            <a:r>
              <a:rPr lang="es-ES" altLang="zh-CN" sz="2000" dirty="0">
                <a:sym typeface="+mn-ea"/>
              </a:rPr>
              <a:t> ≤ </a:t>
            </a:r>
            <a:r>
              <a:rPr lang="es-ES" altLang="zh-CN" sz="2000" i="1" dirty="0">
                <a:sym typeface="+mn-ea"/>
              </a:rPr>
              <a:t>x, y </a:t>
            </a:r>
            <a:r>
              <a:rPr lang="es-ES" altLang="zh-CN" sz="2000" dirty="0">
                <a:sym typeface="+mn-ea"/>
              </a:rPr>
              <a:t>≤ 2</a:t>
            </a:r>
            <a:r>
              <a:rPr lang="es-ES" altLang="zh-CN" sz="2000" i="1" baseline="30000" dirty="0">
                <a:sym typeface="+mn-ea"/>
              </a:rPr>
              <a:t>w</a:t>
            </a:r>
            <a:r>
              <a:rPr lang="es-ES" altLang="zh-CN" sz="2000" baseline="30000" dirty="0">
                <a:sym typeface="+mn-ea"/>
              </a:rPr>
              <a:t>−1</a:t>
            </a:r>
            <a:r>
              <a:rPr lang="es-ES" altLang="zh-CN" sz="2000" dirty="0">
                <a:sym typeface="+mn-ea"/>
              </a:rPr>
              <a:t> − 1</a:t>
            </a:r>
          </a:p>
          <a:p>
            <a:pPr marL="0" indent="0">
              <a:buFont typeface="Wingdings" panose="05000000000000000000" charset="0"/>
              <a:buNone/>
            </a:pPr>
            <a:r>
              <a:rPr lang="en-US" altLang="es-ES" sz="2000" dirty="0">
                <a:sym typeface="+mn-ea"/>
              </a:rPr>
              <a:t>	</a:t>
            </a:r>
            <a:r>
              <a:rPr lang="en-US" altLang="zh-CN" sz="2000" dirty="0">
                <a:sym typeface="+mn-ea"/>
              </a:rPr>
              <a:t>——</a:t>
            </a:r>
            <a:r>
              <a:rPr lang="zh-CN" altLang="en-US" sz="2000" dirty="0">
                <a:sym typeface="+mn-ea"/>
              </a:rPr>
              <a:t>和的范围：</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a:t>
            </a:r>
            <a:r>
              <a:rPr lang="pl-PL" altLang="zh-CN" sz="2000" i="1" dirty="0">
                <a:sym typeface="+mn-ea"/>
              </a:rPr>
              <a:t>x </a:t>
            </a:r>
            <a:r>
              <a:rPr lang="pl-PL" altLang="zh-CN" sz="2000" dirty="0">
                <a:sym typeface="+mn-ea"/>
              </a:rPr>
              <a:t>+ </a:t>
            </a:r>
            <a:r>
              <a:rPr lang="pl-PL" altLang="zh-CN" sz="2000" i="1" dirty="0">
                <a:sym typeface="+mn-ea"/>
              </a:rPr>
              <a:t>y </a:t>
            </a:r>
            <a:r>
              <a:rPr lang="pl-PL" altLang="zh-CN" sz="2000" dirty="0">
                <a:sym typeface="+mn-ea"/>
              </a:rPr>
              <a:t>≤ 2</a:t>
            </a:r>
            <a:r>
              <a:rPr lang="pl-PL" altLang="zh-CN" sz="2000" i="1" baseline="30000" dirty="0">
                <a:sym typeface="+mn-ea"/>
              </a:rPr>
              <a:t>w</a:t>
            </a:r>
            <a:r>
              <a:rPr lang="pl-PL" altLang="zh-CN" sz="2000" i="1" dirty="0">
                <a:sym typeface="+mn-ea"/>
              </a:rPr>
              <a:t> </a:t>
            </a:r>
            <a:r>
              <a:rPr lang="pl-PL" altLang="zh-CN" sz="2000" dirty="0">
                <a:sym typeface="+mn-ea"/>
              </a:rPr>
              <a:t>− 2</a:t>
            </a:r>
            <a:endParaRPr lang="en-US" altLang="zh-CN" sz="2000" dirty="0">
              <a:sym typeface="+mn-ea"/>
            </a:endParaRPr>
          </a:p>
          <a:p>
            <a:pPr lvl="2"/>
            <a:r>
              <a:rPr lang="en-US" altLang="zh-CN" sz="2000">
                <a:ea typeface="SimSun" pitchFamily="2" charset="-122"/>
                <a:sym typeface="+mn-ea"/>
              </a:rPr>
              <a:t>——</a:t>
            </a:r>
            <a:r>
              <a:rPr lang="zh-CN" altLang="en-US" sz="2000">
                <a:ea typeface="SimSun" pitchFamily="2" charset="-122"/>
                <a:sym typeface="+mn-ea"/>
              </a:rPr>
              <a:t>可表示范围：</a:t>
            </a:r>
            <a:r>
              <a:rPr lang="en-US" altLang="zh-CN" sz="2000">
                <a:ea typeface="SimSun" pitchFamily="2" charset="-122"/>
                <a:sym typeface="+mn-ea"/>
              </a:rPr>
              <a:t>w</a:t>
            </a:r>
            <a:r>
              <a:rPr lang="zh-CN" altLang="en-US" sz="2000">
                <a:ea typeface="SimSun" pitchFamily="2" charset="-122"/>
                <a:sym typeface="+mn-ea"/>
              </a:rPr>
              <a:t>位的加法操作和</a:t>
            </a:r>
          </a:p>
          <a:p>
            <a:pPr lvl="2"/>
            <a:r>
              <a:rPr lang="zh-CN" altLang="en-US" sz="2000">
                <a:ea typeface="SimSun" pitchFamily="2" charset="-122"/>
                <a:sym typeface="+mn-ea"/>
              </a:rPr>
              <a:t>可能需要</a:t>
            </a:r>
            <a:r>
              <a:rPr lang="en-US" altLang="zh-CN" sz="2000">
                <a:ea typeface="SimSun" pitchFamily="2" charset="-122"/>
                <a:sym typeface="+mn-ea"/>
              </a:rPr>
              <a:t>w+1</a:t>
            </a:r>
            <a:r>
              <a:rPr lang="zh-CN" altLang="en-US" sz="2000">
                <a:ea typeface="SimSun" pitchFamily="2" charset="-122"/>
                <a:sym typeface="+mn-ea"/>
              </a:rPr>
              <a:t>位来表示</a:t>
            </a:r>
          </a:p>
          <a:p>
            <a:pPr lvl="2"/>
            <a:r>
              <a:rPr lang="en-US" altLang="zh-CN" sz="2000">
                <a:ea typeface="SimSun" pitchFamily="2" charset="-122"/>
                <a:sym typeface="+mn-ea"/>
              </a:rPr>
              <a:t>——</a:t>
            </a:r>
            <a:r>
              <a:rPr lang="zh-CN" altLang="en-US" sz="2000" dirty="0">
                <a:sym typeface="+mn-ea"/>
              </a:rPr>
              <a:t>也使用无符号加法器：</a:t>
            </a:r>
            <a:endParaRPr lang="en-US" altLang="zh-CN" sz="2000" dirty="0"/>
          </a:p>
          <a:p>
            <a:pPr lvl="2"/>
            <a:r>
              <a:rPr lang="zh-CN" altLang="en-US" sz="2000" dirty="0">
                <a:sym typeface="+mn-ea"/>
              </a:rPr>
              <a:t>        将</a:t>
            </a:r>
            <a:r>
              <a:rPr lang="en-US" altLang="zh-CN" sz="2000" dirty="0">
                <a:sym typeface="+mn-ea"/>
              </a:rPr>
              <a:t>T2U</a:t>
            </a:r>
            <a:r>
              <a:rPr lang="en-US" altLang="zh-CN" sz="2000" baseline="30000" dirty="0">
                <a:sym typeface="+mn-ea"/>
              </a:rPr>
              <a:t>w</a:t>
            </a:r>
            <a:r>
              <a:rPr lang="en-US" altLang="zh-CN" sz="2000" dirty="0">
                <a:sym typeface="+mn-ea"/>
              </a:rPr>
              <a:t>(x)</a:t>
            </a:r>
            <a:r>
              <a:rPr lang="zh-CN" altLang="en-US" sz="2000" dirty="0">
                <a:sym typeface="+mn-ea"/>
              </a:rPr>
              <a:t>写成</a:t>
            </a:r>
            <a:r>
              <a:rPr lang="en-US" altLang="zh-CN" sz="2000" dirty="0">
                <a:sym typeface="+mn-ea"/>
              </a:rPr>
              <a:t>x</a:t>
            </a:r>
            <a:r>
              <a:rPr lang="en-US" altLang="zh-CN" sz="2000" baseline="-25000" dirty="0">
                <a:sym typeface="+mn-ea"/>
              </a:rPr>
              <a:t>w−1</a:t>
            </a:r>
            <a:r>
              <a:rPr lang="en-US" altLang="zh-CN" sz="2000" dirty="0">
                <a:sym typeface="+mn-ea"/>
              </a:rPr>
              <a:t>2</a:t>
            </a:r>
            <a:r>
              <a:rPr lang="en-US" altLang="zh-CN" sz="2000" baseline="30000" dirty="0">
                <a:sym typeface="+mn-ea"/>
              </a:rPr>
              <a:t>w</a:t>
            </a:r>
            <a:r>
              <a:rPr lang="en-US" altLang="zh-CN" sz="2000" dirty="0">
                <a:sym typeface="+mn-ea"/>
              </a:rPr>
              <a:t> + x, </a:t>
            </a:r>
            <a:r>
              <a:rPr lang="zh-CN" altLang="en-US" sz="2000" dirty="0">
                <a:sym typeface="+mn-ea"/>
              </a:rPr>
              <a:t>将</a:t>
            </a:r>
            <a:r>
              <a:rPr lang="en-US" altLang="zh-CN" sz="2000" dirty="0">
                <a:sym typeface="+mn-ea"/>
              </a:rPr>
              <a:t>T2U</a:t>
            </a:r>
            <a:r>
              <a:rPr lang="en-US" altLang="zh-CN" sz="2000" baseline="-25000" dirty="0">
                <a:sym typeface="+mn-ea"/>
              </a:rPr>
              <a:t>w</a:t>
            </a:r>
            <a:r>
              <a:rPr lang="en-US" altLang="zh-CN" sz="2000" dirty="0">
                <a:sym typeface="+mn-ea"/>
              </a:rPr>
              <a:t>(y) </a:t>
            </a:r>
            <a:r>
              <a:rPr lang="zh-CN" altLang="en-US" sz="2000" dirty="0">
                <a:sym typeface="+mn-ea"/>
              </a:rPr>
              <a:t>写成</a:t>
            </a:r>
            <a:r>
              <a:rPr lang="en-US" altLang="zh-CN" sz="2000" dirty="0">
                <a:sym typeface="+mn-ea"/>
              </a:rPr>
              <a:t>y</a:t>
            </a:r>
            <a:r>
              <a:rPr lang="en-US" altLang="zh-CN" sz="2000" baseline="-25000" dirty="0">
                <a:sym typeface="+mn-ea"/>
              </a:rPr>
              <a:t>w−1</a:t>
            </a:r>
            <a:r>
              <a:rPr lang="en-US" altLang="zh-CN" sz="2000" dirty="0">
                <a:sym typeface="+mn-ea"/>
              </a:rPr>
              <a:t>2</a:t>
            </a:r>
            <a:r>
              <a:rPr lang="en-US" altLang="zh-CN" sz="2000" baseline="30000" dirty="0">
                <a:sym typeface="+mn-ea"/>
              </a:rPr>
              <a:t>w</a:t>
            </a:r>
            <a:r>
              <a:rPr lang="en-US" altLang="zh-CN" sz="2000" dirty="0">
                <a:sym typeface="+mn-ea"/>
              </a:rPr>
              <a:t> +y</a:t>
            </a:r>
            <a:r>
              <a:rPr lang="zh-CN" altLang="en-US" sz="2000" dirty="0">
                <a:sym typeface="+mn-ea"/>
              </a:rPr>
              <a:t>，根据</a:t>
            </a:r>
            <a:r>
              <a:rPr lang="en-US" altLang="zh-CN" sz="2000" dirty="0">
                <a:sym typeface="+mn-ea"/>
              </a:rPr>
              <a:t> +</a:t>
            </a:r>
            <a:r>
              <a:rPr lang="en-US" altLang="zh-CN" sz="2000" baseline="-25000" dirty="0" err="1">
                <a:sym typeface="+mn-ea"/>
              </a:rPr>
              <a:t>w</a:t>
            </a:r>
            <a:r>
              <a:rPr lang="en-US" altLang="zh-CN" sz="2000" baseline="30000" dirty="0" err="1">
                <a:sym typeface="+mn-ea"/>
              </a:rPr>
              <a:t>u</a:t>
            </a:r>
            <a:r>
              <a:rPr lang="en-US" altLang="zh-CN" sz="2000" dirty="0">
                <a:sym typeface="+mn-ea"/>
              </a:rPr>
              <a:t> </a:t>
            </a:r>
            <a:r>
              <a:rPr lang="zh-CN" altLang="en-US" sz="2000" dirty="0">
                <a:sym typeface="+mn-ea"/>
              </a:rPr>
              <a:t>是模</a:t>
            </a:r>
            <a:r>
              <a:rPr lang="en-US" altLang="zh-CN" sz="2000" dirty="0">
                <a:sym typeface="+mn-ea"/>
              </a:rPr>
              <a:t>2</a:t>
            </a:r>
            <a:r>
              <a:rPr lang="en-US" altLang="zh-CN" sz="2000" baseline="30000" dirty="0">
                <a:sym typeface="+mn-ea"/>
              </a:rPr>
              <a:t>w</a:t>
            </a:r>
            <a:r>
              <a:rPr lang="zh-CN" altLang="en-US" sz="2000" dirty="0">
                <a:sym typeface="+mn-ea"/>
              </a:rPr>
              <a:t>属性：</a:t>
            </a:r>
          </a:p>
          <a:p>
            <a:pPr lvl="2"/>
            <a:endParaRPr lang="en-US" altLang="zh-CN" sz="2000" dirty="0"/>
          </a:p>
          <a:p>
            <a:pPr marL="1371600" lvl="3" indent="0">
              <a:buNone/>
            </a:pPr>
            <a:r>
              <a:rPr lang="pl-PL" altLang="zh-CN" sz="2000" dirty="0">
                <a:sym typeface="+mn-ea"/>
              </a:rPr>
              <a:t>x +</a:t>
            </a:r>
            <a:r>
              <a:rPr lang="pl-PL" altLang="zh-CN" sz="2000" baseline="-25000" dirty="0">
                <a:sym typeface="+mn-ea"/>
              </a:rPr>
              <a:t>w</a:t>
            </a:r>
            <a:r>
              <a:rPr lang="pl-PL" altLang="zh-CN" sz="2000" baseline="30000" dirty="0">
                <a:sym typeface="+mn-ea"/>
              </a:rPr>
              <a:t>t</a:t>
            </a:r>
            <a:r>
              <a:rPr lang="pl-PL" altLang="zh-CN" sz="2000" dirty="0">
                <a:sym typeface="+mn-ea"/>
              </a:rPr>
              <a:t> y </a:t>
            </a: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(T2U</a:t>
            </a:r>
            <a:r>
              <a:rPr lang="pl-PL" altLang="zh-CN" sz="2000" baseline="-25000" dirty="0">
                <a:sym typeface="+mn-ea"/>
              </a:rPr>
              <a:t>w</a:t>
            </a:r>
            <a:r>
              <a:rPr lang="pl-PL" altLang="zh-CN" sz="2000" dirty="0">
                <a:sym typeface="+mn-ea"/>
              </a:rPr>
              <a:t>(x) +</a:t>
            </a:r>
            <a:r>
              <a:rPr lang="pl-PL" altLang="zh-CN" sz="2000" baseline="-25000" dirty="0">
                <a:sym typeface="+mn-ea"/>
              </a:rPr>
              <a:t>w</a:t>
            </a:r>
            <a:r>
              <a:rPr lang="pl-PL" altLang="zh-CN" sz="2000" baseline="30000" dirty="0">
                <a:sym typeface="+mn-ea"/>
              </a:rPr>
              <a:t>u</a:t>
            </a:r>
            <a:r>
              <a:rPr lang="pl-PL" altLang="zh-CN" sz="2000" dirty="0">
                <a:sym typeface="+mn-ea"/>
              </a:rPr>
              <a:t> T2U</a:t>
            </a:r>
            <a:r>
              <a:rPr lang="pl-PL" altLang="zh-CN" sz="2000" baseline="-25000" dirty="0">
                <a:sym typeface="+mn-ea"/>
              </a:rPr>
              <a:t>w</a:t>
            </a:r>
            <a:r>
              <a:rPr lang="pl-PL" altLang="zh-CN" sz="2000" dirty="0">
                <a:sym typeface="+mn-ea"/>
              </a:rPr>
              <a:t>(y))</a:t>
            </a:r>
            <a:endParaRPr lang="pl-PL" altLang="zh-CN" sz="2000" dirty="0"/>
          </a:p>
          <a:p>
            <a:pPr marL="1371600" lvl="3" indent="0">
              <a:buNone/>
            </a:pP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[(x</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x + y</a:t>
            </a:r>
            <a:r>
              <a:rPr lang="pl-PL" altLang="zh-CN" sz="2000" baseline="-25000" dirty="0">
                <a:sym typeface="+mn-ea"/>
              </a:rPr>
              <a:t>w−1</a:t>
            </a:r>
            <a:r>
              <a:rPr lang="pl-PL" altLang="zh-CN" sz="2000" dirty="0">
                <a:sym typeface="+mn-ea"/>
              </a:rPr>
              <a:t>2</a:t>
            </a:r>
            <a:r>
              <a:rPr lang="pl-PL" altLang="zh-CN" sz="2000" baseline="30000" dirty="0">
                <a:sym typeface="+mn-ea"/>
              </a:rPr>
              <a:t>w</a:t>
            </a:r>
            <a:r>
              <a:rPr lang="pl-PL" altLang="zh-CN" sz="2000" dirty="0">
                <a:sym typeface="+mn-ea"/>
              </a:rPr>
              <a:t> + y) mod 2</a:t>
            </a:r>
            <a:r>
              <a:rPr lang="pl-PL" altLang="zh-CN" sz="2000" baseline="30000" dirty="0">
                <a:sym typeface="+mn-ea"/>
              </a:rPr>
              <a:t>w</a:t>
            </a:r>
            <a:r>
              <a:rPr lang="pl-PL" altLang="zh-CN" sz="2000" dirty="0">
                <a:sym typeface="+mn-ea"/>
              </a:rPr>
              <a:t>]</a:t>
            </a:r>
            <a:endParaRPr lang="pl-PL" altLang="zh-CN" sz="2000" dirty="0"/>
          </a:p>
          <a:p>
            <a:pPr marL="1371600" lvl="3" indent="0">
              <a:buNone/>
            </a:pPr>
            <a:r>
              <a:rPr lang="en-US" altLang="zh-CN" sz="2000" dirty="0">
                <a:sym typeface="+mn-ea"/>
              </a:rPr>
              <a:t>		</a:t>
            </a:r>
            <a:r>
              <a:rPr lang="pl-PL" altLang="zh-CN" sz="2000" dirty="0">
                <a:sym typeface="+mn-ea"/>
              </a:rPr>
              <a:t>= U2T</a:t>
            </a:r>
            <a:r>
              <a:rPr lang="pl-PL" altLang="zh-CN" sz="2000" baseline="-25000" dirty="0">
                <a:sym typeface="+mn-ea"/>
              </a:rPr>
              <a:t>w</a:t>
            </a:r>
            <a:r>
              <a:rPr lang="pl-PL" altLang="zh-CN" sz="2000" dirty="0">
                <a:sym typeface="+mn-ea"/>
              </a:rPr>
              <a:t>[(x + y) mod 2</a:t>
            </a:r>
            <a:r>
              <a:rPr lang="pl-PL" altLang="zh-CN" sz="2000" baseline="30000" dirty="0">
                <a:sym typeface="+mn-ea"/>
              </a:rPr>
              <a:t>w</a:t>
            </a:r>
            <a:r>
              <a:rPr lang="pl-PL" altLang="zh-CN" sz="2000" dirty="0">
                <a:sym typeface="+mn-ea"/>
              </a:rPr>
              <a:t>]</a:t>
            </a:r>
            <a:endParaRPr lang="en-US" altLang="zh-CN" sz="2000" dirty="0"/>
          </a:p>
          <a:p>
            <a:pPr lvl="2"/>
            <a:endParaRPr lang="en-US" altLang="zh-CN" sz="2000">
              <a:ea typeface="SimSun" pitchFamily="2" charset="-122"/>
              <a:sym typeface="+mn-ea"/>
            </a:endParaRPr>
          </a:p>
          <a:p>
            <a:pPr lvl="2"/>
            <a:r>
              <a:rPr lang="en-US" altLang="zh-CN" sz="2000">
                <a:ea typeface="SimSun" pitchFamily="2" charset="-122"/>
                <a:sym typeface="+mn-ea"/>
              </a:rPr>
              <a:t>——</a:t>
            </a:r>
            <a:r>
              <a:rPr lang="zh-CN" altLang="en-US" sz="2000">
                <a:ea typeface="SimSun" pitchFamily="2" charset="-122"/>
                <a:sym typeface="+mn-ea"/>
              </a:rPr>
              <a:t>对满足</a:t>
            </a:r>
            <a:r>
              <a:rPr lang="en-US" altLang="zh-CN" sz="2000">
                <a:ea typeface="SimSun" pitchFamily="2" charset="-122"/>
                <a:sym typeface="+mn-ea"/>
              </a:rPr>
              <a:t>-2</a:t>
            </a:r>
            <a:r>
              <a:rPr lang="pl-PL" altLang="zh-CN" sz="2000" i="1" baseline="30000" dirty="0">
                <a:sym typeface="+mn-ea"/>
              </a:rPr>
              <a:t>w</a:t>
            </a:r>
            <a:r>
              <a:rPr lang="en-US" altLang="pl-PL" sz="2000" i="1" baseline="30000" dirty="0">
                <a:sym typeface="+mn-ea"/>
              </a:rPr>
              <a:t>-1</a:t>
            </a:r>
            <a:r>
              <a:rPr lang="en-US" altLang="zh-CN" sz="2000">
                <a:latin typeface="Arial" panose="020B0704020202020204" pitchFamily="34" charset="0"/>
                <a:ea typeface="SimSun" pitchFamily="2" charset="-122"/>
                <a:sym typeface="+mn-ea"/>
              </a:rPr>
              <a:t>≤x</a:t>
            </a:r>
            <a:r>
              <a:rPr lang="zh-CN" altLang="en-US" sz="2000">
                <a:latin typeface="Arial" panose="020B0704020202020204" pitchFamily="34" charset="0"/>
                <a:ea typeface="SimSun" pitchFamily="2" charset="-122"/>
                <a:sym typeface="+mn-ea"/>
              </a:rPr>
              <a:t>，</a:t>
            </a:r>
            <a:r>
              <a:rPr lang="en-US" altLang="zh-CN" sz="2000">
                <a:latin typeface="Arial" panose="020B0704020202020204" pitchFamily="34" charset="0"/>
                <a:ea typeface="SimSun" pitchFamily="2" charset="-122"/>
                <a:sym typeface="+mn-ea"/>
              </a:rPr>
              <a:t>y≤2</a:t>
            </a:r>
            <a:r>
              <a:rPr lang="en-US" altLang="zh-CN" sz="2000" baseline="30000">
                <a:latin typeface="Arial" panose="020B0704020202020204" pitchFamily="34" charset="0"/>
                <a:ea typeface="SimSun" pitchFamily="2" charset="-122"/>
                <a:sym typeface="+mn-ea"/>
              </a:rPr>
              <a:t>w-1</a:t>
            </a:r>
            <a:r>
              <a:rPr lang="en-US" altLang="zh-CN" sz="2000">
                <a:latin typeface="Arial" panose="020B0704020202020204" pitchFamily="34" charset="0"/>
                <a:ea typeface="SimSun" pitchFamily="2" charset="-122"/>
                <a:sym typeface="+mn-ea"/>
              </a:rPr>
              <a:t>-1</a:t>
            </a:r>
            <a:r>
              <a:rPr lang="zh-CN" altLang="en-US" sz="2000">
                <a:latin typeface="Arial" panose="020B0704020202020204" pitchFamily="34" charset="0"/>
                <a:ea typeface="SimSun" pitchFamily="2" charset="-122"/>
                <a:sym typeface="+mn-ea"/>
              </a:rPr>
              <a:t>的整数</a:t>
            </a:r>
            <a:r>
              <a:rPr lang="en-US" altLang="zh-CN" sz="2000">
                <a:latin typeface="Arial" panose="020B0704020202020204" pitchFamily="34" charset="0"/>
                <a:ea typeface="SimSun" pitchFamily="2" charset="-122"/>
                <a:sym typeface="+mn-ea"/>
              </a:rPr>
              <a:t>x</a:t>
            </a:r>
            <a:r>
              <a:rPr lang="zh-CN" altLang="en-US" sz="2000">
                <a:latin typeface="Arial" panose="020B0704020202020204" pitchFamily="34" charset="0"/>
                <a:ea typeface="SimSun" pitchFamily="2" charset="-122"/>
                <a:sym typeface="+mn-ea"/>
              </a:rPr>
              <a:t>和</a:t>
            </a:r>
            <a:r>
              <a:rPr lang="en-US" altLang="zh-CN" sz="2000">
                <a:latin typeface="Arial" panose="020B0704020202020204" pitchFamily="34" charset="0"/>
                <a:ea typeface="SimSun" pitchFamily="2" charset="-122"/>
                <a:sym typeface="+mn-ea"/>
              </a:rPr>
              <a:t>y</a:t>
            </a:r>
            <a:r>
              <a:rPr lang="zh-CN" altLang="en-US" sz="2000">
                <a:latin typeface="Arial" panose="020B0704020202020204" pitchFamily="34" charset="0"/>
                <a:ea typeface="SimSun" pitchFamily="2" charset="-122"/>
                <a:sym typeface="+mn-ea"/>
              </a:rPr>
              <a:t>有：</a:t>
            </a:r>
          </a:p>
          <a:p>
            <a:pPr lvl="2"/>
            <a:endParaRPr lang="zh-CN" altLang="en-US" sz="1800" baseline="30000">
              <a:latin typeface="Arial" panose="020B0704020202020204" pitchFamily="34" charset="0"/>
              <a:ea typeface="SimSun" pitchFamily="2" charset="-122"/>
              <a:sym typeface="+mn-ea"/>
            </a:endParaRP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61558" r:id="rId5" imgW="391160" imgH="739140" progId="Equation.3">
                  <p:embed/>
                </p:oleObj>
              </mc:Choice>
              <mc:Fallback>
                <p:oleObj r:id="rId5" imgW="391160" imgH="7391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4"/>
          <p:cNvGrpSpPr/>
          <p:nvPr/>
        </p:nvGrpSpPr>
        <p:grpSpPr bwMode="auto">
          <a:xfrm>
            <a:off x="8696249" y="1020906"/>
            <a:ext cx="2743200" cy="228600"/>
            <a:chOff x="2976" y="816"/>
            <a:chExt cx="1728" cy="144"/>
          </a:xfrm>
        </p:grpSpPr>
        <p:sp>
          <p:nvSpPr>
            <p:cNvPr id="2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8" name="Group 12"/>
          <p:cNvGrpSpPr/>
          <p:nvPr/>
        </p:nvGrpSpPr>
        <p:grpSpPr bwMode="auto">
          <a:xfrm>
            <a:off x="8696249" y="1478106"/>
            <a:ext cx="2743200" cy="228600"/>
            <a:chOff x="2976" y="1104"/>
            <a:chExt cx="1728" cy="144"/>
          </a:xfrm>
        </p:grpSpPr>
        <p:sp>
          <p:nvSpPr>
            <p:cNvPr id="29"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0"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1"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2"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3"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 name="Rectangle 20"/>
          <p:cNvSpPr>
            <a:spLocks noChangeArrowheads="1"/>
          </p:cNvSpPr>
          <p:nvPr/>
        </p:nvSpPr>
        <p:spPr bwMode="auto">
          <a:xfrm>
            <a:off x="8086649" y="944706"/>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37" name="Rectangle 21"/>
          <p:cNvSpPr>
            <a:spLocks noChangeArrowheads="1"/>
          </p:cNvSpPr>
          <p:nvPr/>
        </p:nvSpPr>
        <p:spPr bwMode="auto">
          <a:xfrm>
            <a:off x="8086649" y="1401906"/>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8" name="Line 22"/>
          <p:cNvSpPr>
            <a:spLocks noChangeShapeType="1"/>
          </p:cNvSpPr>
          <p:nvPr/>
        </p:nvSpPr>
        <p:spPr bwMode="auto">
          <a:xfrm>
            <a:off x="7705649" y="1782906"/>
            <a:ext cx="3886200" cy="0"/>
          </a:xfrm>
          <a:prstGeom prst="line">
            <a:avLst/>
          </a:prstGeom>
          <a:noFill/>
          <a:ln w="25400">
            <a:solidFill>
              <a:schemeClr val="tx1"/>
            </a:solidFill>
            <a:round/>
          </a:ln>
        </p:spPr>
        <p:txBody>
          <a:bodyPr wrap="none" anchor="ctr"/>
          <a:lstStyle/>
          <a:p>
            <a:endParaRPr lang="en-US"/>
          </a:p>
        </p:txBody>
      </p:sp>
      <p:sp>
        <p:nvSpPr>
          <p:cNvPr id="39" name="Rectangle 23"/>
          <p:cNvSpPr>
            <a:spLocks noChangeArrowheads="1"/>
          </p:cNvSpPr>
          <p:nvPr/>
        </p:nvSpPr>
        <p:spPr bwMode="auto">
          <a:xfrm>
            <a:off x="7705649" y="1401906"/>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40" name="Group 24"/>
          <p:cNvGrpSpPr/>
          <p:nvPr/>
        </p:nvGrpSpPr>
        <p:grpSpPr bwMode="auto">
          <a:xfrm>
            <a:off x="8467649" y="1935306"/>
            <a:ext cx="2971800" cy="228600"/>
            <a:chOff x="2832" y="1392"/>
            <a:chExt cx="1872" cy="144"/>
          </a:xfrm>
        </p:grpSpPr>
        <p:grpSp>
          <p:nvGrpSpPr>
            <p:cNvPr id="41" name="Group 25"/>
            <p:cNvGrpSpPr/>
            <p:nvPr/>
          </p:nvGrpSpPr>
          <p:grpSpPr bwMode="auto">
            <a:xfrm>
              <a:off x="2976" y="1392"/>
              <a:ext cx="1728" cy="144"/>
              <a:chOff x="2976" y="1392"/>
              <a:chExt cx="1728" cy="144"/>
            </a:xfrm>
          </p:grpSpPr>
          <p:sp>
            <p:nvSpPr>
              <p:cNvPr id="42" name="Rectangle 2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2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2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2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3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Rectangle 33"/>
            <p:cNvSpPr>
              <a:spLocks noChangeArrowheads="1"/>
            </p:cNvSpPr>
            <p:nvPr/>
          </p:nvSpPr>
          <p:spPr bwMode="auto">
            <a:xfrm>
              <a:off x="2832" y="1392"/>
              <a:ext cx="144" cy="144"/>
            </a:xfrm>
            <a:prstGeom prst="rect">
              <a:avLst/>
            </a:prstGeom>
            <a:solidFill>
              <a:srgbClr val="FF9999"/>
            </a:solidFill>
            <a:ln w="25400">
              <a:solidFill>
                <a:schemeClr val="tx1"/>
              </a:solidFill>
              <a:miter lim="800000"/>
            </a:ln>
          </p:spPr>
          <p:txBody>
            <a:bodyPr wrap="none" anchor="ctr"/>
            <a:lstStyle/>
            <a:p>
              <a:pPr algn="ctr">
                <a:lnSpc>
                  <a:spcPct val="100000"/>
                </a:lnSpc>
              </a:pPr>
              <a:endParaRPr lang="en-US" b="0"/>
            </a:p>
          </p:txBody>
        </p:sp>
      </p:grpSp>
      <p:sp>
        <p:nvSpPr>
          <p:cNvPr id="50" name="Rectangle 34"/>
          <p:cNvSpPr>
            <a:spLocks noChangeArrowheads="1"/>
          </p:cNvSpPr>
          <p:nvPr/>
        </p:nvSpPr>
        <p:spPr bwMode="auto">
          <a:xfrm>
            <a:off x="7705649" y="1782906"/>
            <a:ext cx="642938"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51" name="Group 35"/>
          <p:cNvGrpSpPr/>
          <p:nvPr/>
        </p:nvGrpSpPr>
        <p:grpSpPr bwMode="auto">
          <a:xfrm>
            <a:off x="8696249" y="2392506"/>
            <a:ext cx="2743200" cy="228600"/>
            <a:chOff x="2976" y="1392"/>
            <a:chExt cx="1728" cy="144"/>
          </a:xfrm>
        </p:grpSpPr>
        <p:sp>
          <p:nvSpPr>
            <p:cNvPr id="52" name="Rectangle 36"/>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3" name="Rectangle 37"/>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4" name="Rectangle 38"/>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5" name="Rectangle 39"/>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6" name="Rectangle 40"/>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7" name="Rectangle 41"/>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58" name="Rectangle 42"/>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59" name="Line 43"/>
          <p:cNvSpPr>
            <a:spLocks noChangeShapeType="1"/>
          </p:cNvSpPr>
          <p:nvPr/>
        </p:nvSpPr>
        <p:spPr bwMode="auto">
          <a:xfrm>
            <a:off x="7705649" y="2240106"/>
            <a:ext cx="3886200" cy="0"/>
          </a:xfrm>
          <a:prstGeom prst="line">
            <a:avLst/>
          </a:prstGeom>
          <a:noFill/>
          <a:ln w="25400">
            <a:solidFill>
              <a:schemeClr val="tx1"/>
            </a:solidFill>
            <a:round/>
          </a:ln>
        </p:spPr>
        <p:txBody>
          <a:bodyPr wrap="none" anchor="ctr"/>
          <a:lstStyle/>
          <a:p>
            <a:endParaRPr lang="en-US"/>
          </a:p>
        </p:txBody>
      </p:sp>
      <p:sp>
        <p:nvSpPr>
          <p:cNvPr id="60" name="Rectangle 47"/>
          <p:cNvSpPr>
            <a:spLocks noChangeArrowheads="1"/>
          </p:cNvSpPr>
          <p:nvPr/>
        </p:nvSpPr>
        <p:spPr bwMode="auto">
          <a:xfrm>
            <a:off x="7117715" y="2297196"/>
            <a:ext cx="1502334" cy="400110"/>
          </a:xfrm>
          <a:prstGeom prst="rect">
            <a:avLst/>
          </a:prstGeom>
          <a:noFill/>
          <a:ln w="25400">
            <a:noFill/>
            <a:miter lim="800000"/>
          </a:ln>
        </p:spPr>
        <p:txBody>
          <a:bodyPr wrap="none">
            <a:spAutoFit/>
          </a:bodyPr>
          <a:lstStyle/>
          <a:p>
            <a:pPr algn="r">
              <a:lnSpc>
                <a:spcPct val="100000"/>
              </a:lnSpc>
            </a:pPr>
            <a:r>
              <a:rPr lang="en-US" sz="2000" b="0">
                <a:latin typeface="Times" panose="00000500000000020000" pitchFamily="18" charset="0"/>
              </a:rPr>
              <a:t>TAdd</a:t>
            </a:r>
            <a:r>
              <a:rPr lang="en-US" sz="2000" b="0" i="1" baseline="-25000">
                <a:latin typeface="Times" panose="00000500000000020000" pitchFamily="18" charset="0"/>
              </a:rPr>
              <a:t>w</a:t>
            </a:r>
            <a:r>
              <a:rPr lang="en-US" sz="2000" b="0">
                <a:latin typeface="Times" panose="00000500000000020000" pitchFamily="18" charset="0"/>
              </a:rPr>
              <a:t>(</a:t>
            </a:r>
            <a:r>
              <a:rPr lang="en-US" sz="2000" b="0" i="1">
                <a:latin typeface="Times" panose="00000500000000020000" pitchFamily="18" charset="0"/>
              </a:rPr>
              <a:t>u</a:t>
            </a:r>
            <a:r>
              <a:rPr lang="en-US" sz="2000" b="0">
                <a:latin typeface="Times" panose="00000500000000020000" pitchFamily="18" charset="0"/>
              </a:rPr>
              <a:t> , </a:t>
            </a:r>
            <a:r>
              <a:rPr lang="en-US" sz="2000" b="0" i="1">
                <a:latin typeface="Times" panose="00000500000000020000" pitchFamily="18" charset="0"/>
              </a:rPr>
              <a:t>v</a:t>
            </a:r>
            <a:r>
              <a:rPr lang="en-US" sz="2000" b="0">
                <a:latin typeface="Times" panose="00000500000000020000" pitchFamily="18" charset="0"/>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down)">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down)">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down)">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wipe(down)">
                                      <p:cBhvr>
                                        <p:cTn id="40" dur="500"/>
                                        <p:tgtEl>
                                          <p:spTgt spid="2">
                                            <p:txEl>
                                              <p:pRg st="8" end="8"/>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wipe(down)">
                                      <p:cBhvr>
                                        <p:cTn id="43" dur="500"/>
                                        <p:tgtEl>
                                          <p:spTgt spid="2">
                                            <p:txEl>
                                              <p:pRg st="9" end="9"/>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wipe(down)">
                                      <p:cBhvr>
                                        <p:cTn id="46" dur="500"/>
                                        <p:tgtEl>
                                          <p:spTgt spid="2">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animEffect transition="in" filter="wipe(down)">
                                      <p:cBhvr>
                                        <p:cTn id="51" dur="500"/>
                                        <p:tgtEl>
                                          <p:spTgt spid="2">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Par">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down)">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8445" y="667385"/>
            <a:ext cx="7891145" cy="2614930"/>
          </a:xfrm>
          <a:prstGeom prst="rect">
            <a:avLst/>
          </a:prstGeom>
          <a:noFill/>
        </p:spPr>
        <p:txBody>
          <a:bodyPr wrap="square" rtlCol="0">
            <a:spAutoFit/>
          </a:bodyPr>
          <a:lstStyle/>
          <a:p>
            <a:pPr marL="342900" indent="-342900" eaLnBrk="1" hangingPunct="1">
              <a:buFont typeface="Wingdings" panose="05000000000000000000" charset="0"/>
              <a:buChar char=""/>
              <a:tabLst>
                <a:tab pos="1371600" algn="l"/>
                <a:tab pos="1892300" algn="l"/>
                <a:tab pos="2349500" algn="l"/>
              </a:tabLst>
              <a:defRPr/>
            </a:pPr>
            <a:r>
              <a:rPr lang="zh-CN" altLang="en-US" sz="2400">
                <a:ea typeface="SimSun" pitchFamily="2" charset="-122"/>
                <a:sym typeface="+mn-ea"/>
              </a:rPr>
              <a:t>有符号加法和无符号加法</a:t>
            </a:r>
            <a:r>
              <a:rPr lang="en-US" sz="2400">
                <a:sym typeface="+mn-ea"/>
              </a:rPr>
              <a:t>有相同的位级的行为</a:t>
            </a:r>
          </a:p>
          <a:p>
            <a:pPr marL="0" indent="0" eaLnBrk="1" hangingPunct="1">
              <a:buFont typeface="Wingdings" panose="05000000000000000000" charset="0"/>
              <a:buNone/>
              <a:tabLst>
                <a:tab pos="1371600" algn="l"/>
                <a:tab pos="1892300" algn="l"/>
                <a:tab pos="2349500" algn="l"/>
              </a:tabLst>
              <a:defRPr/>
            </a:pPr>
            <a:r>
              <a:rPr lang="en-US" altLang="zh-CN" sz="2000" dirty="0">
                <a:ea typeface="SimSun" pitchFamily="2" charset="-122"/>
              </a:rPr>
              <a:t>——</a:t>
            </a:r>
            <a:r>
              <a:rPr lang="zh-CN" altLang="en-US" sz="2000" dirty="0">
                <a:ea typeface="SimSun" pitchFamily="2" charset="-122"/>
              </a:rPr>
              <a:t>以下代码运行得到的结果为：</a:t>
            </a:r>
            <a:r>
              <a:rPr lang="en-US" sz="2000" dirty="0">
                <a:latin typeface="Courier New" panose="02070309020205020404" charset="0"/>
                <a:sym typeface="+mn-ea"/>
              </a:rPr>
              <a:t> </a:t>
            </a:r>
            <a:r>
              <a:rPr lang="en-US" sz="2000" b="1" dirty="0">
                <a:latin typeface="Courier New" panose="02070309020205020404" charset="0"/>
                <a:sym typeface="+mn-ea"/>
              </a:rPr>
              <a:t>s == t</a:t>
            </a:r>
          </a:p>
          <a:p>
            <a:pPr marL="0" indent="0" eaLnBrk="1" hangingPunct="1">
              <a:buFont typeface="Wingdings" panose="05000000000000000000" charset="0"/>
              <a:buNone/>
              <a:tabLst>
                <a:tab pos="1371600" algn="l"/>
                <a:tab pos="1892300" algn="l"/>
                <a:tab pos="2349500" algn="l"/>
              </a:tabLst>
              <a:defRPr/>
            </a:pPr>
            <a:r>
              <a:rPr lang="en-US" sz="2000" b="1" dirty="0">
                <a:latin typeface="Courier New" panose="02070309020205020404" charset="0"/>
                <a:sym typeface="+mn-ea"/>
              </a:rPr>
              <a:t>	</a:t>
            </a:r>
            <a:r>
              <a:rPr lang="en-US" sz="2000" b="1" dirty="0" err="1">
                <a:latin typeface="Courier New" panose="02070309020205020404" charset="0"/>
                <a:sym typeface="+mn-ea"/>
              </a:rPr>
              <a:t>int</a:t>
            </a:r>
            <a:r>
              <a:rPr lang="en-US" sz="2000" b="1" dirty="0">
                <a:latin typeface="Courier New" panose="02070309020205020404" charset="0"/>
                <a:sym typeface="+mn-ea"/>
              </a:rPr>
              <a:t> s, t, u, v;</a:t>
            </a:r>
            <a:endParaRPr lang="en-US" sz="2000" b="1" dirty="0">
              <a:latin typeface="Courier New" panose="02070309020205020404" charset="0"/>
            </a:endParaRPr>
          </a:p>
          <a:p>
            <a:pPr lvl="1" eaLnBrk="1" hangingPunct="1">
              <a:buFont typeface="Wingdings" panose="05000000000000000000" pitchFamily="2" charset="2"/>
              <a:buNone/>
              <a:tabLst>
                <a:tab pos="1371600" algn="l"/>
                <a:tab pos="1892300" algn="l"/>
                <a:tab pos="2349500" algn="l"/>
              </a:tabLst>
              <a:defRPr/>
            </a:pPr>
            <a:r>
              <a:rPr lang="en-US" sz="2000" b="1" dirty="0">
                <a:latin typeface="Courier New" panose="02070309020205020404" charset="0"/>
                <a:sym typeface="+mn-ea"/>
              </a:rPr>
              <a:t>	s = (</a:t>
            </a:r>
            <a:r>
              <a:rPr lang="en-US" sz="2000" b="1" dirty="0" err="1">
                <a:latin typeface="Courier New" panose="02070309020205020404" charset="0"/>
                <a:sym typeface="+mn-ea"/>
              </a:rPr>
              <a:t>int</a:t>
            </a:r>
            <a:r>
              <a:rPr lang="en-US" sz="2000" b="1" dirty="0">
                <a:latin typeface="Courier New" panose="02070309020205020404" charset="0"/>
                <a:sym typeface="+mn-ea"/>
              </a:rPr>
              <a:t>) ((unsigned) u + (unsigned) v);</a:t>
            </a:r>
            <a:endParaRPr lang="en-US" sz="2000" b="1" dirty="0">
              <a:latin typeface="Courier New" panose="02070309020205020404" charset="0"/>
            </a:endParaRPr>
          </a:p>
          <a:p>
            <a:pPr lvl="1" eaLnBrk="1" hangingPunct="1">
              <a:buFont typeface="Wingdings" panose="05000000000000000000" pitchFamily="2" charset="2"/>
              <a:buNone/>
              <a:tabLst>
                <a:tab pos="1371600" algn="l"/>
                <a:tab pos="1892300" algn="l"/>
                <a:tab pos="2349500" algn="l"/>
              </a:tabLst>
              <a:defRPr/>
            </a:pPr>
            <a:r>
              <a:rPr lang="en-US" sz="2000" b="1" dirty="0">
                <a:latin typeface="Courier New" panose="02070309020205020404" charset="0"/>
                <a:sym typeface="+mn-ea"/>
              </a:rPr>
              <a:t> 	t = u + v</a:t>
            </a:r>
          </a:p>
          <a:p>
            <a:pPr lvl="1" eaLnBrk="1" hangingPunct="1">
              <a:buFont typeface="Wingdings" panose="05000000000000000000" pitchFamily="2" charset="2"/>
              <a:buNone/>
              <a:tabLst>
                <a:tab pos="1371600" algn="l"/>
                <a:tab pos="1892300" algn="l"/>
                <a:tab pos="2349500" algn="l"/>
              </a:tabLst>
              <a:defRPr/>
            </a:pPr>
            <a:endParaRPr lang="zh-CN" altLang="en-US" sz="2000"/>
          </a:p>
          <a:p>
            <a:pPr lvl="1" eaLnBrk="1" hangingPunct="1">
              <a:buFont typeface="Wingdings" panose="05000000000000000000" pitchFamily="2" charset="2"/>
              <a:buNone/>
              <a:tabLst>
                <a:tab pos="1371600" algn="l"/>
                <a:tab pos="1892300" algn="l"/>
                <a:tab pos="2349500" algn="l"/>
              </a:tabLst>
              <a:defRPr/>
            </a:pPr>
            <a:endParaRPr lang="zh-CN" altLang="en-US" sz="2000"/>
          </a:p>
          <a:p>
            <a:pPr lvl="1" eaLnBrk="1" hangingPunct="1">
              <a:buFont typeface="Wingdings" panose="05000000000000000000" pitchFamily="2" charset="2"/>
              <a:buNone/>
              <a:tabLst>
                <a:tab pos="1371600" algn="l"/>
                <a:tab pos="1892300" algn="l"/>
                <a:tab pos="2349500" algn="l"/>
              </a:tabLst>
              <a:defRPr/>
            </a:pPr>
            <a:endParaRPr lang="zh-CN" altLang="en-US" sz="2000"/>
          </a:p>
        </p:txBody>
      </p:sp>
      <p:pic>
        <p:nvPicPr>
          <p:cNvPr id="6" name="图片 5"/>
          <p:cNvPicPr>
            <a:picLocks noChangeAspect="1"/>
          </p:cNvPicPr>
          <p:nvPr/>
        </p:nvPicPr>
        <p:blipFill>
          <a:blip r:embed="rId3"/>
          <a:stretch>
            <a:fillRect/>
          </a:stretch>
        </p:blipFill>
        <p:spPr>
          <a:xfrm>
            <a:off x="6691630" y="2774950"/>
            <a:ext cx="4751070" cy="3451225"/>
          </a:xfrm>
          <a:prstGeom prst="rect">
            <a:avLst/>
          </a:prstGeom>
        </p:spPr>
      </p:pic>
      <p:sp>
        <p:nvSpPr>
          <p:cNvPr id="4" name="文本框 3"/>
          <p:cNvSpPr txBox="1"/>
          <p:nvPr/>
        </p:nvSpPr>
        <p:spPr>
          <a:xfrm>
            <a:off x="1544320" y="3060700"/>
            <a:ext cx="4865370" cy="1383665"/>
          </a:xfrm>
          <a:prstGeom prst="rect">
            <a:avLst/>
          </a:prstGeom>
          <a:noFill/>
        </p:spPr>
        <p:txBody>
          <a:bodyPr wrap="square" rtlCol="0">
            <a:spAutoFit/>
          </a:bodyPr>
          <a:lstStyle/>
          <a:p>
            <a:pPr marL="342900" indent="-342900">
              <a:buFont typeface="Wingdings" panose="05000000000000000000" charset="0"/>
              <a:buChar char=""/>
            </a:pPr>
            <a:r>
              <a:rPr lang="zh-CN" altLang="en-US" sz="2400"/>
              <a:t>右图为补码加法的一些实例：</a:t>
            </a:r>
          </a:p>
          <a:p>
            <a:pPr marL="0" indent="0">
              <a:buFont typeface="Wingdings" panose="05000000000000000000" charset="0"/>
              <a:buNone/>
            </a:pPr>
            <a:r>
              <a:rPr lang="en-US" altLang="zh-CN" sz="2000"/>
              <a:t>——</a:t>
            </a:r>
            <a:r>
              <a:rPr lang="zh-CN" altLang="en-US" sz="2000">
                <a:ea typeface="SimSun" pitchFamily="2" charset="-122"/>
              </a:rPr>
              <a:t>通过执行运算数的二进制加法并将结果截断到</a:t>
            </a:r>
            <a:r>
              <a:rPr lang="en-US" altLang="zh-CN" sz="2000">
                <a:ea typeface="SimSun" pitchFamily="2" charset="-122"/>
              </a:rPr>
              <a:t>4</a:t>
            </a:r>
            <a:r>
              <a:rPr lang="zh-CN" altLang="en-US" sz="2000">
                <a:ea typeface="SimSun" pitchFamily="2" charset="-122"/>
              </a:rPr>
              <a:t>位，可以获得</a:t>
            </a:r>
            <a:r>
              <a:rPr lang="en-US" altLang="zh-CN" sz="2000">
                <a:ea typeface="SimSun" pitchFamily="2" charset="-122"/>
              </a:rPr>
              <a:t>4</a:t>
            </a:r>
            <a:r>
              <a:rPr lang="zh-CN" altLang="en-US" sz="2000">
                <a:ea typeface="SimSun" pitchFamily="2" charset="-122"/>
              </a:rPr>
              <a:t>位补码和的位级表示。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down)">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Effect transition="in" filter="wipe(down)">
                                      <p:cBhvr>
                                        <p:cTn id="3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2.3.3  </a:t>
                      </a:r>
                      <a:r>
                        <a:rPr lang="zh-CN" altLang="en-US" sz="2400">
                          <a:solidFill>
                            <a:schemeClr val="bg1"/>
                          </a:solidFill>
                          <a:ea typeface="SimSun" pitchFamily="2" charset="-122"/>
                        </a:rPr>
                        <a:t>补码的非</a:t>
                      </a:r>
                    </a:p>
                  </a:txBody>
                  <a:tcPr>
                    <a:solidFill>
                      <a:srgbClr val="52B6B1"/>
                    </a:solidFill>
                  </a:tcPr>
                </a:tc>
                <a:extLst>
                  <a:ext uri="{0D108BD9-81ED-4DB2-BD59-A6C34878D82A}">
                    <a16:rowId xmlns:a16="http://schemas.microsoft.com/office/drawing/2014/main" val="10000"/>
                  </a:ext>
                </a:extLst>
              </a:tr>
            </a:tbl>
          </a:graphicData>
        </a:graphic>
      </p:graphicFrame>
      <p:pic>
        <p:nvPicPr>
          <p:cNvPr id="13" name="图片 12"/>
          <p:cNvPicPr>
            <a:picLocks noChangeAspect="1"/>
          </p:cNvPicPr>
          <p:nvPr/>
        </p:nvPicPr>
        <p:blipFill>
          <a:blip r:embed="rId2"/>
          <a:stretch>
            <a:fillRect/>
          </a:stretch>
        </p:blipFill>
        <p:spPr>
          <a:xfrm>
            <a:off x="1938655" y="1180465"/>
            <a:ext cx="9547860" cy="1437005"/>
          </a:xfrm>
          <a:prstGeom prst="rect">
            <a:avLst/>
          </a:prstGeom>
        </p:spPr>
      </p:pic>
      <p:sp>
        <p:nvSpPr>
          <p:cNvPr id="14" name="文本框 13"/>
          <p:cNvSpPr txBox="1"/>
          <p:nvPr/>
        </p:nvSpPr>
        <p:spPr>
          <a:xfrm>
            <a:off x="2125345" y="2871470"/>
            <a:ext cx="9132570" cy="398780"/>
          </a:xfrm>
          <a:prstGeom prst="rect">
            <a:avLst/>
          </a:prstGeom>
          <a:noFill/>
        </p:spPr>
        <p:txBody>
          <a:bodyPr wrap="square" rtlCol="0">
            <a:spAutoFit/>
          </a:bodyPr>
          <a:lstStyle/>
          <a:p>
            <a:r>
              <a:rPr lang="zh-CN" altLang="en-US" sz="2000"/>
              <a:t>在</a:t>
            </a:r>
            <a:r>
              <a:rPr lang="en-US" altLang="zh-CN" sz="2000"/>
              <a:t>C</a:t>
            </a:r>
            <a:r>
              <a:rPr lang="zh-CN" altLang="en-US" sz="2000">
                <a:ea typeface="SimSun" pitchFamily="2" charset="-122"/>
              </a:rPr>
              <a:t>语言中，对于任意整数值</a:t>
            </a:r>
            <a:r>
              <a:rPr lang="en-US" altLang="zh-CN" sz="2000">
                <a:ea typeface="SimSun" pitchFamily="2" charset="-122"/>
              </a:rPr>
              <a:t>x</a:t>
            </a:r>
            <a:r>
              <a:rPr lang="zh-CN" altLang="en-US" sz="2000">
                <a:ea typeface="SimSun" pitchFamily="2" charset="-122"/>
              </a:rPr>
              <a:t>，计算表达式</a:t>
            </a:r>
            <a:r>
              <a:rPr lang="en-US" altLang="zh-CN" sz="2000">
                <a:ea typeface="SimSun" pitchFamily="2" charset="-122"/>
              </a:rPr>
              <a:t>-x</a:t>
            </a:r>
            <a:r>
              <a:rPr lang="zh-CN" altLang="en-US" sz="2000">
                <a:ea typeface="SimSun" pitchFamily="2" charset="-122"/>
              </a:rPr>
              <a:t>和</a:t>
            </a:r>
            <a:r>
              <a:rPr lang="en-US" altLang="zh-CN" sz="2000">
                <a:ea typeface="SimSun" pitchFamily="2" charset="-122"/>
              </a:rPr>
              <a:t>~x+1</a:t>
            </a:r>
            <a:r>
              <a:rPr lang="zh-CN" altLang="en-US" sz="2000">
                <a:ea typeface="SimSun" pitchFamily="2" charset="-122"/>
              </a:rPr>
              <a:t>得到的结果完全一样。</a:t>
            </a:r>
          </a:p>
        </p:txBody>
      </p:sp>
      <p:graphicFrame>
        <p:nvGraphicFramePr>
          <p:cNvPr id="15" name="表格 14"/>
          <p:cNvGraphicFramePr/>
          <p:nvPr/>
        </p:nvGraphicFramePr>
        <p:xfrm>
          <a:off x="1264920" y="401066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2.3.4  </a:t>
                      </a:r>
                      <a:r>
                        <a:rPr lang="zh-CN" altLang="en-US" sz="2400">
                          <a:solidFill>
                            <a:schemeClr val="bg1"/>
                          </a:solidFill>
                          <a:ea typeface="SimSun" pitchFamily="2" charset="-122"/>
                        </a:rPr>
                        <a:t>无符号乘法</a:t>
                      </a:r>
                    </a:p>
                  </a:txBody>
                  <a:tcPr>
                    <a:solidFill>
                      <a:srgbClr val="52B6B1"/>
                    </a:solidFill>
                  </a:tcPr>
                </a:tc>
                <a:extLst>
                  <a:ext uri="{0D108BD9-81ED-4DB2-BD59-A6C34878D82A}">
                    <a16:rowId xmlns:a16="http://schemas.microsoft.com/office/drawing/2014/main" val="10000"/>
                  </a:ext>
                </a:extLst>
              </a:tr>
            </a:tbl>
          </a:graphicData>
        </a:graphic>
      </p:graphicFrame>
      <p:pic>
        <p:nvPicPr>
          <p:cNvPr id="16" name="图片 15"/>
          <p:cNvPicPr>
            <a:picLocks noChangeAspect="1"/>
          </p:cNvPicPr>
          <p:nvPr/>
        </p:nvPicPr>
        <p:blipFill>
          <a:blip r:embed="rId3"/>
          <a:stretch>
            <a:fillRect/>
          </a:stretch>
        </p:blipFill>
        <p:spPr>
          <a:xfrm>
            <a:off x="1316990" y="5222240"/>
            <a:ext cx="8340725" cy="1155700"/>
          </a:xfrm>
          <a:prstGeom prst="rect">
            <a:avLst/>
          </a:prstGeom>
        </p:spPr>
      </p:pic>
      <p:grpSp>
        <p:nvGrpSpPr>
          <p:cNvPr id="17" name="Group 4"/>
          <p:cNvGrpSpPr/>
          <p:nvPr/>
        </p:nvGrpSpPr>
        <p:grpSpPr bwMode="auto">
          <a:xfrm>
            <a:off x="8971915" y="3622040"/>
            <a:ext cx="2743200" cy="228600"/>
            <a:chOff x="2976" y="816"/>
            <a:chExt cx="1728" cy="144"/>
          </a:xfrm>
        </p:grpSpPr>
        <p:sp>
          <p:nvSpPr>
            <p:cNvPr id="36911"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2"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3"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4"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5"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6"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7"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18" name="Group 12"/>
          <p:cNvGrpSpPr/>
          <p:nvPr/>
        </p:nvGrpSpPr>
        <p:grpSpPr bwMode="auto">
          <a:xfrm>
            <a:off x="8971915" y="4079240"/>
            <a:ext cx="2743200" cy="228600"/>
            <a:chOff x="2976" y="1104"/>
            <a:chExt cx="1728" cy="144"/>
          </a:xfrm>
        </p:grpSpPr>
        <p:sp>
          <p:nvSpPr>
            <p:cNvPr id="36904"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5"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6"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7"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8"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9"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10"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0" name="Rectangle 20"/>
          <p:cNvSpPr>
            <a:spLocks noChangeArrowheads="1"/>
          </p:cNvSpPr>
          <p:nvPr/>
        </p:nvSpPr>
        <p:spPr bwMode="auto">
          <a:xfrm>
            <a:off x="8362315" y="354584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36871" name="Rectangle 21"/>
          <p:cNvSpPr>
            <a:spLocks noChangeArrowheads="1"/>
          </p:cNvSpPr>
          <p:nvPr/>
        </p:nvSpPr>
        <p:spPr bwMode="auto">
          <a:xfrm>
            <a:off x="8362315" y="400304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6872" name="Line 22"/>
          <p:cNvSpPr>
            <a:spLocks noChangeShapeType="1"/>
          </p:cNvSpPr>
          <p:nvPr/>
        </p:nvSpPr>
        <p:spPr bwMode="auto">
          <a:xfrm>
            <a:off x="5542915" y="4384040"/>
            <a:ext cx="6324600" cy="0"/>
          </a:xfrm>
          <a:prstGeom prst="line">
            <a:avLst/>
          </a:prstGeom>
          <a:noFill/>
          <a:ln w="25400">
            <a:solidFill>
              <a:schemeClr val="tx1"/>
            </a:solidFill>
            <a:round/>
          </a:ln>
        </p:spPr>
        <p:txBody>
          <a:bodyPr wrap="none" anchor="ctr"/>
          <a:lstStyle/>
          <a:p>
            <a:endParaRPr lang="en-US"/>
          </a:p>
        </p:txBody>
      </p:sp>
      <p:sp>
        <p:nvSpPr>
          <p:cNvPr id="36873" name="Rectangle 23"/>
          <p:cNvSpPr>
            <a:spLocks noChangeArrowheads="1"/>
          </p:cNvSpPr>
          <p:nvPr/>
        </p:nvSpPr>
        <p:spPr bwMode="auto">
          <a:xfrm>
            <a:off x="7981315" y="400304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19" name="Group 24"/>
          <p:cNvGrpSpPr/>
          <p:nvPr/>
        </p:nvGrpSpPr>
        <p:grpSpPr bwMode="auto">
          <a:xfrm>
            <a:off x="8971915" y="4536440"/>
            <a:ext cx="2743200" cy="228600"/>
            <a:chOff x="2976" y="1392"/>
            <a:chExt cx="1728" cy="144"/>
          </a:xfrm>
        </p:grpSpPr>
        <p:sp>
          <p:nvSpPr>
            <p:cNvPr id="36897"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8"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9"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0"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1"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2"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903"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5" name="Rectangle 32"/>
          <p:cNvSpPr>
            <a:spLocks noChangeArrowheads="1"/>
          </p:cNvSpPr>
          <p:nvPr/>
        </p:nvSpPr>
        <p:spPr bwMode="auto">
          <a:xfrm>
            <a:off x="5657215" y="4384040"/>
            <a:ext cx="571500"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20" name="Group 33"/>
          <p:cNvGrpSpPr/>
          <p:nvPr/>
        </p:nvGrpSpPr>
        <p:grpSpPr bwMode="auto">
          <a:xfrm>
            <a:off x="8971915" y="4993640"/>
            <a:ext cx="2743200" cy="228600"/>
            <a:chOff x="2976" y="1392"/>
            <a:chExt cx="1728" cy="144"/>
          </a:xfrm>
        </p:grpSpPr>
        <p:sp>
          <p:nvSpPr>
            <p:cNvPr id="36890"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1"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2"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3"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4"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5"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896"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36877" name="Line 41"/>
          <p:cNvSpPr>
            <a:spLocks noChangeShapeType="1"/>
          </p:cNvSpPr>
          <p:nvPr/>
        </p:nvSpPr>
        <p:spPr bwMode="auto">
          <a:xfrm flipV="1">
            <a:off x="5542915" y="4841240"/>
            <a:ext cx="6324600" cy="0"/>
          </a:xfrm>
          <a:prstGeom prst="line">
            <a:avLst/>
          </a:prstGeom>
          <a:noFill/>
          <a:ln w="25400">
            <a:solidFill>
              <a:schemeClr val="tx1"/>
            </a:solidFill>
            <a:round/>
          </a:ln>
        </p:spPr>
        <p:txBody>
          <a:bodyPr wrap="none" anchor="ctr"/>
          <a:lstStyle/>
          <a:p>
            <a:endParaRPr lang="en-US"/>
          </a:p>
        </p:txBody>
      </p:sp>
      <p:sp>
        <p:nvSpPr>
          <p:cNvPr id="36881" name="Rectangle 45"/>
          <p:cNvSpPr>
            <a:spLocks noChangeArrowheads="1"/>
          </p:cNvSpPr>
          <p:nvPr/>
        </p:nvSpPr>
        <p:spPr bwMode="auto">
          <a:xfrm>
            <a:off x="7384415" y="4841240"/>
            <a:ext cx="1435100" cy="366713"/>
          </a:xfrm>
          <a:prstGeom prst="rect">
            <a:avLst/>
          </a:prstGeom>
          <a:noFill/>
          <a:ln w="25400">
            <a:noFill/>
            <a:miter lim="800000"/>
          </a:ln>
        </p:spPr>
        <p:txBody>
          <a:bodyPr wrap="none">
            <a:spAutoFit/>
          </a:bodyPr>
          <a:lstStyle/>
          <a:p>
            <a:pPr algn="r">
              <a:lnSpc>
                <a:spcPct val="100000"/>
              </a:lnSpc>
            </a:pPr>
            <a:r>
              <a:rPr lang="en-US" b="0">
                <a:latin typeface="Times" panose="00000500000000020000" pitchFamily="18" charset="0"/>
              </a:rPr>
              <a:t>UMult</a:t>
            </a:r>
            <a:r>
              <a:rPr lang="en-US" b="0" i="1" baseline="-25000">
                <a:latin typeface="Times" panose="00000500000000020000" pitchFamily="18" charset="0"/>
              </a:rPr>
              <a:t>w</a:t>
            </a:r>
            <a:r>
              <a:rPr lang="en-US" b="0">
                <a:latin typeface="Times" panose="00000500000000020000" pitchFamily="18" charset="0"/>
              </a:rPr>
              <a:t>(</a:t>
            </a:r>
            <a:r>
              <a:rPr lang="en-US" b="0" i="1">
                <a:latin typeface="Times" panose="00000500000000020000" pitchFamily="18" charset="0"/>
              </a:rPr>
              <a:t>u</a:t>
            </a:r>
            <a:r>
              <a:rPr lang="en-US" b="0">
                <a:latin typeface="Times" panose="00000500000000020000" pitchFamily="18" charset="0"/>
              </a:rPr>
              <a:t> , </a:t>
            </a:r>
            <a:r>
              <a:rPr lang="en-US" b="0" i="1">
                <a:latin typeface="Times" panose="00000500000000020000" pitchFamily="18" charset="0"/>
              </a:rPr>
              <a:t>v</a:t>
            </a:r>
            <a:r>
              <a:rPr lang="en-US" b="0">
                <a:latin typeface="Times" panose="00000500000000020000" pitchFamily="18" charset="0"/>
              </a:rPr>
              <a:t>)</a:t>
            </a:r>
          </a:p>
        </p:txBody>
      </p:sp>
      <p:grpSp>
        <p:nvGrpSpPr>
          <p:cNvPr id="21" name="Group 46"/>
          <p:cNvGrpSpPr/>
          <p:nvPr/>
        </p:nvGrpSpPr>
        <p:grpSpPr bwMode="auto">
          <a:xfrm>
            <a:off x="6228715" y="4536440"/>
            <a:ext cx="2743200" cy="228600"/>
            <a:chOff x="2976" y="1392"/>
            <a:chExt cx="1728" cy="144"/>
          </a:xfrm>
          <a:solidFill>
            <a:schemeClr val="accent2">
              <a:lumMod val="40000"/>
              <a:lumOff val="60000"/>
            </a:schemeClr>
          </a:solidFill>
        </p:grpSpPr>
        <p:sp>
          <p:nvSpPr>
            <p:cNvPr id="36883" name="Rectangle 47"/>
            <p:cNvSpPr>
              <a:spLocks noChangeArrowheads="1"/>
            </p:cNvSpPr>
            <p:nvPr/>
          </p:nvSpPr>
          <p:spPr bwMode="auto">
            <a:xfrm>
              <a:off x="297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4" name="Rectangle 48"/>
            <p:cNvSpPr>
              <a:spLocks noChangeArrowheads="1"/>
            </p:cNvSpPr>
            <p:nvPr/>
          </p:nvSpPr>
          <p:spPr bwMode="auto">
            <a:xfrm>
              <a:off x="312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5" name="Rectangle 49"/>
            <p:cNvSpPr>
              <a:spLocks noChangeArrowheads="1"/>
            </p:cNvSpPr>
            <p:nvPr/>
          </p:nvSpPr>
          <p:spPr bwMode="auto">
            <a:xfrm>
              <a:off x="3264"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6" name="Rectangle 50"/>
            <p:cNvSpPr>
              <a:spLocks noChangeArrowheads="1"/>
            </p:cNvSpPr>
            <p:nvPr/>
          </p:nvSpPr>
          <p:spPr bwMode="auto">
            <a:xfrm>
              <a:off x="4272"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7" name="Rectangle 51"/>
            <p:cNvSpPr>
              <a:spLocks noChangeArrowheads="1"/>
            </p:cNvSpPr>
            <p:nvPr/>
          </p:nvSpPr>
          <p:spPr bwMode="auto">
            <a:xfrm>
              <a:off x="4416"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8" name="Rectangle 52"/>
            <p:cNvSpPr>
              <a:spLocks noChangeArrowheads="1"/>
            </p:cNvSpPr>
            <p:nvPr/>
          </p:nvSpPr>
          <p:spPr bwMode="auto">
            <a:xfrm>
              <a:off x="4560" y="1392"/>
              <a:ext cx="144" cy="144"/>
            </a:xfrm>
            <a:prstGeom prst="rect">
              <a:avLst/>
            </a:prstGeom>
            <a:grpFill/>
            <a:ln w="25400">
              <a:solidFill>
                <a:schemeClr val="tx1"/>
              </a:solidFill>
              <a:miter lim="800000"/>
            </a:ln>
          </p:spPr>
          <p:txBody>
            <a:bodyPr wrap="none" anchor="ctr"/>
            <a:lstStyle/>
            <a:p>
              <a:pPr algn="ctr">
                <a:lnSpc>
                  <a:spcPct val="100000"/>
                </a:lnSpc>
              </a:pPr>
              <a:endParaRPr lang="en-US" b="0"/>
            </a:p>
          </p:txBody>
        </p:sp>
        <p:sp>
          <p:nvSpPr>
            <p:cNvPr id="36889" name="Rectangle 53"/>
            <p:cNvSpPr>
              <a:spLocks noChangeArrowheads="1"/>
            </p:cNvSpPr>
            <p:nvPr/>
          </p:nvSpPr>
          <p:spPr bwMode="auto">
            <a:xfrm>
              <a:off x="3408" y="1392"/>
              <a:ext cx="864" cy="144"/>
            </a:xfrm>
            <a:prstGeom prst="rect">
              <a:avLst/>
            </a:prstGeom>
            <a:grpFill/>
            <a:ln w="25400">
              <a:solidFill>
                <a:schemeClr val="tx1"/>
              </a:solidFill>
              <a:miter lim="800000"/>
            </a:ln>
          </p:spPr>
          <p:txBody>
            <a:bodyPr wrap="none" anchor="ctr"/>
            <a:lstStyle/>
            <a:p>
              <a:pPr algn="ctr">
                <a:lnSpc>
                  <a:spcPct val="100000"/>
                </a:lnSpc>
              </a:pPr>
              <a:r>
                <a:rPr lang="en-US" b="0"/>
                <a:t>• • •</a:t>
              </a:r>
            </a:p>
          </p:txBody>
        </p:sp>
      </p:gr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3" name="Rectangle 27"/>
          <p:cNvSpPr>
            <a:spLocks noGrp="1" noChangeArrowheads="1"/>
          </p:cNvSpPr>
          <p:nvPr/>
        </p:nvSpPr>
        <p:spPr>
          <a:xfrm>
            <a:off x="1311275" y="116395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7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7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7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704020202020204" pitchFamily="34" charset="0"/>
              </a:defRPr>
            </a:lvl9pPr>
          </a:lstStyle>
          <a:p>
            <a:pPr>
              <a:buClr>
                <a:srgbClr val="000000"/>
              </a:buClr>
            </a:pPr>
            <a:r>
              <a:rPr lang="zh-CN" altLang="en-US" dirty="0">
                <a:ea typeface="SimSun" pitchFamily="2" charset="-122"/>
              </a:rPr>
              <a:t>每一位都是</a:t>
            </a:r>
            <a:r>
              <a:rPr lang="en-US" altLang="zh-CN" dirty="0">
                <a:ea typeface="SimSun" pitchFamily="2" charset="-122"/>
              </a:rPr>
              <a:t>0/1</a:t>
            </a:r>
          </a:p>
          <a:p>
            <a:pPr>
              <a:buClr>
                <a:srgbClr val="0D0D0D"/>
              </a:buClr>
            </a:pPr>
            <a:r>
              <a:rPr lang="en-US" dirty="0"/>
              <a:t>通过各种方式编码/解释比特集</a:t>
            </a:r>
          </a:p>
          <a:p>
            <a:pPr lvl="1">
              <a:buClr>
                <a:srgbClr val="0D0D0D"/>
              </a:buClr>
            </a:pPr>
            <a:r>
              <a:rPr lang="en-US" dirty="0"/>
              <a:t>计算机决定做什么（指令）</a:t>
            </a:r>
          </a:p>
          <a:p>
            <a:pPr lvl="1">
              <a:buClr>
                <a:srgbClr val="0D0D0D"/>
              </a:buClr>
            </a:pPr>
            <a:r>
              <a:rPr lang="en-US" dirty="0"/>
              <a:t>表示</a:t>
            </a:r>
            <a:r>
              <a:rPr lang="zh-CN" altLang="en-US" dirty="0">
                <a:ea typeface="SimSun" pitchFamily="2" charset="-122"/>
              </a:rPr>
              <a:t>、</a:t>
            </a:r>
            <a:r>
              <a:rPr lang="en-US" dirty="0"/>
              <a:t>操作数字、集合、字符串</a:t>
            </a:r>
            <a:r>
              <a:rPr lang="zh-CN" altLang="en-US" dirty="0">
                <a:ea typeface="SimSun" pitchFamily="2" charset="-122"/>
              </a:rPr>
              <a:t>等 </a:t>
            </a:r>
          </a:p>
          <a:p>
            <a:pPr>
              <a:buClr>
                <a:srgbClr val="0D0D0D"/>
              </a:buClr>
            </a:pPr>
            <a:r>
              <a:rPr lang="en-US" dirty="0"/>
              <a:t>为什么？----</a:t>
            </a:r>
            <a:r>
              <a:rPr lang="zh-CN" altLang="en-US" dirty="0">
                <a:ea typeface="SimSun" pitchFamily="2" charset="-122"/>
              </a:rPr>
              <a:t>易于</a:t>
            </a:r>
            <a:r>
              <a:rPr lang="en-US" dirty="0"/>
              <a:t>电子实现</a:t>
            </a:r>
          </a:p>
          <a:p>
            <a:pPr lvl="1">
              <a:buClr>
                <a:srgbClr val="0D0D0D"/>
              </a:buClr>
            </a:pPr>
            <a:r>
              <a:rPr lang="en-US"/>
              <a:t>易储存</a:t>
            </a:r>
          </a:p>
          <a:p>
            <a:pPr lvl="1">
              <a:buClr>
                <a:srgbClr val="0D0D0D"/>
              </a:buClr>
            </a:pPr>
            <a:r>
              <a:rPr lang="en-US" dirty="0"/>
              <a:t>在有噪声和不准确的电线上可靠传输 </a:t>
            </a:r>
          </a:p>
        </p:txBody>
      </p:sp>
      <p:sp>
        <p:nvSpPr>
          <p:cNvPr id="9242" name="Rectangle 26"/>
          <p:cNvSpPr>
            <a:spLocks noGrp="1" noChangeArrowheads="1"/>
          </p:cNvSpPr>
          <p:nvPr/>
        </p:nvSpPr>
        <p:spPr>
          <a:xfrm>
            <a:off x="1432708" y="42043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pitchFamily="3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charset="0"/>
              </a:defRPr>
            </a:lvl2pPr>
            <a:lvl3pPr marL="119380" indent="-119380" algn="l" rtl="0" eaLnBrk="1" fontAlgn="base" hangingPunct="1">
              <a:spcBef>
                <a:spcPct val="0"/>
              </a:spcBef>
              <a:spcAft>
                <a:spcPct val="0"/>
              </a:spcAft>
              <a:defRPr sz="3600" b="1">
                <a:solidFill>
                  <a:schemeClr val="tx1"/>
                </a:solidFill>
                <a:latin typeface="Arial Narrow" panose="020B0606020202030204" charset="0"/>
              </a:defRPr>
            </a:lvl3pPr>
            <a:lvl4pPr marL="119380" indent="-119380" algn="l" rtl="0" eaLnBrk="1" fontAlgn="base" hangingPunct="1">
              <a:spcBef>
                <a:spcPct val="0"/>
              </a:spcBef>
              <a:spcAft>
                <a:spcPct val="0"/>
              </a:spcAft>
              <a:defRPr sz="3600" b="1">
                <a:solidFill>
                  <a:schemeClr val="tx1"/>
                </a:solidFill>
                <a:latin typeface="Arial Narrow" panose="020B0606020202030204" charset="0"/>
              </a:defRPr>
            </a:lvl4pPr>
            <a:lvl5pPr marL="119380" indent="-119380" algn="l" rtl="0" eaLnBrk="1" fontAlgn="base" hangingPunct="1">
              <a:spcBef>
                <a:spcPct val="0"/>
              </a:spcBef>
              <a:spcAft>
                <a:spcPct val="0"/>
              </a:spcAft>
              <a:defRPr sz="3600" b="1">
                <a:solidFill>
                  <a:schemeClr val="tx1"/>
                </a:solidFill>
                <a:latin typeface="Arial Narrow" panose="020B0606020202030204" charset="0"/>
              </a:defRPr>
            </a:lvl5pPr>
            <a:lvl6pPr marL="576580" algn="l" rtl="0" eaLnBrk="1" fontAlgn="base" hangingPunct="1">
              <a:spcBef>
                <a:spcPct val="0"/>
              </a:spcBef>
              <a:spcAft>
                <a:spcPct val="0"/>
              </a:spcAft>
              <a:defRPr sz="3600" b="1">
                <a:solidFill>
                  <a:schemeClr val="tx1"/>
                </a:solidFill>
                <a:latin typeface="Arial Narrow" panose="020B0606020202030204" charset="0"/>
              </a:defRPr>
            </a:lvl6pPr>
            <a:lvl7pPr marL="1033780" algn="l" rtl="0" eaLnBrk="1" fontAlgn="base" hangingPunct="1">
              <a:spcBef>
                <a:spcPct val="0"/>
              </a:spcBef>
              <a:spcAft>
                <a:spcPct val="0"/>
              </a:spcAft>
              <a:defRPr sz="3600" b="1">
                <a:solidFill>
                  <a:schemeClr val="tx1"/>
                </a:solidFill>
                <a:latin typeface="Arial Narrow" panose="020B0606020202030204" charset="0"/>
              </a:defRPr>
            </a:lvl7pPr>
            <a:lvl8pPr marL="1490980" algn="l" rtl="0" eaLnBrk="1" fontAlgn="base" hangingPunct="1">
              <a:spcBef>
                <a:spcPct val="0"/>
              </a:spcBef>
              <a:spcAft>
                <a:spcPct val="0"/>
              </a:spcAft>
              <a:defRPr sz="3600" b="1">
                <a:solidFill>
                  <a:schemeClr val="tx1"/>
                </a:solidFill>
                <a:latin typeface="Arial Narrow" panose="020B0606020202030204" charset="0"/>
              </a:defRPr>
            </a:lvl8pPr>
            <a:lvl9pPr marL="1948180" algn="l" rtl="0" eaLnBrk="1" fontAlgn="base" hangingPunct="1">
              <a:spcBef>
                <a:spcPct val="0"/>
              </a:spcBef>
              <a:spcAft>
                <a:spcPct val="0"/>
              </a:spcAft>
              <a:defRPr sz="3600" b="1">
                <a:solidFill>
                  <a:schemeClr val="tx1"/>
                </a:solidFill>
                <a:latin typeface="Arial Narrow" panose="020B0606020202030204" charset="0"/>
              </a:defRPr>
            </a:lvl9pPr>
          </a:lstStyle>
          <a:p>
            <a:r>
              <a:rPr lang="en-US" dirty="0"/>
              <a:t>“</a:t>
            </a:r>
            <a:r>
              <a:rPr lang="zh-CN" dirty="0">
                <a:ea typeface="SimSun" pitchFamily="2" charset="-122"/>
              </a:rPr>
              <a:t>万物皆位</a:t>
            </a:r>
            <a:r>
              <a:rPr lang="en-US" dirty="0"/>
              <a:t>”</a:t>
            </a:r>
          </a:p>
        </p:txBody>
      </p:sp>
      <p:grpSp>
        <p:nvGrpSpPr>
          <p:cNvPr id="26" name="Group 4"/>
          <p:cNvGrpSpPr/>
          <p:nvPr/>
        </p:nvGrpSpPr>
        <p:grpSpPr bwMode="auto">
          <a:xfrm>
            <a:off x="1463040" y="4191000"/>
            <a:ext cx="6858000" cy="2209800"/>
            <a:chOff x="0" y="0"/>
            <a:chExt cx="4320" cy="1392"/>
          </a:xfrm>
        </p:grpSpPr>
        <p:sp>
          <p:nvSpPr>
            <p:cNvPr id="27" name="Rectangle 5"/>
            <p:cNvSpPr/>
            <p:nvPr/>
          </p:nvSpPr>
          <p:spPr bwMode="auto">
            <a:xfrm>
              <a:off x="575" y="1008"/>
              <a:ext cx="3745" cy="240"/>
            </a:xfrm>
            <a:prstGeom prst="rect">
              <a:avLst/>
            </a:prstGeom>
            <a:solidFill>
              <a:srgbClr val="00FF99"/>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28" name="Rectangle 6"/>
            <p:cNvSpPr/>
            <p:nvPr/>
          </p:nvSpPr>
          <p:spPr bwMode="auto">
            <a:xfrm>
              <a:off x="575" y="384"/>
              <a:ext cx="3745" cy="240"/>
            </a:xfrm>
            <a:prstGeom prst="rect">
              <a:avLst/>
            </a:prstGeom>
            <a:solidFill>
              <a:srgbClr val="00FF99"/>
            </a:solidFill>
            <a:ln w="25400">
              <a:noFill/>
              <a:miter lim="800000"/>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29" name="Freeform 7"/>
            <p:cNvSpPr/>
            <p:nvPr/>
          </p:nvSpPr>
          <p:spPr bwMode="auto">
            <a:xfrm>
              <a:off x="576" y="484"/>
              <a:ext cx="3732" cy="716"/>
            </a:xfrm>
            <a:custGeom>
              <a:avLst/>
              <a:gdLst>
                <a:gd name="T0" fmla="*/ 0 w 21600"/>
                <a:gd name="T1" fmla="*/ 21298 h 21600"/>
                <a:gd name="T2" fmla="*/ 948 w 21600"/>
                <a:gd name="T3" fmla="*/ 19699 h 21600"/>
                <a:gd name="T4" fmla="*/ 1775 w 21600"/>
                <a:gd name="T5" fmla="*/ 19398 h 21600"/>
                <a:gd name="T6" fmla="*/ 3302 w 21600"/>
                <a:gd name="T7" fmla="*/ 20665 h 21600"/>
                <a:gd name="T8" fmla="*/ 4636 w 21600"/>
                <a:gd name="T9" fmla="*/ 19699 h 21600"/>
                <a:gd name="T10" fmla="*/ 5397 w 21600"/>
                <a:gd name="T11" fmla="*/ 19066 h 21600"/>
                <a:gd name="T12" fmla="*/ 6164 w 21600"/>
                <a:gd name="T13" fmla="*/ 20031 h 21600"/>
                <a:gd name="T14" fmla="*/ 7111 w 21600"/>
                <a:gd name="T15" fmla="*/ 20333 h 21600"/>
                <a:gd name="T16" fmla="*/ 7685 w 21600"/>
                <a:gd name="T17" fmla="*/ 20031 h 21600"/>
                <a:gd name="T18" fmla="*/ 7878 w 21600"/>
                <a:gd name="T19" fmla="*/ 19699 h 21600"/>
                <a:gd name="T20" fmla="*/ 8132 w 21600"/>
                <a:gd name="T21" fmla="*/ 17165 h 21600"/>
                <a:gd name="T22" fmla="*/ 8832 w 21600"/>
                <a:gd name="T23" fmla="*/ 7632 h 21600"/>
                <a:gd name="T24" fmla="*/ 9339 w 21600"/>
                <a:gd name="T25" fmla="*/ 3499 h 21600"/>
                <a:gd name="T26" fmla="*/ 9913 w 21600"/>
                <a:gd name="T27" fmla="*/ 1599 h 21600"/>
                <a:gd name="T28" fmla="*/ 11054 w 21600"/>
                <a:gd name="T29" fmla="*/ 634 h 21600"/>
                <a:gd name="T30" fmla="*/ 12261 w 21600"/>
                <a:gd name="T31" fmla="*/ 965 h 21600"/>
                <a:gd name="T32" fmla="*/ 12514 w 21600"/>
                <a:gd name="T33" fmla="*/ 1267 h 21600"/>
                <a:gd name="T34" fmla="*/ 13595 w 21600"/>
                <a:gd name="T35" fmla="*/ 332 h 21600"/>
                <a:gd name="T36" fmla="*/ 13975 w 21600"/>
                <a:gd name="T37" fmla="*/ 1267 h 21600"/>
                <a:gd name="T38" fmla="*/ 14422 w 21600"/>
                <a:gd name="T39" fmla="*/ 1599 h 21600"/>
                <a:gd name="T40" fmla="*/ 15436 w 21600"/>
                <a:gd name="T41" fmla="*/ 1267 h 21600"/>
                <a:gd name="T42" fmla="*/ 15817 w 21600"/>
                <a:gd name="T43" fmla="*/ 1931 h 21600"/>
                <a:gd name="T44" fmla="*/ 16390 w 21600"/>
                <a:gd name="T45" fmla="*/ 332 h 21600"/>
                <a:gd name="T46" fmla="*/ 16710 w 21600"/>
                <a:gd name="T47" fmla="*/ 0 h 21600"/>
                <a:gd name="T48" fmla="*/ 18358 w 21600"/>
                <a:gd name="T49" fmla="*/ 12399 h 21600"/>
                <a:gd name="T50" fmla="*/ 19058 w 21600"/>
                <a:gd name="T51" fmla="*/ 19398 h 21600"/>
                <a:gd name="T52" fmla="*/ 20205 w 21600"/>
                <a:gd name="T53" fmla="*/ 21600 h 21600"/>
                <a:gd name="T54" fmla="*/ 20773 w 21600"/>
                <a:gd name="T55" fmla="*/ 21298 h 21600"/>
                <a:gd name="T56" fmla="*/ 20900 w 21600"/>
                <a:gd name="T57" fmla="*/ 20333 h 21600"/>
                <a:gd name="T58" fmla="*/ 21600 w 21600"/>
                <a:gd name="T59" fmla="*/ 19699 h 216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00"/>
                <a:gd name="T91" fmla="*/ 0 h 21600"/>
                <a:gd name="T92" fmla="*/ 21600 w 21600"/>
                <a:gd name="T93" fmla="*/ 21600 h 216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00" h="21600">
                  <a:moveTo>
                    <a:pt x="0" y="21298"/>
                  </a:moveTo>
                  <a:cubicBezTo>
                    <a:pt x="326" y="20936"/>
                    <a:pt x="610" y="19820"/>
                    <a:pt x="948" y="19699"/>
                  </a:cubicBezTo>
                  <a:cubicBezTo>
                    <a:pt x="1219" y="19579"/>
                    <a:pt x="1497" y="19488"/>
                    <a:pt x="1775" y="19398"/>
                  </a:cubicBezTo>
                  <a:cubicBezTo>
                    <a:pt x="2276" y="19850"/>
                    <a:pt x="2789" y="20212"/>
                    <a:pt x="3302" y="20665"/>
                  </a:cubicBezTo>
                  <a:cubicBezTo>
                    <a:pt x="3791" y="19760"/>
                    <a:pt x="3984" y="19911"/>
                    <a:pt x="4636" y="19699"/>
                  </a:cubicBezTo>
                  <a:cubicBezTo>
                    <a:pt x="4781" y="19549"/>
                    <a:pt x="5282" y="19066"/>
                    <a:pt x="5397" y="19066"/>
                  </a:cubicBezTo>
                  <a:cubicBezTo>
                    <a:pt x="5663" y="19066"/>
                    <a:pt x="5898" y="19880"/>
                    <a:pt x="6164" y="20031"/>
                  </a:cubicBezTo>
                  <a:cubicBezTo>
                    <a:pt x="6478" y="20182"/>
                    <a:pt x="6792" y="20212"/>
                    <a:pt x="7111" y="20333"/>
                  </a:cubicBezTo>
                  <a:cubicBezTo>
                    <a:pt x="7299" y="20212"/>
                    <a:pt x="7492" y="20182"/>
                    <a:pt x="7685" y="20031"/>
                  </a:cubicBezTo>
                  <a:cubicBezTo>
                    <a:pt x="7751" y="19971"/>
                    <a:pt x="7836" y="19941"/>
                    <a:pt x="7878" y="19699"/>
                  </a:cubicBezTo>
                  <a:cubicBezTo>
                    <a:pt x="7993" y="18945"/>
                    <a:pt x="8023" y="17950"/>
                    <a:pt x="8132" y="17165"/>
                  </a:cubicBezTo>
                  <a:cubicBezTo>
                    <a:pt x="8548" y="13937"/>
                    <a:pt x="8566" y="10921"/>
                    <a:pt x="8832" y="7632"/>
                  </a:cubicBezTo>
                  <a:cubicBezTo>
                    <a:pt x="8935" y="6305"/>
                    <a:pt x="9176" y="4616"/>
                    <a:pt x="9339" y="3499"/>
                  </a:cubicBezTo>
                  <a:cubicBezTo>
                    <a:pt x="9466" y="2594"/>
                    <a:pt x="9689" y="1810"/>
                    <a:pt x="9913" y="1599"/>
                  </a:cubicBezTo>
                  <a:cubicBezTo>
                    <a:pt x="10287" y="1207"/>
                    <a:pt x="11054" y="634"/>
                    <a:pt x="11054" y="634"/>
                  </a:cubicBezTo>
                  <a:cubicBezTo>
                    <a:pt x="11452" y="724"/>
                    <a:pt x="11856" y="784"/>
                    <a:pt x="12261" y="965"/>
                  </a:cubicBezTo>
                  <a:cubicBezTo>
                    <a:pt x="12345" y="996"/>
                    <a:pt x="12424" y="1267"/>
                    <a:pt x="12514" y="1267"/>
                  </a:cubicBezTo>
                  <a:cubicBezTo>
                    <a:pt x="12859" y="1267"/>
                    <a:pt x="13245" y="603"/>
                    <a:pt x="13595" y="332"/>
                  </a:cubicBezTo>
                  <a:cubicBezTo>
                    <a:pt x="13728" y="513"/>
                    <a:pt x="13837" y="1056"/>
                    <a:pt x="13975" y="1267"/>
                  </a:cubicBezTo>
                  <a:cubicBezTo>
                    <a:pt x="14114" y="1478"/>
                    <a:pt x="14271" y="1478"/>
                    <a:pt x="14422" y="1599"/>
                  </a:cubicBezTo>
                  <a:cubicBezTo>
                    <a:pt x="14790" y="1086"/>
                    <a:pt x="15050" y="935"/>
                    <a:pt x="15436" y="1267"/>
                  </a:cubicBezTo>
                  <a:cubicBezTo>
                    <a:pt x="15563" y="1478"/>
                    <a:pt x="15684" y="2142"/>
                    <a:pt x="15817" y="1931"/>
                  </a:cubicBezTo>
                  <a:cubicBezTo>
                    <a:pt x="16022" y="1569"/>
                    <a:pt x="16173" y="543"/>
                    <a:pt x="16390" y="332"/>
                  </a:cubicBezTo>
                  <a:cubicBezTo>
                    <a:pt x="16493" y="211"/>
                    <a:pt x="16601" y="91"/>
                    <a:pt x="16710" y="0"/>
                  </a:cubicBezTo>
                  <a:cubicBezTo>
                    <a:pt x="17682" y="4857"/>
                    <a:pt x="17851" y="5038"/>
                    <a:pt x="18358" y="12399"/>
                  </a:cubicBezTo>
                  <a:cubicBezTo>
                    <a:pt x="18539" y="15023"/>
                    <a:pt x="18527" y="18010"/>
                    <a:pt x="19058" y="19398"/>
                  </a:cubicBezTo>
                  <a:cubicBezTo>
                    <a:pt x="19855" y="18674"/>
                    <a:pt x="19445" y="17799"/>
                    <a:pt x="20205" y="21600"/>
                  </a:cubicBezTo>
                  <a:cubicBezTo>
                    <a:pt x="20393" y="21479"/>
                    <a:pt x="20592" y="21600"/>
                    <a:pt x="20773" y="21298"/>
                  </a:cubicBezTo>
                  <a:cubicBezTo>
                    <a:pt x="20839" y="21147"/>
                    <a:pt x="20839" y="20544"/>
                    <a:pt x="20900" y="20333"/>
                  </a:cubicBezTo>
                  <a:cubicBezTo>
                    <a:pt x="21063" y="19669"/>
                    <a:pt x="21401" y="19699"/>
                    <a:pt x="21600" y="19699"/>
                  </a:cubicBezTo>
                </a:path>
              </a:pathLst>
            </a:cu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0" name="Line 8"/>
            <p:cNvSpPr>
              <a:spLocks noChangeShapeType="1"/>
            </p:cNvSpPr>
            <p:nvPr/>
          </p:nvSpPr>
          <p:spPr bwMode="auto">
            <a:xfrm flipH="1">
              <a:off x="432" y="1248"/>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1" name="Line 9"/>
            <p:cNvSpPr>
              <a:spLocks noChangeShapeType="1"/>
            </p:cNvSpPr>
            <p:nvPr/>
          </p:nvSpPr>
          <p:spPr bwMode="auto">
            <a:xfrm flipH="1">
              <a:off x="432" y="384"/>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2" name="Rectangle 10"/>
            <p:cNvSpPr/>
            <p:nvPr/>
          </p:nvSpPr>
          <p:spPr bwMode="auto">
            <a:xfrm>
              <a:off x="0" y="1152"/>
              <a:ext cx="393" cy="240"/>
            </a:xfrm>
            <a:prstGeom prst="rect">
              <a:avLst/>
            </a:prstGeom>
            <a:noFill/>
            <a:ln w="25400">
              <a:noFill/>
              <a:miter lim="800000"/>
            </a:ln>
          </p:spPr>
          <p:txBody>
            <a:bodyPr wrap="none" lIns="50800" tIns="50800" bIns="50800">
              <a:spAutoFit/>
            </a:bodyPr>
            <a:lstStyle/>
            <a:p>
              <a:pPr eaLnBrk="1" hangingPunct="1"/>
              <a:r>
                <a:rPr lang="en-US" sz="1800" b="0">
                  <a:solidFill>
                    <a:srgbClr val="000066"/>
                  </a:solidFill>
                  <a:latin typeface="Helvetica" charset="0"/>
                  <a:ea typeface="Helvetica" charset="0"/>
                  <a:cs typeface="Helvetica" charset="0"/>
                  <a:sym typeface="Helvetica" charset="0"/>
                </a:rPr>
                <a:t>0.0V</a:t>
              </a:r>
            </a:p>
          </p:txBody>
        </p:sp>
        <p:sp>
          <p:nvSpPr>
            <p:cNvPr id="33" name="Rectangle 11"/>
            <p:cNvSpPr/>
            <p:nvPr/>
          </p:nvSpPr>
          <p:spPr bwMode="auto">
            <a:xfrm>
              <a:off x="0" y="912"/>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0.2V</a:t>
              </a:r>
            </a:p>
          </p:txBody>
        </p:sp>
        <p:sp>
          <p:nvSpPr>
            <p:cNvPr id="34" name="Rectangle 12"/>
            <p:cNvSpPr/>
            <p:nvPr/>
          </p:nvSpPr>
          <p:spPr bwMode="auto">
            <a:xfrm>
              <a:off x="0" y="528"/>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0.9V</a:t>
              </a:r>
            </a:p>
          </p:txBody>
        </p:sp>
        <p:sp>
          <p:nvSpPr>
            <p:cNvPr id="35" name="Rectangle 13"/>
            <p:cNvSpPr/>
            <p:nvPr/>
          </p:nvSpPr>
          <p:spPr bwMode="auto">
            <a:xfrm>
              <a:off x="0" y="288"/>
              <a:ext cx="397" cy="239"/>
            </a:xfrm>
            <a:prstGeom prst="rect">
              <a:avLst/>
            </a:prstGeom>
            <a:noFill/>
            <a:ln w="25400">
              <a:noFill/>
              <a:miter lim="800000"/>
            </a:ln>
          </p:spPr>
          <p:txBody>
            <a:bodyPr wrap="none" lIns="50800" tIns="50800" bIns="50800">
              <a:spAutoFit/>
            </a:bodyPr>
            <a:lstStyle/>
            <a:p>
              <a:pPr eaLnBrk="1" hangingPunct="1"/>
              <a:r>
                <a:rPr lang="en-US" sz="1800" b="0" dirty="0">
                  <a:solidFill>
                    <a:srgbClr val="000066"/>
                  </a:solidFill>
                  <a:latin typeface="Helvetica" charset="0"/>
                  <a:ea typeface="Helvetica" charset="0"/>
                  <a:cs typeface="Helvetica" charset="0"/>
                  <a:sym typeface="Helvetica" charset="0"/>
                </a:rPr>
                <a:t>1.1V</a:t>
              </a:r>
            </a:p>
          </p:txBody>
        </p:sp>
        <p:sp>
          <p:nvSpPr>
            <p:cNvPr id="36" name="Line 14"/>
            <p:cNvSpPr>
              <a:spLocks noChangeShapeType="1"/>
            </p:cNvSpPr>
            <p:nvPr/>
          </p:nvSpPr>
          <p:spPr bwMode="auto">
            <a:xfrm>
              <a:off x="576" y="96"/>
              <a:ext cx="1392"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7" name="Line 15"/>
            <p:cNvSpPr>
              <a:spLocks noChangeShapeType="1"/>
            </p:cNvSpPr>
            <p:nvPr/>
          </p:nvSpPr>
          <p:spPr bwMode="auto">
            <a:xfrm>
              <a:off x="2160" y="96"/>
              <a:ext cx="144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8" name="Line 16"/>
            <p:cNvSpPr>
              <a:spLocks noChangeShapeType="1"/>
            </p:cNvSpPr>
            <p:nvPr/>
          </p:nvSpPr>
          <p:spPr bwMode="auto">
            <a:xfrm>
              <a:off x="3792" y="96"/>
              <a:ext cx="480" cy="1"/>
            </a:xfrm>
            <a:prstGeom prst="line">
              <a:avLst/>
            </a:prstGeom>
            <a:noFill/>
            <a:ln w="25400">
              <a:solidFill>
                <a:srgbClr val="000066"/>
              </a:solidFill>
              <a:round/>
              <a:headEnd type="triangle" w="med" len="med"/>
              <a:tailEnd type="triangle" w="med" len="me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9" name="Line 17"/>
            <p:cNvSpPr>
              <a:spLocks noChangeShapeType="1"/>
            </p:cNvSpPr>
            <p:nvPr/>
          </p:nvSpPr>
          <p:spPr bwMode="auto">
            <a:xfrm>
              <a:off x="1968" y="48"/>
              <a:ext cx="1" cy="1008"/>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0" name="Line 18"/>
            <p:cNvSpPr>
              <a:spLocks noChangeShapeType="1"/>
            </p:cNvSpPr>
            <p:nvPr/>
          </p:nvSpPr>
          <p:spPr bwMode="auto">
            <a:xfrm>
              <a:off x="2160" y="48"/>
              <a:ext cx="1" cy="576"/>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1" name="Line 19"/>
            <p:cNvSpPr>
              <a:spLocks noChangeShapeType="1"/>
            </p:cNvSpPr>
            <p:nvPr/>
          </p:nvSpPr>
          <p:spPr bwMode="auto">
            <a:xfrm>
              <a:off x="3600" y="48"/>
              <a:ext cx="1" cy="576"/>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2" name="Line 20"/>
            <p:cNvSpPr>
              <a:spLocks noChangeShapeType="1"/>
            </p:cNvSpPr>
            <p:nvPr/>
          </p:nvSpPr>
          <p:spPr bwMode="auto">
            <a:xfrm>
              <a:off x="3792" y="48"/>
              <a:ext cx="1" cy="960"/>
            </a:xfrm>
            <a:prstGeom prst="line">
              <a:avLst/>
            </a:prstGeom>
            <a:noFill/>
            <a:ln w="127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3" name="Rectangle 21"/>
            <p:cNvSpPr/>
            <p:nvPr/>
          </p:nvSpPr>
          <p:spPr bwMode="auto">
            <a:xfrm>
              <a:off x="1105"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4" name="Rectangle 22"/>
            <p:cNvSpPr/>
            <p:nvPr/>
          </p:nvSpPr>
          <p:spPr bwMode="auto">
            <a:xfrm>
              <a:off x="2641" y="0"/>
              <a:ext cx="304"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1</a:t>
              </a:r>
            </a:p>
          </p:txBody>
        </p:sp>
        <p:sp>
          <p:nvSpPr>
            <p:cNvPr id="45" name="Rectangle 23"/>
            <p:cNvSpPr/>
            <p:nvPr/>
          </p:nvSpPr>
          <p:spPr bwMode="auto">
            <a:xfrm>
              <a:off x="3936" y="0"/>
              <a:ext cx="200" cy="240"/>
            </a:xfrm>
            <a:prstGeom prst="rect">
              <a:avLst/>
            </a:prstGeom>
            <a:solidFill>
              <a:srgbClr val="FFFFFF"/>
            </a:solidFill>
            <a:ln w="25400">
              <a:noFill/>
              <a:miter lim="800000"/>
            </a:ln>
          </p:spPr>
          <p:txBody>
            <a:bodyPr lIns="50800" tIns="50800" bIns="50800"/>
            <a:lstStyle/>
            <a:p>
              <a:pPr algn="ctr" eaLnBrk="1" hangingPunct="1"/>
              <a:r>
                <a:rPr lang="en-US" sz="1800" b="0">
                  <a:solidFill>
                    <a:srgbClr val="000066"/>
                  </a:solidFill>
                  <a:latin typeface="Helvetica" charset="0"/>
                  <a:ea typeface="Helvetica" charset="0"/>
                  <a:cs typeface="Helvetica" charset="0"/>
                  <a:sym typeface="Helvetica" charset="0"/>
                </a:rPr>
                <a:t>0</a:t>
              </a:r>
            </a:p>
          </p:txBody>
        </p:sp>
        <p:sp>
          <p:nvSpPr>
            <p:cNvPr id="46" name="Line 24"/>
            <p:cNvSpPr>
              <a:spLocks noChangeShapeType="1"/>
            </p:cNvSpPr>
            <p:nvPr/>
          </p:nvSpPr>
          <p:spPr bwMode="auto">
            <a:xfrm flipH="1">
              <a:off x="432" y="1008"/>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7" name="Line 25"/>
            <p:cNvSpPr>
              <a:spLocks noChangeShapeType="1"/>
            </p:cNvSpPr>
            <p:nvPr/>
          </p:nvSpPr>
          <p:spPr bwMode="auto">
            <a:xfrm flipH="1">
              <a:off x="432" y="624"/>
              <a:ext cx="144" cy="1"/>
            </a:xfrm>
            <a:prstGeom prst="line">
              <a:avLst/>
            </a:prstGeom>
            <a:noFill/>
            <a:ln w="25400">
              <a:solidFill>
                <a:srgbClr val="000066"/>
              </a:solidFill>
              <a:round/>
            </a:ln>
          </p:spPr>
          <p:txBody>
            <a:bodyPr lIns="0" tIns="0" rIns="0" bIns="0"/>
            <a:lstStyle/>
            <a:p>
              <a:pPr algn="ctr" eaLnBrk="1" hangingPunct="1"/>
              <a:endParaRPr lang="en-US" sz="4200" b="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grpSp>
      <p:sp>
        <p:nvSpPr>
          <p:cNvPr id="2" name="线形标注 1(带强调线) 1"/>
          <p:cNvSpPr/>
          <p:nvPr/>
        </p:nvSpPr>
        <p:spPr>
          <a:xfrm>
            <a:off x="8473440" y="830580"/>
            <a:ext cx="3185160" cy="2118360"/>
          </a:xfrm>
          <a:prstGeom prst="accentCallout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例如：基数为</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2</a:t>
            </a: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的表示法</a:t>
            </a: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表示</a:t>
            </a:r>
            <a:r>
              <a:rPr lang="en-US" sz="1800" dirty="0">
                <a:sym typeface="+mn-ea"/>
              </a:rPr>
              <a:t>15213</a:t>
            </a:r>
            <a:r>
              <a:rPr lang="en-US" sz="1800" baseline="-25000" dirty="0">
                <a:sym typeface="+mn-ea"/>
              </a:rPr>
              <a:t>10</a:t>
            </a: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为</a:t>
            </a:r>
            <a:r>
              <a:rPr lang="en-US" sz="1800" dirty="0">
                <a:sym typeface="+mn-ea"/>
              </a:rPr>
              <a:t>11101101101101</a:t>
            </a:r>
            <a:r>
              <a:rPr lang="en-US" sz="1800" baseline="-25000" dirty="0">
                <a:sym typeface="+mn-ea"/>
              </a:rPr>
              <a:t>2</a:t>
            </a: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lang="zh-CN" altLang="en-US" sz="1800">
                <a:ln>
                  <a:noFill/>
                </a:ln>
                <a:effectLst/>
                <a:ea typeface="SimSun" pitchFamily="2" charset="-122"/>
                <a:sym typeface="+mn-ea"/>
              </a:rPr>
              <a:t>表示</a:t>
            </a:r>
            <a:r>
              <a:rPr lang="en-US" sz="1800" dirty="0">
                <a:sym typeface="+mn-ea"/>
              </a:rPr>
              <a:t>1.20</a:t>
            </a:r>
            <a:r>
              <a:rPr lang="en-US" sz="1800" baseline="-25000" dirty="0">
                <a:sym typeface="+mn-ea"/>
              </a:rPr>
              <a:t>10</a:t>
            </a:r>
            <a:r>
              <a:rPr lang="zh-CN" altLang="en-US" sz="1800">
                <a:ln>
                  <a:noFill/>
                </a:ln>
                <a:effectLst/>
                <a:ea typeface="SimSun" pitchFamily="2" charset="-122"/>
                <a:sym typeface="+mn-ea"/>
              </a:rPr>
              <a:t>为</a:t>
            </a:r>
            <a:r>
              <a:rPr lang="en-US" sz="1800" dirty="0">
                <a:sym typeface="+mn-ea"/>
              </a:rPr>
              <a:t>1.0011001100110011[0011]…</a:t>
            </a:r>
            <a:r>
              <a:rPr lang="en-US" sz="1800" baseline="-25000" dirty="0">
                <a:sym typeface="+mn-ea"/>
              </a:rPr>
              <a:t>2</a:t>
            </a: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r>
              <a:rPr lang="zh-CN" altLang="en-US" sz="1800">
                <a:ln>
                  <a:noFill/>
                </a:ln>
                <a:effectLst/>
                <a:ea typeface="SimSun" pitchFamily="2" charset="-122"/>
                <a:sym typeface="+mn-ea"/>
              </a:rPr>
              <a:t>表示</a:t>
            </a:r>
            <a:r>
              <a:rPr lang="en-US" sz="1800" dirty="0">
                <a:sym typeface="+mn-ea"/>
              </a:rPr>
              <a:t>1.5213 X 10</a:t>
            </a:r>
            <a:r>
              <a:rPr lang="en-US" sz="1800" baseline="30000" dirty="0">
                <a:sym typeface="+mn-ea"/>
              </a:rPr>
              <a:t>4</a:t>
            </a:r>
            <a:r>
              <a:rPr lang="zh-CN" altLang="en-US" sz="1800">
                <a:ln>
                  <a:noFill/>
                </a:ln>
                <a:effectLst/>
                <a:ea typeface="SimSun" pitchFamily="2" charset="-122"/>
                <a:sym typeface="+mn-ea"/>
              </a:rPr>
              <a:t>为</a:t>
            </a:r>
            <a:r>
              <a:rPr lang="en-US" sz="1800" dirty="0">
                <a:sym typeface="+mn-ea"/>
              </a:rPr>
              <a:t>1.1101101101101</a:t>
            </a:r>
            <a:r>
              <a:rPr lang="en-US" sz="1800" baseline="-25000" dirty="0">
                <a:sym typeface="+mn-ea"/>
              </a:rPr>
              <a:t>2</a:t>
            </a:r>
            <a:r>
              <a:rPr lang="en-US" sz="1800" dirty="0">
                <a:sym typeface="+mn-ea"/>
              </a:rPr>
              <a:t> X 2</a:t>
            </a:r>
            <a:r>
              <a:rPr lang="en-US" sz="1800" baseline="30000" dirty="0">
                <a:sym typeface="+mn-ea"/>
              </a:rPr>
              <a:t>13</a:t>
            </a:r>
            <a:endParaRPr lang="en-US" sz="1800" baseline="30000" dirty="0"/>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0" marR="0" lvl="1"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0" marR="0" indent="0" algn="l" defTabSz="914400" rtl="0" eaLnBrk="0" fontAlgn="base" latinLnBrk="0" hangingPunct="0">
              <a:lnSpc>
                <a:spcPct val="100000"/>
              </a:lnSpc>
              <a:spcBef>
                <a:spcPct val="0"/>
              </a:spcBef>
              <a:spcAft>
                <a:spcPct val="0"/>
              </a:spcAft>
              <a:buClrTx/>
              <a:buSzTx/>
              <a:buFont typeface="Wingdings" panose="05000000000000000000" charset="0"/>
              <a:buNone/>
            </a:pPr>
            <a:endParaRPr lang="en-US" sz="1800" baseline="-25000" dirty="0">
              <a:sym typeface="+mn-ea"/>
            </a:endParaRP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lang="en-US" sz="1800" baseline="-25000" dirty="0">
              <a:sym typeface="+mn-ea"/>
            </a:endParaRPr>
          </a:p>
          <a:p>
            <a:pPr marL="285750" marR="0" indent="-285750" algn="l" defTabSz="914400" rtl="0" eaLnBrk="0" fontAlgn="base" latinLnBrk="0" hangingPunct="0">
              <a:lnSpc>
                <a:spcPct val="100000"/>
              </a:lnSpc>
              <a:spcBef>
                <a:spcPct val="0"/>
              </a:spcBef>
              <a:spcAft>
                <a:spcPct val="0"/>
              </a:spcAft>
              <a:buClrTx/>
              <a:buSzTx/>
              <a:buFont typeface="Wingdings" panose="05000000000000000000" charset="0"/>
              <a:buChar char=""/>
            </a:pPr>
            <a:endPar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endParaRPr>
          </a:p>
        </p:txBody>
      </p:sp>
      <p:sp>
        <p:nvSpPr>
          <p:cNvPr id="48" name="文本框 1"/>
          <p:cNvSpPr txBox="1"/>
          <p:nvPr/>
        </p:nvSpPr>
        <p:spPr>
          <a:xfrm>
            <a:off x="5338287" y="6192551"/>
            <a:ext cx="6986601" cy="646331"/>
          </a:xfrm>
          <a:prstGeom prst="rect">
            <a:avLst/>
          </a:prstGeom>
          <a:noFill/>
        </p:spPr>
        <p:txBody>
          <a:bodyPr wrap="square" rtlCol="0">
            <a:spAutoFit/>
          </a:bodyPr>
          <a:lstStyle/>
          <a:p>
            <a:r>
              <a:rPr lang="en-US" altLang="zh-CN" dirty="0"/>
              <a:t>B</a:t>
            </a:r>
            <a:r>
              <a:rPr lang="zh-CN" altLang="en-US" dirty="0"/>
              <a:t>站视频</a:t>
            </a:r>
            <a:r>
              <a:rPr lang="en-US" altLang="zh-CN" dirty="0"/>
              <a:t>: </a:t>
            </a:r>
            <a:r>
              <a:rPr lang="zh-CN" altLang="en-US" dirty="0"/>
              <a:t>苏联的三进制电脑，为什么被二进制干掉了？</a:t>
            </a:r>
            <a:r>
              <a:rPr lang="en-US" altLang="zh-CN" dirty="0"/>
              <a:t>【</a:t>
            </a:r>
            <a:r>
              <a:rPr lang="zh-CN" altLang="en-US" dirty="0"/>
              <a:t>差评君</a:t>
            </a:r>
            <a:r>
              <a:rPr lang="en-US" altLang="zh-CN" dirty="0"/>
              <a:t>】</a:t>
            </a:r>
          </a:p>
          <a:p>
            <a:r>
              <a:rPr lang="en-US" altLang="zh-CN" dirty="0"/>
              <a:t>https://www.bilibili.com/video/BV17b4y1U7TZ</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4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3" grpId="0" uiExpand="1" build="p"/>
      <p:bldP spid="2" grpId="0" animBg="1"/>
      <p:bldP spid="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2.3.5  </a:t>
                      </a:r>
                      <a:r>
                        <a:rPr lang="zh-CN" altLang="en-US" sz="2400">
                          <a:solidFill>
                            <a:schemeClr val="bg1"/>
                          </a:solidFill>
                          <a:ea typeface="SimSun" pitchFamily="2" charset="-122"/>
                        </a:rPr>
                        <a:t>补码乘法</a:t>
                      </a:r>
                    </a:p>
                  </a:txBody>
                  <a:tcPr>
                    <a:solidFill>
                      <a:srgbClr val="52B6B1"/>
                    </a:solidFill>
                  </a:tcPr>
                </a:tc>
                <a:extLst>
                  <a:ext uri="{0D108BD9-81ED-4DB2-BD59-A6C34878D82A}">
                    <a16:rowId xmlns:a16="http://schemas.microsoft.com/office/drawing/2014/main" val="10000"/>
                  </a:ext>
                </a:extLst>
              </a:tr>
            </a:tbl>
          </a:graphicData>
        </a:graphic>
      </p:graphicFrame>
      <p:grpSp>
        <p:nvGrpSpPr>
          <p:cNvPr id="8" name="Group 4"/>
          <p:cNvGrpSpPr/>
          <p:nvPr/>
        </p:nvGrpSpPr>
        <p:grpSpPr bwMode="auto">
          <a:xfrm>
            <a:off x="8818245" y="1153100"/>
            <a:ext cx="2743200" cy="228600"/>
            <a:chOff x="2976" y="816"/>
            <a:chExt cx="1728" cy="144"/>
          </a:xfrm>
        </p:grpSpPr>
        <p:sp>
          <p:nvSpPr>
            <p:cNvPr id="9" name="Rectangle 5"/>
            <p:cNvSpPr>
              <a:spLocks noChangeArrowheads="1"/>
            </p:cNvSpPr>
            <p:nvPr/>
          </p:nvSpPr>
          <p:spPr bwMode="auto">
            <a:xfrm>
              <a:off x="297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0" name="Rectangle 6"/>
            <p:cNvSpPr>
              <a:spLocks noChangeArrowheads="1"/>
            </p:cNvSpPr>
            <p:nvPr/>
          </p:nvSpPr>
          <p:spPr bwMode="auto">
            <a:xfrm>
              <a:off x="312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1" name="Rectangle 7"/>
            <p:cNvSpPr>
              <a:spLocks noChangeArrowheads="1"/>
            </p:cNvSpPr>
            <p:nvPr/>
          </p:nvSpPr>
          <p:spPr bwMode="auto">
            <a:xfrm>
              <a:off x="3264"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2" name="Rectangle 8"/>
            <p:cNvSpPr>
              <a:spLocks noChangeArrowheads="1"/>
            </p:cNvSpPr>
            <p:nvPr/>
          </p:nvSpPr>
          <p:spPr bwMode="auto">
            <a:xfrm>
              <a:off x="4272"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7" name="Rectangle 9"/>
            <p:cNvSpPr>
              <a:spLocks noChangeArrowheads="1"/>
            </p:cNvSpPr>
            <p:nvPr/>
          </p:nvSpPr>
          <p:spPr bwMode="auto">
            <a:xfrm>
              <a:off x="4416"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8" name="Rectangle 10"/>
            <p:cNvSpPr>
              <a:spLocks noChangeArrowheads="1"/>
            </p:cNvSpPr>
            <p:nvPr/>
          </p:nvSpPr>
          <p:spPr bwMode="auto">
            <a:xfrm>
              <a:off x="4560" y="816"/>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19" name="Rectangle 11"/>
            <p:cNvSpPr>
              <a:spLocks noChangeArrowheads="1"/>
            </p:cNvSpPr>
            <p:nvPr/>
          </p:nvSpPr>
          <p:spPr bwMode="auto">
            <a:xfrm>
              <a:off x="3408" y="816"/>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grpSp>
        <p:nvGrpSpPr>
          <p:cNvPr id="20" name="Group 12"/>
          <p:cNvGrpSpPr/>
          <p:nvPr/>
        </p:nvGrpSpPr>
        <p:grpSpPr bwMode="auto">
          <a:xfrm>
            <a:off x="8818245" y="1610300"/>
            <a:ext cx="2743200" cy="228600"/>
            <a:chOff x="2976" y="1104"/>
            <a:chExt cx="1728" cy="144"/>
          </a:xfrm>
        </p:grpSpPr>
        <p:sp>
          <p:nvSpPr>
            <p:cNvPr id="21" name="Rectangle 13"/>
            <p:cNvSpPr>
              <a:spLocks noChangeArrowheads="1"/>
            </p:cNvSpPr>
            <p:nvPr/>
          </p:nvSpPr>
          <p:spPr bwMode="auto">
            <a:xfrm>
              <a:off x="297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2" name="Rectangle 14"/>
            <p:cNvSpPr>
              <a:spLocks noChangeArrowheads="1"/>
            </p:cNvSpPr>
            <p:nvPr/>
          </p:nvSpPr>
          <p:spPr bwMode="auto">
            <a:xfrm>
              <a:off x="312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3" name="Rectangle 15"/>
            <p:cNvSpPr>
              <a:spLocks noChangeArrowheads="1"/>
            </p:cNvSpPr>
            <p:nvPr/>
          </p:nvSpPr>
          <p:spPr bwMode="auto">
            <a:xfrm>
              <a:off x="3264"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4" name="Rectangle 16"/>
            <p:cNvSpPr>
              <a:spLocks noChangeArrowheads="1"/>
            </p:cNvSpPr>
            <p:nvPr/>
          </p:nvSpPr>
          <p:spPr bwMode="auto">
            <a:xfrm>
              <a:off x="4272"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5" name="Rectangle 17"/>
            <p:cNvSpPr>
              <a:spLocks noChangeArrowheads="1"/>
            </p:cNvSpPr>
            <p:nvPr/>
          </p:nvSpPr>
          <p:spPr bwMode="auto">
            <a:xfrm>
              <a:off x="4416"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6" name="Rectangle 18"/>
            <p:cNvSpPr>
              <a:spLocks noChangeArrowheads="1"/>
            </p:cNvSpPr>
            <p:nvPr/>
          </p:nvSpPr>
          <p:spPr bwMode="auto">
            <a:xfrm>
              <a:off x="4560" y="1104"/>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27" name="Rectangle 19"/>
            <p:cNvSpPr>
              <a:spLocks noChangeArrowheads="1"/>
            </p:cNvSpPr>
            <p:nvPr/>
          </p:nvSpPr>
          <p:spPr bwMode="auto">
            <a:xfrm>
              <a:off x="3408" y="1104"/>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28" name="Rectangle 20"/>
          <p:cNvSpPr>
            <a:spLocks noChangeArrowheads="1"/>
          </p:cNvSpPr>
          <p:nvPr/>
        </p:nvSpPr>
        <p:spPr bwMode="auto">
          <a:xfrm>
            <a:off x="8208645" y="107690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29" name="Rectangle 21"/>
          <p:cNvSpPr>
            <a:spLocks noChangeArrowheads="1"/>
          </p:cNvSpPr>
          <p:nvPr/>
        </p:nvSpPr>
        <p:spPr bwMode="auto">
          <a:xfrm>
            <a:off x="8208645" y="153410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v</a:t>
            </a:r>
          </a:p>
        </p:txBody>
      </p:sp>
      <p:sp>
        <p:nvSpPr>
          <p:cNvPr id="30" name="Line 22"/>
          <p:cNvSpPr>
            <a:spLocks noChangeShapeType="1"/>
          </p:cNvSpPr>
          <p:nvPr/>
        </p:nvSpPr>
        <p:spPr bwMode="auto">
          <a:xfrm>
            <a:off x="5389245" y="1915100"/>
            <a:ext cx="6324600" cy="0"/>
          </a:xfrm>
          <a:prstGeom prst="line">
            <a:avLst/>
          </a:prstGeom>
          <a:noFill/>
          <a:ln w="25400">
            <a:solidFill>
              <a:schemeClr val="tx1"/>
            </a:solidFill>
            <a:round/>
          </a:ln>
        </p:spPr>
        <p:txBody>
          <a:bodyPr wrap="none" anchor="ctr"/>
          <a:lstStyle/>
          <a:p>
            <a:endParaRPr lang="en-US"/>
          </a:p>
        </p:txBody>
      </p:sp>
      <p:sp>
        <p:nvSpPr>
          <p:cNvPr id="31" name="Rectangle 23"/>
          <p:cNvSpPr>
            <a:spLocks noChangeArrowheads="1"/>
          </p:cNvSpPr>
          <p:nvPr/>
        </p:nvSpPr>
        <p:spPr bwMode="auto">
          <a:xfrm>
            <a:off x="7827645" y="1534100"/>
            <a:ext cx="320675" cy="366713"/>
          </a:xfrm>
          <a:prstGeom prst="rect">
            <a:avLst/>
          </a:prstGeom>
          <a:noFill/>
          <a:ln w="25400">
            <a:noFill/>
            <a:miter lim="800000"/>
          </a:ln>
        </p:spPr>
        <p:txBody>
          <a:bodyPr wrap="none">
            <a:spAutoFit/>
          </a:bodyPr>
          <a:lstStyle/>
          <a:p>
            <a:pPr>
              <a:lnSpc>
                <a:spcPct val="100000"/>
              </a:lnSpc>
            </a:pPr>
            <a:r>
              <a:rPr lang="en-US"/>
              <a:t>*</a:t>
            </a:r>
          </a:p>
        </p:txBody>
      </p:sp>
      <p:grpSp>
        <p:nvGrpSpPr>
          <p:cNvPr id="32" name="Group 24"/>
          <p:cNvGrpSpPr/>
          <p:nvPr/>
        </p:nvGrpSpPr>
        <p:grpSpPr bwMode="auto">
          <a:xfrm>
            <a:off x="8818245" y="2067500"/>
            <a:ext cx="2743200" cy="228600"/>
            <a:chOff x="2976" y="1392"/>
            <a:chExt cx="1728" cy="144"/>
          </a:xfrm>
        </p:grpSpPr>
        <p:sp>
          <p:nvSpPr>
            <p:cNvPr id="33" name="Rectangle 25"/>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4" name="Rectangle 26"/>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5" name="Rectangle 27"/>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6" name="Rectangle 28"/>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7" name="Rectangle 29"/>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8" name="Rectangle 30"/>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39" name="Rectangle 31"/>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0" name="Rectangle 32"/>
          <p:cNvSpPr>
            <a:spLocks noChangeArrowheads="1"/>
          </p:cNvSpPr>
          <p:nvPr/>
        </p:nvSpPr>
        <p:spPr bwMode="auto">
          <a:xfrm>
            <a:off x="5503545" y="1915100"/>
            <a:ext cx="571500"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a:t>
            </a:r>
            <a:r>
              <a:rPr lang="en-US" b="0" i="1">
                <a:latin typeface="Times" panose="00000500000000020000" pitchFamily="18" charset="0"/>
              </a:rPr>
              <a:t>v</a:t>
            </a:r>
          </a:p>
        </p:txBody>
      </p:sp>
      <p:grpSp>
        <p:nvGrpSpPr>
          <p:cNvPr id="41" name="Group 33"/>
          <p:cNvGrpSpPr/>
          <p:nvPr/>
        </p:nvGrpSpPr>
        <p:grpSpPr bwMode="auto">
          <a:xfrm>
            <a:off x="8818245" y="2524700"/>
            <a:ext cx="2743200" cy="228600"/>
            <a:chOff x="2976" y="1392"/>
            <a:chExt cx="1728" cy="144"/>
          </a:xfrm>
        </p:grpSpPr>
        <p:sp>
          <p:nvSpPr>
            <p:cNvPr id="42" name="Rectangle 34"/>
            <p:cNvSpPr>
              <a:spLocks noChangeArrowheads="1"/>
            </p:cNvSpPr>
            <p:nvPr/>
          </p:nvSpPr>
          <p:spPr bwMode="auto">
            <a:xfrm>
              <a:off x="297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3" name="Rectangle 35"/>
            <p:cNvSpPr>
              <a:spLocks noChangeArrowheads="1"/>
            </p:cNvSpPr>
            <p:nvPr/>
          </p:nvSpPr>
          <p:spPr bwMode="auto">
            <a:xfrm>
              <a:off x="312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4" name="Rectangle 36"/>
            <p:cNvSpPr>
              <a:spLocks noChangeArrowheads="1"/>
            </p:cNvSpPr>
            <p:nvPr/>
          </p:nvSpPr>
          <p:spPr bwMode="auto">
            <a:xfrm>
              <a:off x="3264"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5" name="Rectangle 37"/>
            <p:cNvSpPr>
              <a:spLocks noChangeArrowheads="1"/>
            </p:cNvSpPr>
            <p:nvPr/>
          </p:nvSpPr>
          <p:spPr bwMode="auto">
            <a:xfrm>
              <a:off x="4272"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6" name="Rectangle 38"/>
            <p:cNvSpPr>
              <a:spLocks noChangeArrowheads="1"/>
            </p:cNvSpPr>
            <p:nvPr/>
          </p:nvSpPr>
          <p:spPr bwMode="auto">
            <a:xfrm>
              <a:off x="4416"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7" name="Rectangle 39"/>
            <p:cNvSpPr>
              <a:spLocks noChangeArrowheads="1"/>
            </p:cNvSpPr>
            <p:nvPr/>
          </p:nvSpPr>
          <p:spPr bwMode="auto">
            <a:xfrm>
              <a:off x="4560" y="1392"/>
              <a:ext cx="144" cy="144"/>
            </a:xfrm>
            <a:prstGeom prst="rect">
              <a:avLst/>
            </a:prstGeom>
            <a:solidFill>
              <a:schemeClr val="bg1"/>
            </a:solidFill>
            <a:ln w="25400">
              <a:solidFill>
                <a:schemeClr val="tx1"/>
              </a:solidFill>
              <a:miter lim="800000"/>
            </a:ln>
          </p:spPr>
          <p:txBody>
            <a:bodyPr wrap="none" anchor="ctr"/>
            <a:lstStyle/>
            <a:p>
              <a:pPr algn="ctr">
                <a:lnSpc>
                  <a:spcPct val="100000"/>
                </a:lnSpc>
              </a:pPr>
              <a:endParaRPr lang="en-US" b="0"/>
            </a:p>
          </p:txBody>
        </p:sp>
        <p:sp>
          <p:nvSpPr>
            <p:cNvPr id="48" name="Rectangle 40"/>
            <p:cNvSpPr>
              <a:spLocks noChangeArrowheads="1"/>
            </p:cNvSpPr>
            <p:nvPr/>
          </p:nvSpPr>
          <p:spPr bwMode="auto">
            <a:xfrm>
              <a:off x="3408" y="1392"/>
              <a:ext cx="864" cy="144"/>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 • •</a:t>
              </a:r>
            </a:p>
          </p:txBody>
        </p:sp>
      </p:grpSp>
      <p:sp>
        <p:nvSpPr>
          <p:cNvPr id="49" name="Line 41"/>
          <p:cNvSpPr>
            <a:spLocks noChangeShapeType="1"/>
          </p:cNvSpPr>
          <p:nvPr/>
        </p:nvSpPr>
        <p:spPr bwMode="auto">
          <a:xfrm flipV="1">
            <a:off x="5389245" y="2372300"/>
            <a:ext cx="6324600" cy="0"/>
          </a:xfrm>
          <a:prstGeom prst="line">
            <a:avLst/>
          </a:prstGeom>
          <a:noFill/>
          <a:ln w="25400">
            <a:solidFill>
              <a:schemeClr val="tx1"/>
            </a:solidFill>
            <a:round/>
          </a:ln>
        </p:spPr>
        <p:txBody>
          <a:bodyPr wrap="none" anchor="ctr"/>
          <a:lstStyle/>
          <a:p>
            <a:endParaRPr lang="en-US"/>
          </a:p>
        </p:txBody>
      </p:sp>
      <p:sp>
        <p:nvSpPr>
          <p:cNvPr id="50" name="Rectangle 45"/>
          <p:cNvSpPr>
            <a:spLocks noChangeArrowheads="1"/>
          </p:cNvSpPr>
          <p:nvPr/>
        </p:nvSpPr>
        <p:spPr bwMode="auto">
          <a:xfrm>
            <a:off x="7294245" y="2372300"/>
            <a:ext cx="1409700" cy="366713"/>
          </a:xfrm>
          <a:prstGeom prst="rect">
            <a:avLst/>
          </a:prstGeom>
          <a:noFill/>
          <a:ln w="25400">
            <a:noFill/>
            <a:miter lim="800000"/>
          </a:ln>
        </p:spPr>
        <p:txBody>
          <a:bodyPr wrap="none">
            <a:spAutoFit/>
          </a:bodyPr>
          <a:lstStyle/>
          <a:p>
            <a:pPr algn="r">
              <a:lnSpc>
                <a:spcPct val="100000"/>
              </a:lnSpc>
            </a:pPr>
            <a:r>
              <a:rPr lang="en-US" b="0" dirty="0" err="1">
                <a:latin typeface="Times" panose="00000500000000020000" pitchFamily="18" charset="0"/>
              </a:rPr>
              <a:t>TMult</a:t>
            </a:r>
            <a:r>
              <a:rPr lang="en-US" b="0" i="1" baseline="-25000" dirty="0" err="1">
                <a:latin typeface="Times" panose="00000500000000020000" pitchFamily="18" charset="0"/>
              </a:rPr>
              <a:t>w</a:t>
            </a:r>
            <a:r>
              <a:rPr lang="en-US" b="0" dirty="0">
                <a:latin typeface="Times" panose="00000500000000020000" pitchFamily="18" charset="0"/>
              </a:rPr>
              <a:t>(</a:t>
            </a:r>
            <a:r>
              <a:rPr lang="en-US" b="0" i="1" dirty="0">
                <a:latin typeface="Times" panose="00000500000000020000" pitchFamily="18" charset="0"/>
              </a:rPr>
              <a:t>u</a:t>
            </a:r>
            <a:r>
              <a:rPr lang="en-US" b="0" dirty="0">
                <a:latin typeface="Times" panose="00000500000000020000" pitchFamily="18" charset="0"/>
              </a:rPr>
              <a:t> , </a:t>
            </a:r>
            <a:r>
              <a:rPr lang="en-US" b="0" i="1" dirty="0">
                <a:latin typeface="Times" panose="00000500000000020000" pitchFamily="18" charset="0"/>
              </a:rPr>
              <a:t>v</a:t>
            </a:r>
            <a:r>
              <a:rPr lang="en-US" b="0" dirty="0">
                <a:latin typeface="Times" panose="00000500000000020000" pitchFamily="18" charset="0"/>
              </a:rPr>
              <a:t>)</a:t>
            </a:r>
          </a:p>
        </p:txBody>
      </p:sp>
      <p:grpSp>
        <p:nvGrpSpPr>
          <p:cNvPr id="51" name="Group 46"/>
          <p:cNvGrpSpPr/>
          <p:nvPr/>
        </p:nvGrpSpPr>
        <p:grpSpPr bwMode="auto">
          <a:xfrm>
            <a:off x="6075045" y="2067500"/>
            <a:ext cx="2743200" cy="228600"/>
            <a:chOff x="2976" y="1392"/>
            <a:chExt cx="1728" cy="144"/>
          </a:xfrm>
        </p:grpSpPr>
        <p:sp>
          <p:nvSpPr>
            <p:cNvPr id="52" name="Rectangle 47"/>
            <p:cNvSpPr>
              <a:spLocks noChangeArrowheads="1"/>
            </p:cNvSpPr>
            <p:nvPr/>
          </p:nvSpPr>
          <p:spPr bwMode="auto">
            <a:xfrm>
              <a:off x="297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3" name="Rectangle 48"/>
            <p:cNvSpPr>
              <a:spLocks noChangeArrowheads="1"/>
            </p:cNvSpPr>
            <p:nvPr/>
          </p:nvSpPr>
          <p:spPr bwMode="auto">
            <a:xfrm>
              <a:off x="312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4" name="Rectangle 49"/>
            <p:cNvSpPr>
              <a:spLocks noChangeArrowheads="1"/>
            </p:cNvSpPr>
            <p:nvPr/>
          </p:nvSpPr>
          <p:spPr bwMode="auto">
            <a:xfrm>
              <a:off x="3264"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5" name="Rectangle 50"/>
            <p:cNvSpPr>
              <a:spLocks noChangeArrowheads="1"/>
            </p:cNvSpPr>
            <p:nvPr/>
          </p:nvSpPr>
          <p:spPr bwMode="auto">
            <a:xfrm>
              <a:off x="4272"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6" name="Rectangle 51"/>
            <p:cNvSpPr>
              <a:spLocks noChangeArrowheads="1"/>
            </p:cNvSpPr>
            <p:nvPr/>
          </p:nvSpPr>
          <p:spPr bwMode="auto">
            <a:xfrm>
              <a:off x="4416"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7" name="Rectangle 52"/>
            <p:cNvSpPr>
              <a:spLocks noChangeArrowheads="1"/>
            </p:cNvSpPr>
            <p:nvPr/>
          </p:nvSpPr>
          <p:spPr bwMode="auto">
            <a:xfrm>
              <a:off x="4560" y="1392"/>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58" name="Rectangle 53"/>
            <p:cNvSpPr>
              <a:spLocks noChangeArrowheads="1"/>
            </p:cNvSpPr>
            <p:nvPr/>
          </p:nvSpPr>
          <p:spPr bwMode="auto">
            <a:xfrm>
              <a:off x="3408" y="1392"/>
              <a:ext cx="86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 • •</a:t>
              </a:r>
            </a:p>
          </p:txBody>
        </p:sp>
      </p:grpSp>
      <p:sp>
        <p:nvSpPr>
          <p:cNvPr id="40975" name="Text Box 43"/>
          <p:cNvSpPr txBox="1">
            <a:spLocks noChangeArrowheads="1"/>
          </p:cNvSpPr>
          <p:nvPr/>
        </p:nvSpPr>
        <p:spPr bwMode="auto">
          <a:xfrm>
            <a:off x="1360170" y="1381700"/>
            <a:ext cx="156273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SimSun" pitchFamily="2" charset="-122"/>
              </a:rPr>
              <a:t>操作数</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SimSun" pitchFamily="2" charset="-122"/>
              </a:rPr>
              <a:t>位</a:t>
            </a:r>
          </a:p>
        </p:txBody>
      </p:sp>
      <p:sp>
        <p:nvSpPr>
          <p:cNvPr id="40974" name="Text Box 42"/>
          <p:cNvSpPr txBox="1">
            <a:spLocks noChangeArrowheads="1"/>
          </p:cNvSpPr>
          <p:nvPr/>
        </p:nvSpPr>
        <p:spPr bwMode="auto">
          <a:xfrm>
            <a:off x="1387475" y="1838900"/>
            <a:ext cx="2383155" cy="398780"/>
          </a:xfrm>
          <a:prstGeom prst="rect">
            <a:avLst/>
          </a:prstGeom>
          <a:noFill/>
          <a:ln w="25400">
            <a:noFill/>
            <a:miter lim="800000"/>
          </a:ln>
        </p:spPr>
        <p:txBody>
          <a:bodyPr wrap="none">
            <a:spAutoFit/>
          </a:bodyPr>
          <a:lstStyle/>
          <a:p>
            <a:pPr>
              <a:lnSpc>
                <a:spcPct val="100000"/>
              </a:lnSpc>
            </a:pPr>
            <a:r>
              <a:rPr lang="zh-CN" altLang="en-US" sz="2000" b="0" dirty="0">
                <a:latin typeface="Calibri" panose="020F0502020204030204" pitchFamily="34" charset="0"/>
                <a:ea typeface="SimSun" pitchFamily="2" charset="-122"/>
              </a:rPr>
              <a:t>正确的结果</a:t>
            </a:r>
            <a:r>
              <a:rPr lang="en-US" sz="2000" b="0" dirty="0">
                <a:latin typeface="Calibri" panose="020F0502020204030204" pitchFamily="34" charset="0"/>
              </a:rPr>
              <a:t>: 2*</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SimSun" pitchFamily="2" charset="-122"/>
              </a:rPr>
              <a:t>位</a:t>
            </a:r>
          </a:p>
        </p:txBody>
      </p:sp>
      <p:sp>
        <p:nvSpPr>
          <p:cNvPr id="40976" name="Text Box 44"/>
          <p:cNvSpPr txBox="1">
            <a:spLocks noChangeArrowheads="1"/>
          </p:cNvSpPr>
          <p:nvPr/>
        </p:nvSpPr>
        <p:spPr bwMode="auto">
          <a:xfrm>
            <a:off x="1387475" y="2282190"/>
            <a:ext cx="3361690" cy="1014730"/>
          </a:xfrm>
          <a:prstGeom prst="rect">
            <a:avLst/>
          </a:prstGeom>
          <a:noFill/>
          <a:ln w="25400">
            <a:noFill/>
            <a:miter lim="800000"/>
          </a:ln>
        </p:spPr>
        <p:txBody>
          <a:bodyPr wrap="square">
            <a:spAutoFit/>
          </a:bodyPr>
          <a:lstStyle/>
          <a:p>
            <a:pPr>
              <a:lnSpc>
                <a:spcPct val="100000"/>
              </a:lnSpc>
            </a:pPr>
            <a:r>
              <a:rPr lang="zh-CN" altLang="en-US" sz="2000" b="0" dirty="0">
                <a:latin typeface="Calibri" panose="020F0502020204030204" pitchFamily="34" charset="0"/>
                <a:ea typeface="SimSun" pitchFamily="2" charset="-122"/>
              </a:rPr>
              <a:t>丢弃</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SimSun" pitchFamily="2" charset="-122"/>
              </a:rPr>
              <a:t>位</a:t>
            </a:r>
            <a:r>
              <a:rPr lang="en-US" sz="2000" b="0" dirty="0">
                <a:latin typeface="Calibri" panose="020F0502020204030204" pitchFamily="34" charset="0"/>
              </a:rPr>
              <a:t>: </a:t>
            </a:r>
            <a:r>
              <a:rPr lang="en-US" sz="2000" b="0" i="1" dirty="0">
                <a:latin typeface="Calibri" panose="020F0502020204030204" pitchFamily="34" charset="0"/>
              </a:rPr>
              <a:t>w</a:t>
            </a:r>
            <a:r>
              <a:rPr lang="en-US" sz="2000" b="0" dirty="0">
                <a:latin typeface="Calibri" panose="020F0502020204030204" pitchFamily="34" charset="0"/>
              </a:rPr>
              <a:t> </a:t>
            </a:r>
            <a:r>
              <a:rPr lang="zh-CN" altLang="en-US" sz="2000" b="0" dirty="0">
                <a:latin typeface="Calibri" panose="020F0502020204030204" pitchFamily="34" charset="0"/>
                <a:ea typeface="SimSun" pitchFamily="2" charset="-122"/>
              </a:rPr>
              <a:t>位</a:t>
            </a:r>
          </a:p>
          <a:p>
            <a:pPr marL="0" lvl="2" indent="-342900">
              <a:lnSpc>
                <a:spcPct val="100000"/>
              </a:lnSpc>
              <a:buFont typeface="Wingdings" panose="05000000000000000000" charset="0"/>
              <a:buChar char=""/>
            </a:pPr>
            <a:r>
              <a:rPr lang="zh-CN" altLang="en-US" sz="2000" dirty="0">
                <a:sym typeface="+mn-ea"/>
              </a:rPr>
              <a:t>可表示范围内进行截断</a:t>
            </a:r>
            <a:endParaRPr lang="en-US" altLang="zh-CN" sz="2000" dirty="0"/>
          </a:p>
          <a:p>
            <a:pPr marL="342900" indent="-342900">
              <a:lnSpc>
                <a:spcPct val="100000"/>
              </a:lnSpc>
              <a:buFont typeface="Wingdings" panose="05000000000000000000" charset="0"/>
              <a:buChar char=""/>
            </a:pPr>
            <a:endParaRPr lang="zh-CN" altLang="en-US" sz="2000" b="0" dirty="0">
              <a:latin typeface="Calibri" panose="020F0502020204030204" pitchFamily="34" charset="0"/>
              <a:ea typeface="SimSun" pitchFamily="2" charset="-122"/>
            </a:endParaRPr>
          </a:p>
        </p:txBody>
      </p:sp>
      <p:pic>
        <p:nvPicPr>
          <p:cNvPr id="61" name="图片 60"/>
          <p:cNvPicPr>
            <a:picLocks noChangeAspect="1"/>
          </p:cNvPicPr>
          <p:nvPr/>
        </p:nvPicPr>
        <p:blipFill>
          <a:blip r:embed="rId3"/>
          <a:srcRect l="-4900" t="5742" r="11311" b="-5742"/>
          <a:stretch>
            <a:fillRect/>
          </a:stretch>
        </p:blipFill>
        <p:spPr>
          <a:xfrm>
            <a:off x="2207136" y="3006935"/>
            <a:ext cx="7592377" cy="530650"/>
          </a:xfrm>
          <a:prstGeom prst="rect">
            <a:avLst/>
          </a:prstGeom>
        </p:spPr>
      </p:pic>
      <p:pic>
        <p:nvPicPr>
          <p:cNvPr id="62" name="图片 61"/>
          <p:cNvPicPr>
            <a:picLocks noChangeAspect="1"/>
          </p:cNvPicPr>
          <p:nvPr/>
        </p:nvPicPr>
        <p:blipFill>
          <a:blip r:embed="rId4"/>
          <a:stretch>
            <a:fillRect/>
          </a:stretch>
        </p:blipFill>
        <p:spPr>
          <a:xfrm>
            <a:off x="2183765" y="3642360"/>
            <a:ext cx="8468360" cy="2637790"/>
          </a:xfrm>
          <a:prstGeom prst="rect">
            <a:avLst/>
          </a:prstGeom>
        </p:spPr>
      </p:pic>
      <p:sp>
        <p:nvSpPr>
          <p:cNvPr id="63" name="任意多边形 62"/>
          <p:cNvSpPr/>
          <p:nvPr/>
        </p:nvSpPr>
        <p:spPr>
          <a:xfrm>
            <a:off x="7535545" y="4367530"/>
            <a:ext cx="169608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635240" y="4689475"/>
            <a:ext cx="1595755" cy="10541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635240" y="5057140"/>
            <a:ext cx="1595755" cy="7620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7635875" y="5361305"/>
            <a:ext cx="1594485" cy="9144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7635875" y="5774690"/>
            <a:ext cx="1639570" cy="10668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606665" y="6158230"/>
            <a:ext cx="1767205" cy="121920"/>
          </a:xfrm>
          <a:custGeom>
            <a:avLst/>
            <a:gdLst>
              <a:gd name="connsiteX0" fmla="*/ 0 w 2103120"/>
              <a:gd name="connsiteY0" fmla="*/ 11430 h 171482"/>
              <a:gd name="connsiteX1" fmla="*/ 1017270 w 2103120"/>
              <a:gd name="connsiteY1" fmla="*/ 171450 h 171482"/>
              <a:gd name="connsiteX2" fmla="*/ 2103120 w 2103120"/>
              <a:gd name="connsiteY2" fmla="*/ 0 h 171482"/>
            </a:gdLst>
            <a:ahLst/>
            <a:cxnLst>
              <a:cxn ang="0">
                <a:pos x="connsiteX0" y="connsiteY0"/>
              </a:cxn>
              <a:cxn ang="0">
                <a:pos x="connsiteX1" y="connsiteY1"/>
              </a:cxn>
              <a:cxn ang="0">
                <a:pos x="connsiteX2" y="connsiteY2"/>
              </a:cxn>
            </a:cxnLst>
            <a:rect l="l" t="t" r="r" b="b"/>
            <a:pathLst>
              <a:path w="2103120" h="171482">
                <a:moveTo>
                  <a:pt x="0" y="11430"/>
                </a:moveTo>
                <a:cubicBezTo>
                  <a:pt x="333375" y="92392"/>
                  <a:pt x="666750" y="173355"/>
                  <a:pt x="1017270" y="171450"/>
                </a:cubicBezTo>
                <a:cubicBezTo>
                  <a:pt x="1367790" y="169545"/>
                  <a:pt x="1735455" y="84772"/>
                  <a:pt x="2103120"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74"/>
                                        </p:tgtEl>
                                        <p:attrNameLst>
                                          <p:attrName>style.visibility</p:attrName>
                                        </p:attrNameLst>
                                      </p:cBhvr>
                                      <p:to>
                                        <p:strVal val="visible"/>
                                      </p:to>
                                    </p:set>
                                    <p:animEffect transition="in" filter="wipe(down)">
                                      <p:cBhvr>
                                        <p:cTn id="7" dur="500"/>
                                        <p:tgtEl>
                                          <p:spTgt spid="40974"/>
                                        </p:tgtEl>
                                      </p:cBhvr>
                                    </p:animEffect>
                                  </p:childTnLst>
                                </p:cTn>
                              </p:par>
                              <p:par>
                                <p:cTn id="8" presetID="22" presetClass="entr" presetSubtype="4" fill="hold" nodeType="withEffect">
                                  <p:stCondLst>
                                    <p:cond delay="0"/>
                                  </p:stCondLst>
                                  <p:childTnLst>
                                    <p:set>
                                      <p:cBhvr>
                                        <p:cTn id="9" dur="1" fill="hold">
                                          <p:stCondLst>
                                            <p:cond delay="0"/>
                                          </p:stCondLst>
                                        </p:cTn>
                                        <p:tgtEl>
                                          <p:spTgt spid="40976">
                                            <p:txEl>
                                              <p:pRg st="0" end="0"/>
                                            </p:txEl>
                                          </p:spTgt>
                                        </p:tgtEl>
                                        <p:attrNameLst>
                                          <p:attrName>style.visibility</p:attrName>
                                        </p:attrNameLst>
                                      </p:cBhvr>
                                      <p:to>
                                        <p:strVal val="visible"/>
                                      </p:to>
                                    </p:set>
                                    <p:animEffect transition="in" filter="wipe(down)">
                                      <p:cBhvr>
                                        <p:cTn id="10" dur="500"/>
                                        <p:tgtEl>
                                          <p:spTgt spid="40976">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nodeType="withEffect">
                                  <p:stCondLst>
                                    <p:cond delay="0"/>
                                  </p:stCondLst>
                                  <p:childTnLst>
                                    <p:set>
                                      <p:cBhvr>
                                        <p:cTn id="15" dur="1" fill="hold">
                                          <p:stCondLst>
                                            <p:cond delay="0"/>
                                          </p:stCondLst>
                                        </p:cTn>
                                        <p:tgtEl>
                                          <p:spTgt spid="40976">
                                            <p:txEl>
                                              <p:pRg st="1" end="1"/>
                                            </p:txEl>
                                          </p:spTgt>
                                        </p:tgtEl>
                                        <p:attrNameLst>
                                          <p:attrName>style.visibility</p:attrName>
                                        </p:attrNameLst>
                                      </p:cBhvr>
                                      <p:to>
                                        <p:strVal val="visible"/>
                                      </p:to>
                                    </p:set>
                                    <p:animEffect transition="in" filter="wipe(down)">
                                      <p:cBhvr>
                                        <p:cTn id="16" dur="500"/>
                                        <p:tgtEl>
                                          <p:spTgt spid="40976">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0975">
                                            <p:txEl>
                                              <p:pRg st="0" end="0"/>
                                            </p:txEl>
                                          </p:spTgt>
                                        </p:tgtEl>
                                        <p:attrNameLst>
                                          <p:attrName>style.visibility</p:attrName>
                                        </p:attrNameLst>
                                      </p:cBhvr>
                                      <p:to>
                                        <p:strVal val="visible"/>
                                      </p:to>
                                    </p:set>
                                    <p:animEffect transition="in" filter="wipe(down)">
                                      <p:cBhvr>
                                        <p:cTn id="19" dur="500"/>
                                        <p:tgtEl>
                                          <p:spTgt spid="4097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ppt_x"/>
                                          </p:val>
                                        </p:tav>
                                        <p:tav tm="100000">
                                          <p:val>
                                            <p:strVal val="#ppt_x"/>
                                          </p:val>
                                        </p:tav>
                                      </p:tavLst>
                                    </p:anim>
                                    <p:anim calcmode="lin" valueType="num">
                                      <p:cBhvr additive="base">
                                        <p:cTn id="2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down)">
                                      <p:cBhvr>
                                        <p:cTn id="30" dur="500"/>
                                        <p:tgtEl>
                                          <p:spTgt spid="6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down)">
                                      <p:cBhvr>
                                        <p:cTn id="33" dur="500"/>
                                        <p:tgtEl>
                                          <p:spTgt spid="6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down)">
                                      <p:cBhvr>
                                        <p:cTn id="39" dur="500"/>
                                        <p:tgtEl>
                                          <p:spTgt spid="6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down)">
                                      <p:cBhvr>
                                        <p:cTn id="42" dur="500"/>
                                        <p:tgtEl>
                                          <p:spTgt spid="6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down)">
                                      <p:cBhvr>
                                        <p:cTn id="4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p:bldP spid="63" grpId="0" animBg="1"/>
      <p:bldP spid="64" grpId="0" animBg="1"/>
      <p:bldP spid="65" grpId="0" animBg="1"/>
      <p:bldP spid="66" grpId="0" animBg="1"/>
      <p:bldP spid="67" grpId="0" animBg="1"/>
      <p:bldP spid="6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07"/>
          <p:cNvSpPr>
            <a:spLocks noChangeArrowheads="1"/>
          </p:cNvSpPr>
          <p:nvPr/>
        </p:nvSpPr>
        <p:spPr bwMode="auto">
          <a:xfrm>
            <a:off x="4213225" y="1460500"/>
            <a:ext cx="5508625" cy="3817938"/>
          </a:xfrm>
          <a:prstGeom prst="roundRect">
            <a:avLst>
              <a:gd name="adj" fmla="val 4171"/>
            </a:avLst>
          </a:prstGeom>
          <a:solidFill>
            <a:srgbClr val="FFFFFF">
              <a:alpha val="25098"/>
            </a:srgbClr>
          </a:solidFill>
          <a:ln w="19050">
            <a:solidFill>
              <a:schemeClr val="tx1"/>
            </a:solidFill>
            <a:round/>
          </a:ln>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6627" name="Group 3"/>
          <p:cNvGrpSpPr/>
          <p:nvPr/>
        </p:nvGrpSpPr>
        <p:grpSpPr bwMode="auto">
          <a:xfrm>
            <a:off x="4308475" y="4464050"/>
            <a:ext cx="5335588" cy="755650"/>
            <a:chOff x="0" y="0"/>
            <a:chExt cx="5335323" cy="756100"/>
          </a:xfrm>
        </p:grpSpPr>
        <p:sp>
          <p:nvSpPr>
            <p:cNvPr id="22559" name="AutoShape 218"/>
            <p:cNvSpPr>
              <a:spLocks noChangeArrowheads="1"/>
            </p:cNvSpPr>
            <p:nvPr/>
          </p:nvSpPr>
          <p:spPr bwMode="auto">
            <a:xfrm>
              <a:off x="174616" y="476534"/>
              <a:ext cx="5047999" cy="279566"/>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60" name="Group 5"/>
            <p:cNvGrpSpPr/>
            <p:nvPr/>
          </p:nvGrpSpPr>
          <p:grpSpPr bwMode="auto">
            <a:xfrm>
              <a:off x="-59560" y="-38377"/>
              <a:ext cx="5455649" cy="750255"/>
              <a:chOff x="0" y="0"/>
              <a:chExt cx="5455920" cy="749808"/>
            </a:xfrm>
          </p:grpSpPr>
          <p:pic>
            <p:nvPicPr>
              <p:cNvPr id="22561" name="AutoShape 1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55920" cy="74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Text Box 7"/>
              <p:cNvSpPr txBox="1">
                <a:spLocks noChangeArrowheads="1"/>
              </p:cNvSpPr>
              <p:nvPr/>
            </p:nvSpPr>
            <p:spPr bwMode="auto">
              <a:xfrm>
                <a:off x="151263" y="130054"/>
                <a:ext cx="5152188" cy="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eaLnBrk="1" hangingPunct="1"/>
                <a:endParaRPr lang="ko-KR" altLang="en-US">
                  <a:latin typeface="微软雅黑" panose="020B0503020204020204" pitchFamily="34" charset="-122"/>
                  <a:ea typeface="Malgun Gothic" panose="020B0503020000020004" pitchFamily="34" charset="-127"/>
                </a:endParaRPr>
              </a:p>
            </p:txBody>
          </p:sp>
        </p:grpSp>
      </p:grpSp>
      <p:grpSp>
        <p:nvGrpSpPr>
          <p:cNvPr id="26632" name="Group 8"/>
          <p:cNvGrpSpPr/>
          <p:nvPr/>
        </p:nvGrpSpPr>
        <p:grpSpPr bwMode="auto">
          <a:xfrm>
            <a:off x="4308475" y="2587625"/>
            <a:ext cx="5335588" cy="779463"/>
            <a:chOff x="0" y="0"/>
            <a:chExt cx="5335323" cy="779736"/>
          </a:xfrm>
        </p:grpSpPr>
        <p:sp>
          <p:nvSpPr>
            <p:cNvPr id="22555" name="AutoShape 213"/>
            <p:cNvSpPr>
              <a:spLocks noChangeArrowheads="1"/>
            </p:cNvSpPr>
            <p:nvPr/>
          </p:nvSpPr>
          <p:spPr bwMode="auto">
            <a:xfrm>
              <a:off x="214302" y="500238"/>
              <a:ext cx="5047999" cy="27949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6" name="Group 10"/>
            <p:cNvGrpSpPr/>
            <p:nvPr/>
          </p:nvGrpSpPr>
          <p:grpSpPr bwMode="auto">
            <a:xfrm>
              <a:off x="-53464" y="-33413"/>
              <a:ext cx="5443458" cy="737874"/>
              <a:chOff x="0" y="0"/>
              <a:chExt cx="5443728" cy="737616"/>
            </a:xfrm>
          </p:grpSpPr>
          <p:pic>
            <p:nvPicPr>
              <p:cNvPr id="22557" name="AutoShape 18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Text Box 12"/>
              <p:cNvSpPr txBox="1">
                <a:spLocks noChangeArrowheads="1"/>
              </p:cNvSpPr>
              <p:nvPr/>
            </p:nvSpPr>
            <p:spPr bwMode="auto">
              <a:xfrm>
                <a:off x="145190" y="125124"/>
                <a:ext cx="5152142" cy="4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eaLnBrk="1" hangingPunct="1"/>
                <a:endParaRPr lang="ko-KR" altLang="en-US">
                  <a:solidFill>
                    <a:schemeClr val="bg1"/>
                  </a:solidFill>
                  <a:latin typeface="微软雅黑" panose="020B0503020204020204" pitchFamily="34" charset="-122"/>
                  <a:ea typeface="Malgun Gothic" panose="020B0503020000020004" pitchFamily="34" charset="-127"/>
                </a:endParaRPr>
              </a:p>
            </p:txBody>
          </p:sp>
        </p:grpSp>
      </p:grpSp>
      <p:grpSp>
        <p:nvGrpSpPr>
          <p:cNvPr id="26637" name="Group 13"/>
          <p:cNvGrpSpPr/>
          <p:nvPr/>
        </p:nvGrpSpPr>
        <p:grpSpPr bwMode="auto">
          <a:xfrm>
            <a:off x="4308475" y="3525838"/>
            <a:ext cx="5335588" cy="768350"/>
            <a:chOff x="0" y="0"/>
            <a:chExt cx="5335323" cy="768695"/>
          </a:xfrm>
        </p:grpSpPr>
        <p:sp>
          <p:nvSpPr>
            <p:cNvPr id="22551" name="AutoShape 217"/>
            <p:cNvSpPr>
              <a:spLocks noChangeArrowheads="1"/>
            </p:cNvSpPr>
            <p:nvPr/>
          </p:nvSpPr>
          <p:spPr bwMode="auto">
            <a:xfrm>
              <a:off x="90484" y="489170"/>
              <a:ext cx="5047999" cy="279525"/>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eaLnBrk="1" hangingPunct="1"/>
              <a:endParaRPr lang="ko-KR" altLang="en-US">
                <a:solidFill>
                  <a:srgbClr val="000000"/>
                </a:solidFill>
                <a:latin typeface="微软雅黑" panose="020B0503020204020204" pitchFamily="34" charset="-122"/>
                <a:ea typeface="Malgun Gothic" panose="020B0503020000020004" pitchFamily="34" charset="-127"/>
              </a:endParaRPr>
            </a:p>
          </p:txBody>
        </p:sp>
        <p:grpSp>
          <p:nvGrpSpPr>
            <p:cNvPr id="22552" name="Group 15"/>
            <p:cNvGrpSpPr/>
            <p:nvPr/>
          </p:nvGrpSpPr>
          <p:grpSpPr bwMode="auto">
            <a:xfrm>
              <a:off x="-53464" y="-32845"/>
              <a:ext cx="5443458" cy="737947"/>
              <a:chOff x="0" y="0"/>
              <a:chExt cx="5443728" cy="737616"/>
            </a:xfrm>
          </p:grpSpPr>
          <p:pic>
            <p:nvPicPr>
              <p:cNvPr id="22553" name="AutoShape 1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44372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4" name="Text Box 17"/>
              <p:cNvSpPr txBox="1">
                <a:spLocks noChangeArrowheads="1"/>
              </p:cNvSpPr>
              <p:nvPr/>
            </p:nvSpPr>
            <p:spPr bwMode="auto">
              <a:xfrm>
                <a:off x="145181" y="124544"/>
                <a:ext cx="5152160" cy="44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grpSp>
      </p:grpSp>
      <p:grpSp>
        <p:nvGrpSpPr>
          <p:cNvPr id="26642" name="Group 18"/>
          <p:cNvGrpSpPr/>
          <p:nvPr/>
        </p:nvGrpSpPr>
        <p:grpSpPr bwMode="auto">
          <a:xfrm>
            <a:off x="2395538" y="1255713"/>
            <a:ext cx="1755775" cy="4144962"/>
            <a:chOff x="0" y="0"/>
            <a:chExt cx="1106" cy="2611"/>
          </a:xfrm>
        </p:grpSpPr>
        <p:pic>
          <p:nvPicPr>
            <p:cNvPr id="22549" name="AutoShape 1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06" cy="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 Box 20"/>
            <p:cNvSpPr txBox="1">
              <a:spLocks noChangeArrowheads="1"/>
            </p:cNvSpPr>
            <p:nvPr/>
          </p:nvSpPr>
          <p:spPr bwMode="auto">
            <a:xfrm>
              <a:off x="188" y="428"/>
              <a:ext cx="732" cy="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endParaRPr lang="ko-KR" altLang="en-US">
                <a:latin typeface="微软雅黑" panose="020B0503020204020204" pitchFamily="34" charset="-122"/>
                <a:ea typeface="Malgun Gothic" panose="020B0503020000020004" pitchFamily="34" charset="-127"/>
              </a:endParaRPr>
            </a:p>
          </p:txBody>
        </p:sp>
      </p:grpSp>
      <p:sp>
        <p:nvSpPr>
          <p:cNvPr id="22535" name="Oval 148"/>
          <p:cNvSpPr>
            <a:spLocks noChangeArrowheads="1"/>
          </p:cNvSpPr>
          <p:nvPr/>
        </p:nvSpPr>
        <p:spPr bwMode="auto">
          <a:xfrm>
            <a:off x="2868613" y="4384675"/>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2536" name="Oval 150"/>
          <p:cNvSpPr>
            <a:spLocks noChangeArrowheads="1"/>
          </p:cNvSpPr>
          <p:nvPr/>
        </p:nvSpPr>
        <p:spPr bwMode="auto">
          <a:xfrm>
            <a:off x="2868613" y="3444875"/>
            <a:ext cx="785812" cy="78740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C00000"/>
              </a:solidFill>
              <a:latin typeface="微软雅黑" panose="020B0503020204020204" pitchFamily="34" charset="-122"/>
              <a:ea typeface="Malgun Gothic" panose="020B0503020000020004" pitchFamily="34" charset="-127"/>
            </a:endParaRPr>
          </a:p>
        </p:txBody>
      </p:sp>
      <p:sp>
        <p:nvSpPr>
          <p:cNvPr id="22537" name="Oval 152"/>
          <p:cNvSpPr>
            <a:spLocks noChangeArrowheads="1"/>
          </p:cNvSpPr>
          <p:nvPr/>
        </p:nvSpPr>
        <p:spPr bwMode="auto">
          <a:xfrm>
            <a:off x="2868613" y="2506663"/>
            <a:ext cx="785812" cy="787400"/>
          </a:xfrm>
          <a:prstGeom prst="ellipse">
            <a:avLst/>
          </a:prstGeom>
          <a:solidFill>
            <a:srgbClr val="52B6B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hangingPunct="1"/>
            <a:endParaRPr lang="ko-KR" altLang="en-US">
              <a:solidFill>
                <a:srgbClr val="FFFFFF"/>
              </a:solidFill>
              <a:latin typeface="微软雅黑" panose="020B0503020204020204" pitchFamily="34" charset="-122"/>
              <a:ea typeface="Malgun Gothic" panose="020B0503020000020004" pitchFamily="34" charset="-127"/>
            </a:endParaRPr>
          </a:p>
        </p:txBody>
      </p:sp>
      <p:sp>
        <p:nvSpPr>
          <p:cNvPr id="26648" name="Line 186"/>
          <p:cNvSpPr>
            <a:spLocks noChangeShapeType="1"/>
          </p:cNvSpPr>
          <p:nvPr/>
        </p:nvSpPr>
        <p:spPr bwMode="auto">
          <a:xfrm flipH="1">
            <a:off x="3722688" y="28987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49" name="Line 187"/>
          <p:cNvSpPr>
            <a:spLocks noChangeShapeType="1"/>
          </p:cNvSpPr>
          <p:nvPr/>
        </p:nvSpPr>
        <p:spPr bwMode="auto">
          <a:xfrm flipH="1">
            <a:off x="3722688" y="38385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0" name="Line 188"/>
          <p:cNvSpPr>
            <a:spLocks noChangeShapeType="1"/>
          </p:cNvSpPr>
          <p:nvPr/>
        </p:nvSpPr>
        <p:spPr bwMode="auto">
          <a:xfrm flipH="1">
            <a:off x="3722688" y="4778375"/>
            <a:ext cx="1001712" cy="0"/>
          </a:xfrm>
          <a:prstGeom prst="line">
            <a:avLst/>
          </a:prstGeom>
          <a:noFill/>
          <a:ln w="31750" cap="rnd">
            <a:solidFill>
              <a:srgbClr val="333333"/>
            </a:solidFill>
            <a:prstDash val="sysDot"/>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6651" name="AutoShape 208"/>
          <p:cNvSpPr>
            <a:spLocks noChangeArrowheads="1"/>
          </p:cNvSpPr>
          <p:nvPr/>
        </p:nvSpPr>
        <p:spPr bwMode="auto">
          <a:xfrm>
            <a:off x="4378325" y="1597025"/>
            <a:ext cx="5195888" cy="739775"/>
          </a:xfrm>
          <a:prstGeom prst="roundRect">
            <a:avLst>
              <a:gd name="adj" fmla="val 17352"/>
            </a:avLst>
          </a:prstGeom>
          <a:gradFill rotWithShape="1">
            <a:gsLst>
              <a:gs pos="0">
                <a:srgbClr val="FFFFFF"/>
              </a:gs>
              <a:gs pos="35000">
                <a:srgbClr val="FFFFFF"/>
              </a:gs>
              <a:gs pos="100000">
                <a:srgbClr val="FFFFFF"/>
              </a:gs>
            </a:gsLst>
            <a:lin ang="5400000" scaled="1"/>
          </a:gradFill>
          <a:ln w="9525">
            <a:solidFill>
              <a:srgbClr val="F9F9F9"/>
            </a:solidFill>
            <a:round/>
          </a:ln>
          <a:effectLst>
            <a:outerShdw dist="20000" dir="5400000" algn="ctr" rotWithShape="0">
              <a:srgbClr val="000000">
                <a:alpha val="37000"/>
              </a:srgbClr>
            </a:outerShdw>
          </a:effectLst>
        </p:spPr>
        <p:txBody>
          <a:bodyPr wrap="none" anchor="ctr"/>
          <a:lstStyle/>
          <a:p>
            <a:pPr eaLnBrk="1" hangingPunct="1"/>
            <a:endParaRPr lang="ko-KR" altLang="en-US">
              <a:latin typeface="微软雅黑" panose="020B0503020204020204" pitchFamily="34" charset="-122"/>
              <a:ea typeface="Malgun Gothic" panose="020B0503020000020004" pitchFamily="34" charset="-127"/>
            </a:endParaRPr>
          </a:p>
        </p:txBody>
      </p:sp>
      <p:sp>
        <p:nvSpPr>
          <p:cNvPr id="26652" name="Text Box 25"/>
          <p:cNvSpPr txBox="1">
            <a:spLocks noChangeArrowheads="1"/>
          </p:cNvSpPr>
          <p:nvPr/>
        </p:nvSpPr>
        <p:spPr bwMode="auto">
          <a:xfrm>
            <a:off x="2935288" y="269367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algn="ctr">
              <a:spcBef>
                <a:spcPct val="50000"/>
              </a:spcBef>
            </a:pPr>
            <a:r>
              <a:rPr lang="zh-CN" altLang="en-US">
                <a:solidFill>
                  <a:schemeClr val="bg1"/>
                </a:solidFill>
                <a:latin typeface="微软雅黑" panose="020B0503020204020204" pitchFamily="34" charset="-122"/>
                <a:ea typeface="微软雅黑" panose="020B0503020204020204" pitchFamily="34" charset="-122"/>
              </a:rPr>
              <a:t>拆</a:t>
            </a:r>
          </a:p>
        </p:txBody>
      </p:sp>
      <p:sp>
        <p:nvSpPr>
          <p:cNvPr id="26653" name="Text Box 25"/>
          <p:cNvSpPr txBox="1">
            <a:spLocks noChangeArrowheads="1"/>
          </p:cNvSpPr>
          <p:nvPr/>
        </p:nvSpPr>
        <p:spPr bwMode="auto">
          <a:xfrm>
            <a:off x="2935288" y="3670300"/>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latin typeface="微软雅黑" panose="020B0503020204020204" pitchFamily="34" charset="-122"/>
                <a:ea typeface="微软雅黑" panose="020B0503020204020204" pitchFamily="34" charset="-122"/>
              </a:rPr>
              <a:t>替</a:t>
            </a:r>
          </a:p>
        </p:txBody>
      </p:sp>
      <p:sp>
        <p:nvSpPr>
          <p:cNvPr id="26654" name="Text Box 25"/>
          <p:cNvSpPr txBox="1">
            <a:spLocks noChangeArrowheads="1"/>
          </p:cNvSpPr>
          <p:nvPr/>
        </p:nvSpPr>
        <p:spPr bwMode="auto">
          <a:xfrm>
            <a:off x="2935288" y="4602163"/>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a:solidFill>
                  <a:srgbClr val="FFFFFF"/>
                </a:solidFill>
                <a:latin typeface="微软雅黑" panose="020B0503020204020204" pitchFamily="34" charset="-122"/>
                <a:ea typeface="微软雅黑" panose="020B0503020204020204" pitchFamily="34" charset="-122"/>
              </a:rPr>
              <a:t>等</a:t>
            </a:r>
          </a:p>
        </p:txBody>
      </p:sp>
      <p:sp>
        <p:nvSpPr>
          <p:cNvPr id="26655" name="Rectangle 24"/>
          <p:cNvSpPr>
            <a:spLocks noChangeArrowheads="1"/>
          </p:cNvSpPr>
          <p:nvPr/>
        </p:nvSpPr>
        <p:spPr bwMode="auto">
          <a:xfrm>
            <a:off x="4953000" y="2755900"/>
            <a:ext cx="40005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704020202020204" pitchFamily="34" charset="0"/>
              <a:buChar char="•"/>
            </a:pPr>
            <a:r>
              <a:rPr lang="zh-CN" altLang="en-US" sz="1600">
                <a:latin typeface="SimSun" pitchFamily="2" charset="-122"/>
                <a:ea typeface="SimSun" pitchFamily="2" charset="-122"/>
                <a:sym typeface="+mn-ea"/>
              </a:rPr>
              <a:t>计算</a:t>
            </a:r>
            <a:r>
              <a:rPr lang="en-US" altLang="zh-CN" sz="1600">
                <a:latin typeface="SimSun" pitchFamily="2" charset="-122"/>
                <a:ea typeface="SimSun" pitchFamily="2" charset="-122"/>
                <a:sym typeface="+mn-ea"/>
              </a:rPr>
              <a:t>x*14</a:t>
            </a:r>
            <a:r>
              <a:rPr lang="zh-CN" altLang="en-US" sz="1600">
                <a:latin typeface="SimSun" pitchFamily="2" charset="-122"/>
                <a:ea typeface="SimSun" pitchFamily="2" charset="-122"/>
                <a:sym typeface="+mn-ea"/>
              </a:rPr>
              <a:t>，</a:t>
            </a:r>
            <a:r>
              <a:rPr lang="en-US" altLang="zh-CN" sz="1600">
                <a:latin typeface="SimSun" pitchFamily="2" charset="-122"/>
                <a:ea typeface="SimSun" pitchFamily="2" charset="-122"/>
                <a:sym typeface="+mn-ea"/>
              </a:rPr>
              <a:t>14=2</a:t>
            </a:r>
            <a:r>
              <a:rPr lang="en-US" altLang="zh-CN" sz="1600" baseline="30000">
                <a:latin typeface="SimSun" pitchFamily="2" charset="-122"/>
                <a:ea typeface="SimSun" pitchFamily="2" charset="-122"/>
                <a:sym typeface="+mn-ea"/>
              </a:rPr>
              <a:t>3</a:t>
            </a:r>
            <a:r>
              <a:rPr lang="en-US" altLang="zh-CN" sz="1600">
                <a:latin typeface="SimSun" pitchFamily="2" charset="-122"/>
                <a:ea typeface="SimSun" pitchFamily="2" charset="-122"/>
                <a:sym typeface="+mn-ea"/>
              </a:rPr>
              <a:t>+2</a:t>
            </a:r>
            <a:r>
              <a:rPr lang="en-US" altLang="zh-CN" sz="1600" baseline="30000">
                <a:latin typeface="SimSun" pitchFamily="2" charset="-122"/>
                <a:ea typeface="SimSun" pitchFamily="2" charset="-122"/>
                <a:sym typeface="+mn-ea"/>
              </a:rPr>
              <a:t>2</a:t>
            </a:r>
            <a:r>
              <a:rPr lang="en-US" altLang="zh-CN" sz="1600">
                <a:latin typeface="SimSun" pitchFamily="2" charset="-122"/>
                <a:ea typeface="SimSun" pitchFamily="2" charset="-122"/>
                <a:sym typeface="+mn-ea"/>
              </a:rPr>
              <a:t>+2</a:t>
            </a:r>
            <a:r>
              <a:rPr lang="en-US" altLang="zh-CN" sz="1600" baseline="30000">
                <a:latin typeface="SimSun" pitchFamily="2" charset="-122"/>
                <a:ea typeface="SimSun" pitchFamily="2" charset="-122"/>
                <a:sym typeface="+mn-ea"/>
              </a:rPr>
              <a:t>1</a:t>
            </a:r>
            <a:endParaRPr lang="zh-CN" altLang="en-US" sz="1600">
              <a:solidFill>
                <a:schemeClr val="bg1"/>
              </a:solidFill>
              <a:latin typeface="SimSun" pitchFamily="2" charset="-122"/>
              <a:ea typeface="SimSun" pitchFamily="2" charset="-122"/>
              <a:sym typeface="+mn-ea"/>
            </a:endParaRPr>
          </a:p>
        </p:txBody>
      </p:sp>
      <p:sp>
        <p:nvSpPr>
          <p:cNvPr id="26656" name="Rectangle 24"/>
          <p:cNvSpPr>
            <a:spLocks noChangeArrowheads="1"/>
          </p:cNvSpPr>
          <p:nvPr/>
        </p:nvSpPr>
        <p:spPr bwMode="auto">
          <a:xfrm>
            <a:off x="4953000" y="3562985"/>
            <a:ext cx="40005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704020202020204" pitchFamily="34" charset="0"/>
              <a:buChar char="•"/>
            </a:pPr>
            <a:r>
              <a:rPr lang="zh-CN" altLang="en-US" sz="1600">
                <a:latin typeface="SimSun" pitchFamily="2" charset="-122"/>
                <a:ea typeface="SimSun" pitchFamily="2" charset="-122"/>
                <a:sym typeface="+mn-ea"/>
              </a:rPr>
              <a:t>编译器将乘法重写为（</a:t>
            </a:r>
            <a:r>
              <a:rPr lang="en-US" altLang="zh-CN" sz="1600">
                <a:latin typeface="SimSun" pitchFamily="2" charset="-122"/>
                <a:ea typeface="SimSun" pitchFamily="2" charset="-122"/>
                <a:sym typeface="+mn-ea"/>
              </a:rPr>
              <a:t>x&lt;&lt;4</a:t>
            </a:r>
            <a:r>
              <a:rPr lang="zh-CN" altLang="en-US" sz="1600">
                <a:latin typeface="SimSun" pitchFamily="2" charset="-122"/>
                <a:ea typeface="SimSun" pitchFamily="2" charset="-122"/>
                <a:sym typeface="+mn-ea"/>
              </a:rPr>
              <a:t>）</a:t>
            </a:r>
            <a:r>
              <a:rPr lang="en-US" altLang="zh-CN" sz="1600">
                <a:latin typeface="SimSun" pitchFamily="2" charset="-122"/>
                <a:ea typeface="SimSun" pitchFamily="2" charset="-122"/>
                <a:sym typeface="+mn-ea"/>
              </a:rPr>
              <a:t>+(x&lt;&lt;2)+</a:t>
            </a:r>
            <a:r>
              <a:rPr lang="zh-CN" altLang="en-US" sz="1600">
                <a:latin typeface="SimSun" pitchFamily="2" charset="-122"/>
                <a:ea typeface="SimSun" pitchFamily="2" charset="-122"/>
                <a:sym typeface="+mn-ea"/>
              </a:rPr>
              <a:t>（</a:t>
            </a:r>
            <a:r>
              <a:rPr lang="en-US" altLang="zh-CN" sz="1600">
                <a:latin typeface="SimSun" pitchFamily="2" charset="-122"/>
                <a:ea typeface="SimSun" pitchFamily="2" charset="-122"/>
                <a:sym typeface="+mn-ea"/>
              </a:rPr>
              <a:t>x&lt;&lt;1</a:t>
            </a:r>
            <a:r>
              <a:rPr lang="zh-CN" altLang="en-US" sz="1600">
                <a:latin typeface="SimSun" pitchFamily="2" charset="-122"/>
                <a:ea typeface="SimSun" pitchFamily="2" charset="-122"/>
                <a:sym typeface="+mn-ea"/>
              </a:rPr>
              <a:t>）</a:t>
            </a:r>
            <a:endParaRPr lang="zh-CN" altLang="en-US" sz="1600">
              <a:solidFill>
                <a:srgbClr val="000000"/>
              </a:solidFill>
              <a:latin typeface="SimSun" pitchFamily="2" charset="-122"/>
              <a:ea typeface="SimSun" pitchFamily="2" charset="-122"/>
            </a:endParaRPr>
          </a:p>
        </p:txBody>
      </p:sp>
      <p:sp>
        <p:nvSpPr>
          <p:cNvPr id="26657" name="Rectangle 24"/>
          <p:cNvSpPr>
            <a:spLocks noChangeArrowheads="1"/>
          </p:cNvSpPr>
          <p:nvPr/>
        </p:nvSpPr>
        <p:spPr bwMode="auto">
          <a:xfrm>
            <a:off x="4953000" y="4508818"/>
            <a:ext cx="40005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Font typeface="Arial" panose="020B0704020202020204" pitchFamily="34" charset="0"/>
              <a:buChar char="•"/>
            </a:pPr>
            <a:r>
              <a:rPr lang="zh-CN" altLang="en-US" sz="1600">
                <a:latin typeface="SimSun" pitchFamily="2" charset="-122"/>
                <a:ea typeface="SimSun" pitchFamily="2" charset="-122"/>
                <a:sym typeface="+mn-ea"/>
              </a:rPr>
              <a:t>无论</a:t>
            </a:r>
            <a:r>
              <a:rPr lang="en-US" altLang="zh-CN" sz="1600">
                <a:latin typeface="SimSun" pitchFamily="2" charset="-122"/>
                <a:ea typeface="SimSun" pitchFamily="2" charset="-122"/>
                <a:sym typeface="+mn-ea"/>
              </a:rPr>
              <a:t>x</a:t>
            </a:r>
            <a:r>
              <a:rPr lang="zh-CN" altLang="en-US" sz="1600">
                <a:latin typeface="SimSun" pitchFamily="2" charset="-122"/>
                <a:ea typeface="SimSun" pitchFamily="2" charset="-122"/>
                <a:sym typeface="+mn-ea"/>
              </a:rPr>
              <a:t>是无符号还是有符号的，即使溢出，两种计算会得到一样的结果。</a:t>
            </a:r>
            <a:endParaRPr lang="zh-CN" altLang="en-US" sz="1600">
              <a:solidFill>
                <a:schemeClr val="bg1"/>
              </a:solidFill>
              <a:latin typeface="SimSun" pitchFamily="2" charset="-122"/>
              <a:ea typeface="SimSun" pitchFamily="2" charset="-122"/>
            </a:endParaRPr>
          </a:p>
        </p:txBody>
      </p:sp>
      <p:sp>
        <p:nvSpPr>
          <p:cNvPr id="26658" name="Text Box 25"/>
          <p:cNvSpPr txBox="1">
            <a:spLocks noChangeArrowheads="1"/>
          </p:cNvSpPr>
          <p:nvPr/>
        </p:nvSpPr>
        <p:spPr bwMode="auto">
          <a:xfrm>
            <a:off x="4483735" y="1546860"/>
            <a:ext cx="50901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algn="ctr" eaLnBrk="1" hangingPunct="1">
              <a:spcBef>
                <a:spcPct val="50000"/>
              </a:spcBef>
            </a:pPr>
            <a:r>
              <a:rPr lang="zh-CN" altLang="en-US" sz="2400">
                <a:ea typeface="SimSun" pitchFamily="2" charset="-122"/>
                <a:sym typeface="+mn-ea"/>
              </a:rPr>
              <a:t>以移位、加法和减法的组合来消除整数乘以常数的情况。</a:t>
            </a:r>
            <a:endParaRPr lang="zh-CN" altLang="en-US" sz="2400" b="1">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2.3.6  </a:t>
                      </a:r>
                      <a:r>
                        <a:rPr lang="zh-CN" altLang="en-US" sz="2400">
                          <a:solidFill>
                            <a:schemeClr val="bg1"/>
                          </a:solidFill>
                          <a:ea typeface="SimSun" pitchFamily="2" charset="-122"/>
                        </a:rPr>
                        <a:t>乘以常数</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椭圆形标注 1"/>
          <p:cNvSpPr/>
          <p:nvPr/>
        </p:nvSpPr>
        <p:spPr>
          <a:xfrm>
            <a:off x="9552305" y="472440"/>
            <a:ext cx="2290445" cy="1131570"/>
          </a:xfrm>
          <a:prstGeom prst="wedgeEllipseCallout">
            <a:avLst>
              <a:gd name="adj1" fmla="val -48114"/>
              <a:gd name="adj2" fmla="val 71306"/>
            </a:avLst>
          </a:prstGeom>
          <a:gradFill>
            <a:gsLst>
              <a:gs pos="100000">
                <a:schemeClr val="accent1">
                  <a:lumMod val="5000"/>
                  <a:lumOff val="95000"/>
                </a:schemeClr>
              </a:gs>
              <a:gs pos="0">
                <a:srgbClr val="7DC8C4"/>
              </a:gs>
              <a:gs pos="58000">
                <a:srgbClr val="A2D2DB"/>
              </a:gs>
              <a:gs pos="33000">
                <a:srgbClr val="7DC8C4"/>
              </a:gs>
              <a:gs pos="100000">
                <a:schemeClr val="accent1">
                  <a:lumMod val="40000"/>
                  <a:lumOff val="60000"/>
                </a:schemeClr>
              </a:gs>
            </a:gsLst>
            <a:lin ang="54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zh-CN" altLang="en-US" sz="1800">
                <a:sym typeface="+mn-ea"/>
              </a:rPr>
              <a:t>整数乘法比移位和加法的代价要大得多</a:t>
            </a: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6642"/>
                                        </p:tgtEl>
                                        <p:attrNameLst>
                                          <p:attrName>style.visibility</p:attrName>
                                        </p:attrNameLst>
                                      </p:cBhvr>
                                      <p:to>
                                        <p:strVal val="visible"/>
                                      </p:to>
                                    </p:set>
                                    <p:animEffect transition="in" filter="slide(fromBottom)">
                                      <p:cBhvr>
                                        <p:cTn id="7" dur="1000"/>
                                        <p:tgtEl>
                                          <p:spTgt spid="26642"/>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6654"/>
                                        </p:tgtEl>
                                        <p:attrNameLst>
                                          <p:attrName>style.visibility</p:attrName>
                                        </p:attrNameLst>
                                      </p:cBhvr>
                                      <p:to>
                                        <p:strVal val="visible"/>
                                      </p:to>
                                    </p:set>
                                    <p:anim calcmode="lin" valueType="num">
                                      <p:cBhvr>
                                        <p:cTn id="11" dur="500" fill="hold"/>
                                        <p:tgtEl>
                                          <p:spTgt spid="26654"/>
                                        </p:tgtEl>
                                        <p:attrNameLst>
                                          <p:attrName>ppt_w</p:attrName>
                                        </p:attrNameLst>
                                      </p:cBhvr>
                                      <p:tavLst>
                                        <p:tav tm="0">
                                          <p:val>
                                            <p:fltVal val="0"/>
                                          </p:val>
                                        </p:tav>
                                        <p:tav tm="100000">
                                          <p:val>
                                            <p:strVal val="#ppt_w"/>
                                          </p:val>
                                        </p:tav>
                                      </p:tavLst>
                                    </p:anim>
                                    <p:anim calcmode="lin" valueType="num">
                                      <p:cBhvr>
                                        <p:cTn id="12" dur="500" fill="hold"/>
                                        <p:tgtEl>
                                          <p:spTgt spid="26654"/>
                                        </p:tgtEl>
                                        <p:attrNameLst>
                                          <p:attrName>ppt_h</p:attrName>
                                        </p:attrNameLst>
                                      </p:cBhvr>
                                      <p:tavLst>
                                        <p:tav tm="0">
                                          <p:val>
                                            <p:fltVal val="0"/>
                                          </p:val>
                                        </p:tav>
                                        <p:tav tm="100000">
                                          <p:val>
                                            <p:strVal val="#ppt_h"/>
                                          </p:val>
                                        </p:tav>
                                      </p:tavLst>
                                    </p:anim>
                                    <p:anim calcmode="lin" valueType="num">
                                      <p:cBhvr>
                                        <p:cTn id="13" dur="500" fill="hold"/>
                                        <p:tgtEl>
                                          <p:spTgt spid="26654"/>
                                        </p:tgtEl>
                                        <p:attrNameLst>
                                          <p:attrName>style.rotation</p:attrName>
                                        </p:attrNameLst>
                                      </p:cBhvr>
                                      <p:tavLst>
                                        <p:tav tm="0">
                                          <p:val>
                                            <p:fltVal val="360"/>
                                          </p:val>
                                        </p:tav>
                                        <p:tav tm="100000">
                                          <p:val>
                                            <p:fltVal val="0"/>
                                          </p:val>
                                        </p:tav>
                                      </p:tavLst>
                                    </p:anim>
                                    <p:animEffect transition="in" filter="fade">
                                      <p:cBhvr>
                                        <p:cTn id="14" dur="500"/>
                                        <p:tgtEl>
                                          <p:spTgt spid="26654"/>
                                        </p:tgtEl>
                                      </p:cBhvr>
                                    </p:animEffect>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26653"/>
                                        </p:tgtEl>
                                        <p:attrNameLst>
                                          <p:attrName>style.visibility</p:attrName>
                                        </p:attrNameLst>
                                      </p:cBhvr>
                                      <p:to>
                                        <p:strVal val="visible"/>
                                      </p:to>
                                    </p:set>
                                    <p:anim calcmode="lin" valueType="num">
                                      <p:cBhvr>
                                        <p:cTn id="18" dur="500" fill="hold"/>
                                        <p:tgtEl>
                                          <p:spTgt spid="26653"/>
                                        </p:tgtEl>
                                        <p:attrNameLst>
                                          <p:attrName>ppt_w</p:attrName>
                                        </p:attrNameLst>
                                      </p:cBhvr>
                                      <p:tavLst>
                                        <p:tav tm="0">
                                          <p:val>
                                            <p:fltVal val="0"/>
                                          </p:val>
                                        </p:tav>
                                        <p:tav tm="100000">
                                          <p:val>
                                            <p:strVal val="#ppt_w"/>
                                          </p:val>
                                        </p:tav>
                                      </p:tavLst>
                                    </p:anim>
                                    <p:anim calcmode="lin" valueType="num">
                                      <p:cBhvr>
                                        <p:cTn id="19" dur="500" fill="hold"/>
                                        <p:tgtEl>
                                          <p:spTgt spid="26653"/>
                                        </p:tgtEl>
                                        <p:attrNameLst>
                                          <p:attrName>ppt_h</p:attrName>
                                        </p:attrNameLst>
                                      </p:cBhvr>
                                      <p:tavLst>
                                        <p:tav tm="0">
                                          <p:val>
                                            <p:fltVal val="0"/>
                                          </p:val>
                                        </p:tav>
                                        <p:tav tm="100000">
                                          <p:val>
                                            <p:strVal val="#ppt_h"/>
                                          </p:val>
                                        </p:tav>
                                      </p:tavLst>
                                    </p:anim>
                                    <p:anim calcmode="lin" valueType="num">
                                      <p:cBhvr>
                                        <p:cTn id="20" dur="500" fill="hold"/>
                                        <p:tgtEl>
                                          <p:spTgt spid="26653"/>
                                        </p:tgtEl>
                                        <p:attrNameLst>
                                          <p:attrName>style.rotation</p:attrName>
                                        </p:attrNameLst>
                                      </p:cBhvr>
                                      <p:tavLst>
                                        <p:tav tm="0">
                                          <p:val>
                                            <p:fltVal val="360"/>
                                          </p:val>
                                        </p:tav>
                                        <p:tav tm="100000">
                                          <p:val>
                                            <p:fltVal val="0"/>
                                          </p:val>
                                        </p:tav>
                                      </p:tavLst>
                                    </p:anim>
                                    <p:animEffect transition="in" filter="fade">
                                      <p:cBhvr>
                                        <p:cTn id="21" dur="500"/>
                                        <p:tgtEl>
                                          <p:spTgt spid="26653"/>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26652"/>
                                        </p:tgtEl>
                                        <p:attrNameLst>
                                          <p:attrName>style.visibility</p:attrName>
                                        </p:attrNameLst>
                                      </p:cBhvr>
                                      <p:to>
                                        <p:strVal val="visible"/>
                                      </p:to>
                                    </p:set>
                                    <p:anim calcmode="lin" valueType="num">
                                      <p:cBhvr>
                                        <p:cTn id="25" dur="500" fill="hold"/>
                                        <p:tgtEl>
                                          <p:spTgt spid="26652"/>
                                        </p:tgtEl>
                                        <p:attrNameLst>
                                          <p:attrName>ppt_w</p:attrName>
                                        </p:attrNameLst>
                                      </p:cBhvr>
                                      <p:tavLst>
                                        <p:tav tm="0">
                                          <p:val>
                                            <p:fltVal val="0"/>
                                          </p:val>
                                        </p:tav>
                                        <p:tav tm="100000">
                                          <p:val>
                                            <p:strVal val="#ppt_w"/>
                                          </p:val>
                                        </p:tav>
                                      </p:tavLst>
                                    </p:anim>
                                    <p:anim calcmode="lin" valueType="num">
                                      <p:cBhvr>
                                        <p:cTn id="26" dur="500" fill="hold"/>
                                        <p:tgtEl>
                                          <p:spTgt spid="26652"/>
                                        </p:tgtEl>
                                        <p:attrNameLst>
                                          <p:attrName>ppt_h</p:attrName>
                                        </p:attrNameLst>
                                      </p:cBhvr>
                                      <p:tavLst>
                                        <p:tav tm="0">
                                          <p:val>
                                            <p:fltVal val="0"/>
                                          </p:val>
                                        </p:tav>
                                        <p:tav tm="100000">
                                          <p:val>
                                            <p:strVal val="#ppt_h"/>
                                          </p:val>
                                        </p:tav>
                                      </p:tavLst>
                                    </p:anim>
                                    <p:anim calcmode="lin" valueType="num">
                                      <p:cBhvr>
                                        <p:cTn id="27" dur="500" fill="hold"/>
                                        <p:tgtEl>
                                          <p:spTgt spid="26652"/>
                                        </p:tgtEl>
                                        <p:attrNameLst>
                                          <p:attrName>style.rotation</p:attrName>
                                        </p:attrNameLst>
                                      </p:cBhvr>
                                      <p:tavLst>
                                        <p:tav tm="0">
                                          <p:val>
                                            <p:fltVal val="360"/>
                                          </p:val>
                                        </p:tav>
                                        <p:tav tm="100000">
                                          <p:val>
                                            <p:fltVal val="0"/>
                                          </p:val>
                                        </p:tav>
                                      </p:tavLst>
                                    </p:anim>
                                    <p:animEffect transition="in" filter="fade">
                                      <p:cBhvr>
                                        <p:cTn id="28" dur="500"/>
                                        <p:tgtEl>
                                          <p:spTgt spid="26652"/>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26648"/>
                                        </p:tgtEl>
                                        <p:attrNameLst>
                                          <p:attrName>style.visibility</p:attrName>
                                        </p:attrNameLst>
                                      </p:cBhvr>
                                      <p:to>
                                        <p:strVal val="visible"/>
                                      </p:to>
                                    </p:set>
                                    <p:animEffect transition="in" filter="slide(fromLeft)">
                                      <p:cBhvr>
                                        <p:cTn id="32" dur="500"/>
                                        <p:tgtEl>
                                          <p:spTgt spid="26648"/>
                                        </p:tgtEl>
                                      </p:cBhvr>
                                    </p:animEffect>
                                  </p:childTnLst>
                                </p:cTn>
                              </p:par>
                            </p:childTnLst>
                          </p:cTn>
                        </p:par>
                        <p:par>
                          <p:cTn id="33" fill="hold">
                            <p:stCondLst>
                              <p:cond delay="3000"/>
                            </p:stCondLst>
                            <p:childTnLst>
                              <p:par>
                                <p:cTn id="34" presetID="12" presetClass="entr" presetSubtype="8" fill="hold" nodeType="afterEffect">
                                  <p:stCondLst>
                                    <p:cond delay="0"/>
                                  </p:stCondLst>
                                  <p:childTnLst>
                                    <p:set>
                                      <p:cBhvr>
                                        <p:cTn id="35" dur="1" fill="hold">
                                          <p:stCondLst>
                                            <p:cond delay="0"/>
                                          </p:stCondLst>
                                        </p:cTn>
                                        <p:tgtEl>
                                          <p:spTgt spid="26632"/>
                                        </p:tgtEl>
                                        <p:attrNameLst>
                                          <p:attrName>style.visibility</p:attrName>
                                        </p:attrNameLst>
                                      </p:cBhvr>
                                      <p:to>
                                        <p:strVal val="visible"/>
                                      </p:to>
                                    </p:set>
                                    <p:animEffect transition="in" filter="slide(fromLeft)">
                                      <p:cBhvr>
                                        <p:cTn id="36" dur="500"/>
                                        <p:tgtEl>
                                          <p:spTgt spid="26632"/>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26655"/>
                                        </p:tgtEl>
                                        <p:attrNameLst>
                                          <p:attrName>style.visibility</p:attrName>
                                        </p:attrNameLst>
                                      </p:cBhvr>
                                      <p:to>
                                        <p:strVal val="visible"/>
                                      </p:to>
                                    </p:set>
                                    <p:animEffect transition="in" filter="slide(fromBottom)">
                                      <p:cBhvr>
                                        <p:cTn id="40" dur="500"/>
                                        <p:tgtEl>
                                          <p:spTgt spid="26655"/>
                                        </p:tgtEl>
                                      </p:cBhvr>
                                    </p:animEffect>
                                  </p:childTnLst>
                                </p:cTn>
                              </p:par>
                            </p:childTnLst>
                          </p:cTn>
                        </p:par>
                        <p:par>
                          <p:cTn id="41" fill="hold">
                            <p:stCondLst>
                              <p:cond delay="4000"/>
                            </p:stCondLst>
                            <p:childTnLst>
                              <p:par>
                                <p:cTn id="42" presetID="12" presetClass="entr" presetSubtype="8" fill="hold" grpId="0" nodeType="afterEffect">
                                  <p:stCondLst>
                                    <p:cond delay="0"/>
                                  </p:stCondLst>
                                  <p:childTnLst>
                                    <p:set>
                                      <p:cBhvr>
                                        <p:cTn id="43" dur="1" fill="hold">
                                          <p:stCondLst>
                                            <p:cond delay="0"/>
                                          </p:stCondLst>
                                        </p:cTn>
                                        <p:tgtEl>
                                          <p:spTgt spid="26649"/>
                                        </p:tgtEl>
                                        <p:attrNameLst>
                                          <p:attrName>style.visibility</p:attrName>
                                        </p:attrNameLst>
                                      </p:cBhvr>
                                      <p:to>
                                        <p:strVal val="visible"/>
                                      </p:to>
                                    </p:set>
                                    <p:animEffect transition="in" filter="slide(fromLeft)">
                                      <p:cBhvr>
                                        <p:cTn id="44" dur="500"/>
                                        <p:tgtEl>
                                          <p:spTgt spid="26649"/>
                                        </p:tgtEl>
                                      </p:cBhvr>
                                    </p:animEffect>
                                  </p:childTnLst>
                                </p:cTn>
                              </p:par>
                            </p:childTnLst>
                          </p:cTn>
                        </p:par>
                        <p:par>
                          <p:cTn id="45" fill="hold">
                            <p:stCondLst>
                              <p:cond delay="4500"/>
                            </p:stCondLst>
                            <p:childTnLst>
                              <p:par>
                                <p:cTn id="46" presetID="12" presetClass="entr" presetSubtype="8" fill="hold" nodeType="afterEffect">
                                  <p:stCondLst>
                                    <p:cond delay="0"/>
                                  </p:stCondLst>
                                  <p:childTnLst>
                                    <p:set>
                                      <p:cBhvr>
                                        <p:cTn id="47" dur="1" fill="hold">
                                          <p:stCondLst>
                                            <p:cond delay="0"/>
                                          </p:stCondLst>
                                        </p:cTn>
                                        <p:tgtEl>
                                          <p:spTgt spid="26637"/>
                                        </p:tgtEl>
                                        <p:attrNameLst>
                                          <p:attrName>style.visibility</p:attrName>
                                        </p:attrNameLst>
                                      </p:cBhvr>
                                      <p:to>
                                        <p:strVal val="visible"/>
                                      </p:to>
                                    </p:set>
                                    <p:animEffect transition="in" filter="slide(fromLeft)">
                                      <p:cBhvr>
                                        <p:cTn id="48" dur="500"/>
                                        <p:tgtEl>
                                          <p:spTgt spid="26637"/>
                                        </p:tgtEl>
                                      </p:cBhvr>
                                    </p:animEffect>
                                  </p:childTnLst>
                                </p:cTn>
                              </p:par>
                            </p:childTnLst>
                          </p:cTn>
                        </p:par>
                        <p:par>
                          <p:cTn id="49" fill="hold">
                            <p:stCondLst>
                              <p:cond delay="5000"/>
                            </p:stCondLst>
                            <p:childTnLst>
                              <p:par>
                                <p:cTn id="50" presetID="12" presetClass="entr" presetSubtype="4" fill="hold" grpId="0" nodeType="afterEffect">
                                  <p:stCondLst>
                                    <p:cond delay="0"/>
                                  </p:stCondLst>
                                  <p:childTnLst>
                                    <p:set>
                                      <p:cBhvr>
                                        <p:cTn id="51" dur="1" fill="hold">
                                          <p:stCondLst>
                                            <p:cond delay="0"/>
                                          </p:stCondLst>
                                        </p:cTn>
                                        <p:tgtEl>
                                          <p:spTgt spid="26656"/>
                                        </p:tgtEl>
                                        <p:attrNameLst>
                                          <p:attrName>style.visibility</p:attrName>
                                        </p:attrNameLst>
                                      </p:cBhvr>
                                      <p:to>
                                        <p:strVal val="visible"/>
                                      </p:to>
                                    </p:set>
                                    <p:animEffect transition="in" filter="slide(fromBottom)">
                                      <p:cBhvr>
                                        <p:cTn id="52" dur="500"/>
                                        <p:tgtEl>
                                          <p:spTgt spid="26656"/>
                                        </p:tgtEl>
                                      </p:cBhvr>
                                    </p:animEffect>
                                  </p:childTnLst>
                                </p:cTn>
                              </p:par>
                            </p:childTnLst>
                          </p:cTn>
                        </p:par>
                        <p:par>
                          <p:cTn id="53" fill="hold">
                            <p:stCondLst>
                              <p:cond delay="5500"/>
                            </p:stCondLst>
                            <p:childTnLst>
                              <p:par>
                                <p:cTn id="54" presetID="12" presetClass="entr" presetSubtype="8" fill="hold" grpId="0" nodeType="afterEffect">
                                  <p:stCondLst>
                                    <p:cond delay="0"/>
                                  </p:stCondLst>
                                  <p:childTnLst>
                                    <p:set>
                                      <p:cBhvr>
                                        <p:cTn id="55" dur="1" fill="hold">
                                          <p:stCondLst>
                                            <p:cond delay="0"/>
                                          </p:stCondLst>
                                        </p:cTn>
                                        <p:tgtEl>
                                          <p:spTgt spid="26650"/>
                                        </p:tgtEl>
                                        <p:attrNameLst>
                                          <p:attrName>style.visibility</p:attrName>
                                        </p:attrNameLst>
                                      </p:cBhvr>
                                      <p:to>
                                        <p:strVal val="visible"/>
                                      </p:to>
                                    </p:set>
                                    <p:animEffect transition="in" filter="slide(fromLeft)">
                                      <p:cBhvr>
                                        <p:cTn id="56" dur="500"/>
                                        <p:tgtEl>
                                          <p:spTgt spid="26650"/>
                                        </p:tgtEl>
                                      </p:cBhvr>
                                    </p:animEffect>
                                  </p:childTnLst>
                                </p:cTn>
                              </p:par>
                            </p:childTnLst>
                          </p:cTn>
                        </p:par>
                        <p:par>
                          <p:cTn id="57" fill="hold">
                            <p:stCondLst>
                              <p:cond delay="6000"/>
                            </p:stCondLst>
                            <p:childTnLst>
                              <p:par>
                                <p:cTn id="58" presetID="12" presetClass="entr" presetSubtype="8" fill="hold" nodeType="afterEffect">
                                  <p:stCondLst>
                                    <p:cond delay="0"/>
                                  </p:stCondLst>
                                  <p:childTnLst>
                                    <p:set>
                                      <p:cBhvr>
                                        <p:cTn id="59" dur="1" fill="hold">
                                          <p:stCondLst>
                                            <p:cond delay="0"/>
                                          </p:stCondLst>
                                        </p:cTn>
                                        <p:tgtEl>
                                          <p:spTgt spid="26627"/>
                                        </p:tgtEl>
                                        <p:attrNameLst>
                                          <p:attrName>style.visibility</p:attrName>
                                        </p:attrNameLst>
                                      </p:cBhvr>
                                      <p:to>
                                        <p:strVal val="visible"/>
                                      </p:to>
                                    </p:set>
                                    <p:animEffect transition="in" filter="slide(fromLeft)">
                                      <p:cBhvr>
                                        <p:cTn id="60" dur="500"/>
                                        <p:tgtEl>
                                          <p:spTgt spid="26627"/>
                                        </p:tgtEl>
                                      </p:cBhvr>
                                    </p:animEffect>
                                  </p:childTnLst>
                                </p:cTn>
                              </p:par>
                            </p:childTnLst>
                          </p:cTn>
                        </p:par>
                        <p:par>
                          <p:cTn id="61" fill="hold">
                            <p:stCondLst>
                              <p:cond delay="6500"/>
                            </p:stCondLst>
                            <p:childTnLst>
                              <p:par>
                                <p:cTn id="62" presetID="12" presetClass="entr" presetSubtype="4" fill="hold" grpId="0" nodeType="afterEffect">
                                  <p:stCondLst>
                                    <p:cond delay="0"/>
                                  </p:stCondLst>
                                  <p:childTnLst>
                                    <p:set>
                                      <p:cBhvr>
                                        <p:cTn id="63" dur="1" fill="hold">
                                          <p:stCondLst>
                                            <p:cond delay="0"/>
                                          </p:stCondLst>
                                        </p:cTn>
                                        <p:tgtEl>
                                          <p:spTgt spid="26657"/>
                                        </p:tgtEl>
                                        <p:attrNameLst>
                                          <p:attrName>style.visibility</p:attrName>
                                        </p:attrNameLst>
                                      </p:cBhvr>
                                      <p:to>
                                        <p:strVal val="visible"/>
                                      </p:to>
                                    </p:set>
                                    <p:animEffect transition="in" filter="slide(fromBottom)">
                                      <p:cBhvr>
                                        <p:cTn id="64" dur="500"/>
                                        <p:tgtEl>
                                          <p:spTgt spid="26657"/>
                                        </p:tgtEl>
                                      </p:cBhvr>
                                    </p:animEffect>
                                  </p:childTnLst>
                                </p:cTn>
                              </p:par>
                            </p:childTnLst>
                          </p:cTn>
                        </p:par>
                        <p:par>
                          <p:cTn id="65" fill="hold">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26626"/>
                                        </p:tgtEl>
                                        <p:attrNameLst>
                                          <p:attrName>style.visibility</p:attrName>
                                        </p:attrNameLst>
                                      </p:cBhvr>
                                      <p:to>
                                        <p:strVal val="visible"/>
                                      </p:to>
                                    </p:set>
                                    <p:animEffect transition="in" filter="slide(fromBottom)">
                                      <p:cBhvr>
                                        <p:cTn id="68" dur="500"/>
                                        <p:tgtEl>
                                          <p:spTgt spid="26626"/>
                                        </p:tgtEl>
                                      </p:cBhvr>
                                    </p:animEffect>
                                  </p:childTnLst>
                                </p:cTn>
                              </p:par>
                            </p:childTnLst>
                          </p:cTn>
                        </p:par>
                        <p:par>
                          <p:cTn id="69" fill="hold">
                            <p:stCondLst>
                              <p:cond delay="7500"/>
                            </p:stCondLst>
                            <p:childTnLst>
                              <p:par>
                                <p:cTn id="70" presetID="23" presetClass="entr" presetSubtype="16" fill="hold" grpId="0" nodeType="afterEffect">
                                  <p:stCondLst>
                                    <p:cond delay="0"/>
                                  </p:stCondLst>
                                  <p:childTnLst>
                                    <p:set>
                                      <p:cBhvr>
                                        <p:cTn id="71" dur="1" fill="hold">
                                          <p:stCondLst>
                                            <p:cond delay="0"/>
                                          </p:stCondLst>
                                        </p:cTn>
                                        <p:tgtEl>
                                          <p:spTgt spid="26651"/>
                                        </p:tgtEl>
                                        <p:attrNameLst>
                                          <p:attrName>style.visibility</p:attrName>
                                        </p:attrNameLst>
                                      </p:cBhvr>
                                      <p:to>
                                        <p:strVal val="visible"/>
                                      </p:to>
                                    </p:set>
                                    <p:anim calcmode="lin" valueType="num">
                                      <p:cBhvr>
                                        <p:cTn id="72" dur="500" fill="hold"/>
                                        <p:tgtEl>
                                          <p:spTgt spid="26651"/>
                                        </p:tgtEl>
                                        <p:attrNameLst>
                                          <p:attrName>ppt_w</p:attrName>
                                        </p:attrNameLst>
                                      </p:cBhvr>
                                      <p:tavLst>
                                        <p:tav tm="0">
                                          <p:val>
                                            <p:fltVal val="0"/>
                                          </p:val>
                                        </p:tav>
                                        <p:tav tm="100000">
                                          <p:val>
                                            <p:strVal val="#ppt_w"/>
                                          </p:val>
                                        </p:tav>
                                      </p:tavLst>
                                    </p:anim>
                                    <p:anim calcmode="lin" valueType="num">
                                      <p:cBhvr>
                                        <p:cTn id="73" dur="500" fill="hold"/>
                                        <p:tgtEl>
                                          <p:spTgt spid="26651"/>
                                        </p:tgtEl>
                                        <p:attrNameLst>
                                          <p:attrName>ppt_h</p:attrName>
                                        </p:attrNameLst>
                                      </p:cBhvr>
                                      <p:tavLst>
                                        <p:tav tm="0">
                                          <p:val>
                                            <p:fltVal val="0"/>
                                          </p:val>
                                        </p:tav>
                                        <p:tav tm="100000">
                                          <p:val>
                                            <p:strVal val="#ppt_h"/>
                                          </p:val>
                                        </p:tav>
                                      </p:tavLst>
                                    </p:anim>
                                  </p:childTnLst>
                                </p:cTn>
                              </p:par>
                            </p:childTnLst>
                          </p:cTn>
                        </p:par>
                        <p:par>
                          <p:cTn id="74" fill="hold">
                            <p:stCondLst>
                              <p:cond delay="8000"/>
                            </p:stCondLst>
                            <p:childTnLst>
                              <p:par>
                                <p:cTn id="75" presetID="12" presetClass="entr" presetSubtype="4" fill="hold" grpId="0" nodeType="afterEffect">
                                  <p:stCondLst>
                                    <p:cond delay="0"/>
                                  </p:stCondLst>
                                  <p:childTnLst>
                                    <p:set>
                                      <p:cBhvr>
                                        <p:cTn id="76" dur="1" fill="hold">
                                          <p:stCondLst>
                                            <p:cond delay="0"/>
                                          </p:stCondLst>
                                        </p:cTn>
                                        <p:tgtEl>
                                          <p:spTgt spid="26658"/>
                                        </p:tgtEl>
                                        <p:attrNameLst>
                                          <p:attrName>style.visibility</p:attrName>
                                        </p:attrNameLst>
                                      </p:cBhvr>
                                      <p:to>
                                        <p:strVal val="visible"/>
                                      </p:to>
                                    </p:set>
                                    <p:animEffect transition="in" filter="slide(fromBottom)">
                                      <p:cBhvr>
                                        <p:cTn id="77" dur="500"/>
                                        <p:tgtEl>
                                          <p:spTgt spid="26658"/>
                                        </p:tgtEl>
                                      </p:cBhvr>
                                    </p:animEffect>
                                  </p:childTnLst>
                                </p:cTn>
                              </p:par>
                            </p:childTnLst>
                          </p:cTn>
                        </p:par>
                        <p:par>
                          <p:cTn id="78" fill="hold">
                            <p:stCondLst>
                              <p:cond delay="8500"/>
                            </p:stCondLst>
                            <p:childTnLst>
                              <p:par>
                                <p:cTn id="79" presetID="22" presetClass="entr" presetSubtype="4" fill="hold" grpId="0" nodeType="after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wipe(down)">
                                      <p:cBhvr>
                                        <p:cTn id="8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ldLvl="0" animBg="1" autoUpdateAnimBg="0"/>
      <p:bldP spid="26648" grpId="0" bldLvl="0" animBg="1"/>
      <p:bldP spid="26649" grpId="0" bldLvl="0" animBg="1"/>
      <p:bldP spid="26650" grpId="0" bldLvl="0" animBg="1"/>
      <p:bldP spid="26651" grpId="0" bldLvl="0" animBg="1" autoUpdateAnimBg="0"/>
      <p:bldP spid="26652" grpId="0" autoUpdateAnimBg="0"/>
      <p:bldP spid="26653" grpId="0" autoUpdateAnimBg="0"/>
      <p:bldP spid="26654" grpId="0" autoUpdateAnimBg="0"/>
      <p:bldP spid="26655" grpId="0" autoUpdateAnimBg="0"/>
      <p:bldP spid="26656" grpId="0" autoUpdateAnimBg="0"/>
      <p:bldP spid="26657" grpId="0" autoUpdateAnimBg="0"/>
      <p:bldP spid="26658" grpId="0" autoUpdateAnimBg="0"/>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2.3.7  </a:t>
                      </a:r>
                      <a:r>
                        <a:rPr lang="zh-CN" altLang="en-US" sz="2400">
                          <a:solidFill>
                            <a:schemeClr val="bg1"/>
                          </a:solidFill>
                          <a:ea typeface="SimSun" pitchFamily="2" charset="-122"/>
                        </a:rPr>
                        <a:t>除以</a:t>
                      </a:r>
                      <a:r>
                        <a:rPr lang="en-US" altLang="zh-CN" sz="2400">
                          <a:solidFill>
                            <a:schemeClr val="bg1"/>
                          </a:solidFill>
                          <a:ea typeface="SimSun" pitchFamily="2" charset="-122"/>
                        </a:rPr>
                        <a:t>2</a:t>
                      </a:r>
                      <a:r>
                        <a:rPr lang="zh-CN" altLang="en-US" sz="2400">
                          <a:solidFill>
                            <a:schemeClr val="bg1"/>
                          </a:solidFill>
                          <a:ea typeface="SimSun" pitchFamily="2" charset="-122"/>
                        </a:rPr>
                        <a:t>的幂</a:t>
                      </a:r>
                    </a:p>
                  </a:txBody>
                  <a:tcPr>
                    <a:solidFill>
                      <a:srgbClr val="52B6B1"/>
                    </a:solidFill>
                  </a:tcPr>
                </a:tc>
                <a:extLst>
                  <a:ext uri="{0D108BD9-81ED-4DB2-BD59-A6C34878D82A}">
                    <a16:rowId xmlns:a16="http://schemas.microsoft.com/office/drawing/2014/main" val="10000"/>
                  </a:ext>
                </a:extLst>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7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7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7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704020202020204" pitchFamily="34" charset="0"/>
              </a:defRPr>
            </a:lvl9pPr>
          </a:lstStyle>
          <a:p>
            <a:pPr lvl="1" eaLnBrk="1" hangingPunct="1">
              <a:tabLst>
                <a:tab pos="2971800" algn="l"/>
              </a:tabLst>
              <a:defRPr/>
            </a:pPr>
            <a:r>
              <a:rPr lang="zh-CN" altLang="en-US" b="1" dirty="0">
                <a:latin typeface="Courier New" panose="02070309020205020404" charset="0"/>
                <a:ea typeface="SimSun" pitchFamily="2" charset="-122"/>
              </a:rPr>
              <a:t>无符号数的除法</a:t>
            </a:r>
          </a:p>
          <a:p>
            <a:pPr lvl="1" eaLnBrk="1" hangingPunct="1">
              <a:tabLst>
                <a:tab pos="2971800" algn="l"/>
              </a:tabLst>
              <a:defRPr/>
            </a:pPr>
            <a:r>
              <a:rPr lang="en-US" b="1" dirty="0">
                <a:latin typeface="Courier New" panose="02070309020205020404" charset="0"/>
              </a:rPr>
              <a:t>u &gt;&gt; k</a:t>
            </a:r>
            <a:r>
              <a:rPr lang="en-US" b="1" dirty="0"/>
              <a:t> </a:t>
            </a:r>
            <a:r>
              <a:rPr lang="zh-CN" altLang="en-US" b="1" dirty="0">
                <a:ea typeface="SimSun" pitchFamily="2" charset="-122"/>
              </a:rPr>
              <a:t>等价于</a:t>
            </a:r>
            <a:r>
              <a:rPr lang="en-US" dirty="0"/>
              <a:t> </a:t>
            </a:r>
            <a:r>
              <a:rPr lang="en-US" b="1" dirty="0">
                <a:sym typeface="Symbol" panose="05050102010706020507" pitchFamily="18" charset="2"/>
              </a:rPr>
              <a:t> </a:t>
            </a:r>
            <a:r>
              <a:rPr lang="en-US" b="1" dirty="0">
                <a:latin typeface="Courier New" panose="02070309020205020404" charset="0"/>
              </a:rPr>
              <a:t>u / </a:t>
            </a:r>
            <a:r>
              <a:rPr lang="en-US" b="1" i="1" dirty="0"/>
              <a:t>2</a:t>
            </a:r>
            <a:r>
              <a:rPr lang="en-US" b="1" i="1" baseline="30000" dirty="0"/>
              <a:t>k </a:t>
            </a:r>
            <a:r>
              <a:rPr lang="en-US" b="1" dirty="0">
                <a:sym typeface="Symbol" panose="05050102010706020507" pitchFamily="18" charset="2"/>
              </a:rPr>
              <a:t></a:t>
            </a:r>
            <a:endParaRPr lang="en-US" b="1" i="1" baseline="30000" dirty="0"/>
          </a:p>
          <a:p>
            <a:pPr lvl="1" eaLnBrk="1" hangingPunct="1">
              <a:tabLst>
                <a:tab pos="2971800" algn="l"/>
              </a:tabLst>
              <a:defRPr/>
            </a:pPr>
            <a:r>
              <a:rPr lang="zh-CN" altLang="en-US" b="1" dirty="0">
                <a:solidFill>
                  <a:schemeClr val="tx1"/>
                </a:solidFill>
                <a:ea typeface="SimSun" pitchFamily="2" charset="-122"/>
              </a:rPr>
              <a:t>使用逻辑右移</a:t>
            </a:r>
          </a:p>
        </p:txBody>
      </p:sp>
      <p:sp>
        <p:nvSpPr>
          <p:cNvPr id="13317" name="Rectangle 5"/>
          <p:cNvSpPr>
            <a:spLocks noChangeArrowheads="1"/>
          </p:cNvSpPr>
          <p:nvPr/>
        </p:nvSpPr>
        <p:spPr bwMode="auto">
          <a:xfrm>
            <a:off x="7134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8" name="Rectangle 6"/>
          <p:cNvSpPr>
            <a:spLocks noChangeArrowheads="1"/>
          </p:cNvSpPr>
          <p:nvPr/>
        </p:nvSpPr>
        <p:spPr bwMode="auto">
          <a:xfrm>
            <a:off x="73628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19" name="Rectangle 7"/>
          <p:cNvSpPr>
            <a:spLocks noChangeArrowheads="1"/>
          </p:cNvSpPr>
          <p:nvPr/>
        </p:nvSpPr>
        <p:spPr bwMode="auto">
          <a:xfrm>
            <a:off x="8277225" y="1021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3320" name="Rectangle 8"/>
          <p:cNvSpPr>
            <a:spLocks noChangeArrowheads="1"/>
          </p:cNvSpPr>
          <p:nvPr/>
        </p:nvSpPr>
        <p:spPr bwMode="auto">
          <a:xfrm>
            <a:off x="7134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21" name="Rectangle 9"/>
          <p:cNvSpPr>
            <a:spLocks noChangeArrowheads="1"/>
          </p:cNvSpPr>
          <p:nvPr/>
        </p:nvSpPr>
        <p:spPr bwMode="auto">
          <a:xfrm>
            <a:off x="80486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2" name="Rectangle 10"/>
          <p:cNvSpPr>
            <a:spLocks noChangeArrowheads="1"/>
          </p:cNvSpPr>
          <p:nvPr/>
        </p:nvSpPr>
        <p:spPr bwMode="auto">
          <a:xfrm>
            <a:off x="8277225" y="14782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3323" name="Rectangle 11"/>
          <p:cNvSpPr>
            <a:spLocks noChangeArrowheads="1"/>
          </p:cNvSpPr>
          <p:nvPr/>
        </p:nvSpPr>
        <p:spPr bwMode="auto">
          <a:xfrm>
            <a:off x="8505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4" name="Rectangle 12"/>
          <p:cNvSpPr>
            <a:spLocks noChangeArrowheads="1"/>
          </p:cNvSpPr>
          <p:nvPr/>
        </p:nvSpPr>
        <p:spPr bwMode="auto">
          <a:xfrm>
            <a:off x="94202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5" name="Rectangle 13"/>
          <p:cNvSpPr>
            <a:spLocks noChangeArrowheads="1"/>
          </p:cNvSpPr>
          <p:nvPr/>
        </p:nvSpPr>
        <p:spPr bwMode="auto">
          <a:xfrm>
            <a:off x="9648825" y="14782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26" name="Rectangle 14"/>
          <p:cNvSpPr>
            <a:spLocks noChangeArrowheads="1"/>
          </p:cNvSpPr>
          <p:nvPr/>
        </p:nvSpPr>
        <p:spPr bwMode="auto">
          <a:xfrm>
            <a:off x="73628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27" name="Rectangle 15"/>
          <p:cNvSpPr>
            <a:spLocks noChangeArrowheads="1"/>
          </p:cNvSpPr>
          <p:nvPr/>
        </p:nvSpPr>
        <p:spPr bwMode="auto">
          <a:xfrm>
            <a:off x="6524625" y="944880"/>
            <a:ext cx="2984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u</a:t>
            </a:r>
          </a:p>
        </p:txBody>
      </p:sp>
      <p:sp>
        <p:nvSpPr>
          <p:cNvPr id="13328" name="Rectangle 16"/>
          <p:cNvSpPr>
            <a:spLocks noChangeArrowheads="1"/>
          </p:cNvSpPr>
          <p:nvPr/>
        </p:nvSpPr>
        <p:spPr bwMode="auto">
          <a:xfrm>
            <a:off x="6524625" y="1402080"/>
            <a:ext cx="366713" cy="366713"/>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2</a:t>
            </a:r>
            <a:r>
              <a:rPr lang="en-US" b="0" i="1" baseline="30000">
                <a:latin typeface="Times" panose="00000500000000020000" pitchFamily="18" charset="0"/>
              </a:rPr>
              <a:t>k</a:t>
            </a:r>
            <a:endParaRPr lang="en-US" b="0" i="1">
              <a:latin typeface="Times" panose="00000500000000020000" pitchFamily="18" charset="0"/>
            </a:endParaRPr>
          </a:p>
        </p:txBody>
      </p:sp>
      <p:sp>
        <p:nvSpPr>
          <p:cNvPr id="13329" name="Line 17"/>
          <p:cNvSpPr>
            <a:spLocks noChangeShapeType="1"/>
          </p:cNvSpPr>
          <p:nvPr/>
        </p:nvSpPr>
        <p:spPr bwMode="auto">
          <a:xfrm>
            <a:off x="5381625" y="1783080"/>
            <a:ext cx="6324600" cy="0"/>
          </a:xfrm>
          <a:prstGeom prst="line">
            <a:avLst/>
          </a:prstGeom>
          <a:noFill/>
          <a:ln w="25400">
            <a:solidFill>
              <a:schemeClr val="tx1"/>
            </a:solidFill>
            <a:round/>
          </a:ln>
        </p:spPr>
        <p:txBody>
          <a:bodyPr wrap="none" anchor="ctr"/>
          <a:lstStyle/>
          <a:p>
            <a:endParaRPr lang="en-US"/>
          </a:p>
        </p:txBody>
      </p:sp>
      <p:sp>
        <p:nvSpPr>
          <p:cNvPr id="13330" name="Rectangle 18"/>
          <p:cNvSpPr>
            <a:spLocks noChangeArrowheads="1"/>
          </p:cNvSpPr>
          <p:nvPr/>
        </p:nvSpPr>
        <p:spPr bwMode="auto">
          <a:xfrm>
            <a:off x="6143625" y="14020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3331" name="Rectangle 19"/>
          <p:cNvSpPr>
            <a:spLocks noChangeArrowheads="1"/>
          </p:cNvSpPr>
          <p:nvPr/>
        </p:nvSpPr>
        <p:spPr bwMode="auto">
          <a:xfrm>
            <a:off x="6219825" y="1859280"/>
            <a:ext cx="658813"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u </a:t>
            </a:r>
            <a:r>
              <a:rPr lang="en-US" b="0">
                <a:latin typeface="Times" panose="00000500000000020000" pitchFamily="18" charset="0"/>
              </a:rPr>
              <a:t>/ 2</a:t>
            </a:r>
            <a:r>
              <a:rPr lang="en-US" b="0" i="1" baseline="30000">
                <a:latin typeface="Times" panose="00000500000000020000" pitchFamily="18" charset="0"/>
              </a:rPr>
              <a:t>k</a:t>
            </a:r>
            <a:endParaRPr lang="en-US" b="0" i="1">
              <a:latin typeface="Times" panose="00000500000000020000" pitchFamily="18" charset="0"/>
            </a:endParaRPr>
          </a:p>
        </p:txBody>
      </p:sp>
      <p:sp>
        <p:nvSpPr>
          <p:cNvPr id="13334" name="Rectangle 22"/>
          <p:cNvSpPr>
            <a:spLocks noChangeArrowheads="1"/>
          </p:cNvSpPr>
          <p:nvPr/>
        </p:nvSpPr>
        <p:spPr bwMode="auto">
          <a:xfrm>
            <a:off x="8734425" y="14782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sp>
        <p:nvSpPr>
          <p:cNvPr id="13336" name="Rectangle 24"/>
          <p:cNvSpPr>
            <a:spLocks noChangeArrowheads="1"/>
          </p:cNvSpPr>
          <p:nvPr/>
        </p:nvSpPr>
        <p:spPr bwMode="auto">
          <a:xfrm>
            <a:off x="7591425" y="1021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2" name="Group 25"/>
          <p:cNvGrpSpPr/>
          <p:nvPr/>
        </p:nvGrpSpPr>
        <p:grpSpPr bwMode="auto">
          <a:xfrm>
            <a:off x="8505825" y="1021080"/>
            <a:ext cx="1371600" cy="228600"/>
            <a:chOff x="3744" y="1488"/>
            <a:chExt cx="864" cy="144"/>
          </a:xfrm>
        </p:grpSpPr>
        <p:sp>
          <p:nvSpPr>
            <p:cNvPr id="13367"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8"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69"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3370"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3338" name="Rectangle 30"/>
          <p:cNvSpPr>
            <a:spLocks noChangeArrowheads="1"/>
          </p:cNvSpPr>
          <p:nvPr/>
        </p:nvSpPr>
        <p:spPr bwMode="auto">
          <a:xfrm>
            <a:off x="8505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39" name="Rectangle 31"/>
          <p:cNvSpPr>
            <a:spLocks noChangeArrowheads="1"/>
          </p:cNvSpPr>
          <p:nvPr/>
        </p:nvSpPr>
        <p:spPr bwMode="auto">
          <a:xfrm>
            <a:off x="87344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0" name="Rectangle 32"/>
          <p:cNvSpPr>
            <a:spLocks noChangeArrowheads="1"/>
          </p:cNvSpPr>
          <p:nvPr/>
        </p:nvSpPr>
        <p:spPr bwMode="auto">
          <a:xfrm>
            <a:off x="9648825" y="1935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41" name="Rectangle 33"/>
          <p:cNvSpPr>
            <a:spLocks noChangeArrowheads="1"/>
          </p:cNvSpPr>
          <p:nvPr/>
        </p:nvSpPr>
        <p:spPr bwMode="auto">
          <a:xfrm>
            <a:off x="8963025" y="1935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42" name="Rectangle 34"/>
          <p:cNvSpPr>
            <a:spLocks noChangeArrowheads="1"/>
          </p:cNvSpPr>
          <p:nvPr/>
        </p:nvSpPr>
        <p:spPr bwMode="auto">
          <a:xfrm>
            <a:off x="7134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3343" name="Rectangle 35"/>
          <p:cNvSpPr>
            <a:spLocks noChangeArrowheads="1"/>
          </p:cNvSpPr>
          <p:nvPr/>
        </p:nvSpPr>
        <p:spPr bwMode="auto">
          <a:xfrm>
            <a:off x="80486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44" name="Rectangle 36"/>
          <p:cNvSpPr>
            <a:spLocks noChangeArrowheads="1"/>
          </p:cNvSpPr>
          <p:nvPr/>
        </p:nvSpPr>
        <p:spPr bwMode="auto">
          <a:xfrm>
            <a:off x="8277225" y="19354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45" name="Rectangle 37"/>
          <p:cNvSpPr>
            <a:spLocks noChangeArrowheads="1"/>
          </p:cNvSpPr>
          <p:nvPr/>
        </p:nvSpPr>
        <p:spPr bwMode="auto">
          <a:xfrm>
            <a:off x="7362825" y="19354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grpSp>
        <p:nvGrpSpPr>
          <p:cNvPr id="4" name="Group 38"/>
          <p:cNvGrpSpPr/>
          <p:nvPr/>
        </p:nvGrpSpPr>
        <p:grpSpPr bwMode="auto">
          <a:xfrm>
            <a:off x="9953625" y="1935480"/>
            <a:ext cx="1371600" cy="228600"/>
            <a:chOff x="4416" y="2256"/>
            <a:chExt cx="864" cy="144"/>
          </a:xfrm>
        </p:grpSpPr>
        <p:sp>
          <p:nvSpPr>
            <p:cNvPr id="13363"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4"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5"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sz="2000" b="0"/>
            </a:p>
          </p:txBody>
        </p:sp>
        <p:sp>
          <p:nvSpPr>
            <p:cNvPr id="13366"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sz="2000" b="0"/>
                <a:t>•••</a:t>
              </a:r>
            </a:p>
          </p:txBody>
        </p:sp>
      </p:grpSp>
      <p:sp>
        <p:nvSpPr>
          <p:cNvPr id="13347" name="Line 43"/>
          <p:cNvSpPr>
            <a:spLocks noChangeShapeType="1"/>
          </p:cNvSpPr>
          <p:nvPr/>
        </p:nvSpPr>
        <p:spPr bwMode="auto">
          <a:xfrm>
            <a:off x="5381625" y="2316480"/>
            <a:ext cx="6324600" cy="0"/>
          </a:xfrm>
          <a:prstGeom prst="line">
            <a:avLst/>
          </a:prstGeom>
          <a:noFill/>
          <a:ln w="25400">
            <a:solidFill>
              <a:schemeClr val="tx1"/>
            </a:solidFill>
            <a:round/>
          </a:ln>
        </p:spPr>
        <p:txBody>
          <a:bodyPr wrap="none" anchor="ctr"/>
          <a:lstStyle/>
          <a:p>
            <a:endParaRPr lang="en-US"/>
          </a:p>
        </p:txBody>
      </p:sp>
      <p:sp>
        <p:nvSpPr>
          <p:cNvPr id="13348" name="Rectangle 44"/>
          <p:cNvSpPr>
            <a:spLocks noChangeArrowheads="1"/>
          </p:cNvSpPr>
          <p:nvPr/>
        </p:nvSpPr>
        <p:spPr bwMode="auto">
          <a:xfrm>
            <a:off x="5814566" y="2411730"/>
            <a:ext cx="1162498" cy="461665"/>
          </a:xfrm>
          <a:prstGeom prst="rect">
            <a:avLst/>
          </a:prstGeom>
          <a:noFill/>
          <a:ln w="25400">
            <a:noFill/>
            <a:miter lim="800000"/>
          </a:ln>
        </p:spPr>
        <p:txBody>
          <a:bodyPr wrap="none">
            <a:spAutoFit/>
          </a:bodyPr>
          <a:lstStyle/>
          <a:p>
            <a:pPr algn="r">
              <a:lnSpc>
                <a:spcPct val="100000"/>
              </a:lnSpc>
            </a:pPr>
            <a:r>
              <a:rPr lang="en-US" b="0" dirty="0">
                <a:solidFill>
                  <a:schemeClr val="tx2"/>
                </a:solidFill>
                <a:latin typeface="Calibri" panose="020F0502020204030204" pitchFamily="34" charset="0"/>
                <a:sym typeface="Symbol" panose="05050102010706020507" pitchFamily="18" charset="2"/>
              </a:rPr>
              <a:t></a:t>
            </a:r>
            <a:r>
              <a:rPr lang="en-US" sz="1600" b="0" i="1" dirty="0">
                <a:latin typeface="Times" panose="00000500000000020000" pitchFamily="18" charset="0"/>
              </a:rPr>
              <a:t> </a:t>
            </a:r>
            <a:r>
              <a:rPr lang="en-US" b="0" i="1" dirty="0">
                <a:latin typeface="Times" panose="00000500000000020000" pitchFamily="18" charset="0"/>
              </a:rPr>
              <a:t>u </a:t>
            </a:r>
            <a:r>
              <a:rPr lang="en-US" b="0" dirty="0">
                <a:latin typeface="Times" panose="00000500000000020000" pitchFamily="18" charset="0"/>
              </a:rPr>
              <a:t>/ 2</a:t>
            </a:r>
            <a:r>
              <a:rPr lang="en-US" b="0" i="1" baseline="30000" dirty="0">
                <a:latin typeface="Times" panose="00000500000000020000" pitchFamily="18" charset="0"/>
              </a:rPr>
              <a:t>k </a:t>
            </a:r>
            <a:r>
              <a:rPr lang="en-US" b="0" dirty="0">
                <a:solidFill>
                  <a:schemeClr val="tx2"/>
                </a:solidFill>
                <a:latin typeface="Calibri" panose="020F0502020204030204" pitchFamily="34" charset="0"/>
                <a:sym typeface="Symbol" panose="05050102010706020507" pitchFamily="18" charset="2"/>
              </a:rPr>
              <a:t></a:t>
            </a:r>
          </a:p>
        </p:txBody>
      </p:sp>
      <p:sp>
        <p:nvSpPr>
          <p:cNvPr id="13349" name="Rectangle 45"/>
          <p:cNvSpPr>
            <a:spLocks noChangeArrowheads="1"/>
          </p:cNvSpPr>
          <p:nvPr/>
        </p:nvSpPr>
        <p:spPr bwMode="auto">
          <a:xfrm>
            <a:off x="8505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0" name="Rectangle 46"/>
          <p:cNvSpPr>
            <a:spLocks noChangeArrowheads="1"/>
          </p:cNvSpPr>
          <p:nvPr/>
        </p:nvSpPr>
        <p:spPr bwMode="auto">
          <a:xfrm>
            <a:off x="87344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1" name="Rectangle 47"/>
          <p:cNvSpPr>
            <a:spLocks noChangeArrowheads="1"/>
          </p:cNvSpPr>
          <p:nvPr/>
        </p:nvSpPr>
        <p:spPr bwMode="auto">
          <a:xfrm>
            <a:off x="9648825" y="24688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sz="2000" b="0"/>
          </a:p>
        </p:txBody>
      </p:sp>
      <p:sp>
        <p:nvSpPr>
          <p:cNvPr id="13352" name="Rectangle 48"/>
          <p:cNvSpPr>
            <a:spLocks noChangeArrowheads="1"/>
          </p:cNvSpPr>
          <p:nvPr/>
        </p:nvSpPr>
        <p:spPr bwMode="auto">
          <a:xfrm>
            <a:off x="8963025" y="24688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sz="2000" b="0"/>
              <a:t>•••</a:t>
            </a:r>
          </a:p>
        </p:txBody>
      </p:sp>
      <p:sp>
        <p:nvSpPr>
          <p:cNvPr id="13354" name="Text Box 50"/>
          <p:cNvSpPr txBox="1">
            <a:spLocks noChangeArrowheads="1"/>
          </p:cNvSpPr>
          <p:nvPr/>
        </p:nvSpPr>
        <p:spPr bwMode="auto">
          <a:xfrm>
            <a:off x="9801225" y="1859280"/>
            <a:ext cx="248786" cy="400110"/>
          </a:xfrm>
          <a:prstGeom prst="rect">
            <a:avLst/>
          </a:prstGeom>
          <a:noFill/>
          <a:ln w="25400">
            <a:noFill/>
            <a:miter lim="800000"/>
          </a:ln>
        </p:spPr>
        <p:txBody>
          <a:bodyPr wrap="none">
            <a:spAutoFit/>
          </a:bodyPr>
          <a:lstStyle/>
          <a:p>
            <a:pPr>
              <a:lnSpc>
                <a:spcPct val="100000"/>
              </a:lnSpc>
            </a:pPr>
            <a:r>
              <a:rPr lang="en-US" sz="2000" b="0" dirty="0">
                <a:latin typeface="Calibri" panose="020F0502020204030204" pitchFamily="34" charset="0"/>
              </a:rPr>
              <a:t>.</a:t>
            </a:r>
          </a:p>
        </p:txBody>
      </p:sp>
      <p:sp>
        <p:nvSpPr>
          <p:cNvPr id="13355" name="Text Box 51"/>
          <p:cNvSpPr txBox="1">
            <a:spLocks noChangeArrowheads="1"/>
          </p:cNvSpPr>
          <p:nvPr/>
        </p:nvSpPr>
        <p:spPr bwMode="auto">
          <a:xfrm>
            <a:off x="10106025" y="944880"/>
            <a:ext cx="1695144" cy="461665"/>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3356" name="Line 52"/>
          <p:cNvSpPr>
            <a:spLocks noChangeShapeType="1"/>
          </p:cNvSpPr>
          <p:nvPr/>
        </p:nvSpPr>
        <p:spPr bwMode="auto">
          <a:xfrm flipH="1">
            <a:off x="9953625" y="13258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3358" name="Rectangle 54"/>
          <p:cNvSpPr>
            <a:spLocks noChangeArrowheads="1"/>
          </p:cNvSpPr>
          <p:nvPr/>
        </p:nvSpPr>
        <p:spPr bwMode="auto">
          <a:xfrm>
            <a:off x="7134225" y="24688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sz="2000" b="0"/>
              <a:t>0</a:t>
            </a:r>
          </a:p>
        </p:txBody>
      </p:sp>
      <p:sp>
        <p:nvSpPr>
          <p:cNvPr id="13359" name="Rectangle 55"/>
          <p:cNvSpPr>
            <a:spLocks noChangeArrowheads="1"/>
          </p:cNvSpPr>
          <p:nvPr/>
        </p:nvSpPr>
        <p:spPr bwMode="auto">
          <a:xfrm>
            <a:off x="80486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60" name="Rectangle 56"/>
          <p:cNvSpPr>
            <a:spLocks noChangeArrowheads="1"/>
          </p:cNvSpPr>
          <p:nvPr/>
        </p:nvSpPr>
        <p:spPr bwMode="auto">
          <a:xfrm>
            <a:off x="8277225" y="2468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3361" name="Rectangle 57"/>
          <p:cNvSpPr>
            <a:spLocks noChangeArrowheads="1"/>
          </p:cNvSpPr>
          <p:nvPr/>
        </p:nvSpPr>
        <p:spPr bwMode="auto">
          <a:xfrm>
            <a:off x="7362825" y="2468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a:t>
            </a:r>
          </a:p>
        </p:txBody>
      </p:sp>
      <p:pic>
        <p:nvPicPr>
          <p:cNvPr id="1025" name="Picture 1024"/>
          <p:cNvPicPr>
            <a:picLocks noChangeAspect="1"/>
          </p:cNvPicPr>
          <p:nvPr/>
        </p:nvPicPr>
        <p:blipFill>
          <a:blip r:embed="rId2"/>
          <a:srcRect/>
          <a:stretch>
            <a:fillRect/>
          </a:stretch>
        </p:blipFill>
        <p:spPr>
          <a:xfrm>
            <a:off x="1981200" y="3568700"/>
            <a:ext cx="9105900" cy="1930400"/>
          </a:xfrm>
          <a:prstGeom prst="rect">
            <a:avLst/>
          </a:prstGeom>
          <a:noFill/>
          <a:ln w="25400">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3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3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3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p:bldP spid="13338" grpId="0" bldLvl="0" animBg="1"/>
      <p:bldP spid="13339" grpId="0" bldLvl="0" animBg="1"/>
      <p:bldP spid="13340" grpId="0" bldLvl="0" animBg="1"/>
      <p:bldP spid="13341" grpId="0" bldLvl="0" animBg="1"/>
      <p:bldP spid="13342" grpId="0" bldLvl="0" animBg="1"/>
      <p:bldP spid="13343" grpId="0" bldLvl="0" animBg="1"/>
      <p:bldP spid="13344" grpId="0" bldLvl="0" animBg="1"/>
      <p:bldP spid="13345" grpId="0" bldLvl="0" animBg="1"/>
      <p:bldP spid="13347" grpId="0" bldLvl="0" animBg="1"/>
      <p:bldP spid="13348" grpId="0"/>
      <p:bldP spid="13349" grpId="0" bldLvl="0" animBg="1"/>
      <p:bldP spid="13350" grpId="0" bldLvl="0" animBg="1"/>
      <p:bldP spid="13351" grpId="0" bldLvl="0" animBg="1"/>
      <p:bldP spid="13352" grpId="0" bldLvl="0" animBg="1"/>
      <p:bldP spid="13354" grpId="0"/>
      <p:bldP spid="13355" grpId="0"/>
      <p:bldP spid="13356" grpId="0" bldLvl="0" animBg="1"/>
      <p:bldP spid="13358" grpId="0" bldLvl="0" animBg="1"/>
      <p:bldP spid="13359" grpId="0" bldLvl="0" animBg="1"/>
      <p:bldP spid="13360" grpId="0" bldLvl="0" animBg="1"/>
      <p:bldP spid="13361"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2.3.7  </a:t>
                      </a:r>
                      <a:r>
                        <a:rPr lang="zh-CN" altLang="en-US" sz="2400">
                          <a:solidFill>
                            <a:schemeClr val="bg1"/>
                          </a:solidFill>
                          <a:ea typeface="SimSun" pitchFamily="2" charset="-122"/>
                        </a:rPr>
                        <a:t>除以</a:t>
                      </a:r>
                      <a:r>
                        <a:rPr lang="en-US" altLang="zh-CN" sz="2400">
                          <a:solidFill>
                            <a:schemeClr val="bg1"/>
                          </a:solidFill>
                          <a:ea typeface="SimSun" pitchFamily="2" charset="-122"/>
                        </a:rPr>
                        <a:t>2</a:t>
                      </a:r>
                      <a:r>
                        <a:rPr lang="zh-CN" altLang="en-US" sz="2400">
                          <a:solidFill>
                            <a:schemeClr val="bg1"/>
                          </a:solidFill>
                          <a:ea typeface="SimSun" pitchFamily="2" charset="-122"/>
                        </a:rPr>
                        <a:t>的幂</a:t>
                      </a:r>
                    </a:p>
                  </a:txBody>
                  <a:tcPr>
                    <a:solidFill>
                      <a:srgbClr val="52B6B1"/>
                    </a:solidFill>
                  </a:tcPr>
                </a:tc>
                <a:extLst>
                  <a:ext uri="{0D108BD9-81ED-4DB2-BD59-A6C34878D82A}">
                    <a16:rowId xmlns:a16="http://schemas.microsoft.com/office/drawing/2014/main" val="10000"/>
                  </a:ext>
                </a:extLst>
              </a:tr>
            </a:tbl>
          </a:graphicData>
        </a:graphic>
      </p:graphicFrame>
      <p:sp>
        <p:nvSpPr>
          <p:cNvPr id="168963" name="Rectangle 3"/>
          <p:cNvSpPr>
            <a:spLocks noGrp="1" noChangeArrowheads="1"/>
          </p:cNvSpPr>
          <p:nvPr/>
        </p:nvSpPr>
        <p:spPr>
          <a:xfrm>
            <a:off x="1112838" y="1249363"/>
            <a:ext cx="8307387" cy="1268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charset="2"/>
              <a:buChar char="¢"/>
              <a:defRPr sz="24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7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7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7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704020202020204" pitchFamily="34" charset="0"/>
              </a:defRPr>
            </a:lvl9pPr>
          </a:lstStyle>
          <a:p>
            <a:pPr lvl="1" eaLnBrk="1" hangingPunct="1">
              <a:tabLst>
                <a:tab pos="2971800" algn="l"/>
              </a:tabLst>
              <a:defRPr/>
            </a:pPr>
            <a:r>
              <a:rPr lang="zh-CN" altLang="en-US" b="1" dirty="0">
                <a:latin typeface="Courier New" panose="02070309020205020404" charset="0"/>
                <a:ea typeface="SimSun" pitchFamily="2" charset="-122"/>
              </a:rPr>
              <a:t>有符号数的除法</a:t>
            </a:r>
          </a:p>
          <a:p>
            <a:pPr lvl="1" eaLnBrk="1" hangingPunct="1">
              <a:tabLst>
                <a:tab pos="2971800" algn="l"/>
              </a:tabLst>
              <a:defRPr/>
            </a:pPr>
            <a:r>
              <a:rPr lang="en-US" b="1" dirty="0">
                <a:latin typeface="Courier New" panose="02070309020205020404" charset="0"/>
              </a:rPr>
              <a:t>x &gt;&gt; k</a:t>
            </a:r>
            <a:r>
              <a:rPr lang="en-US" b="1" dirty="0"/>
              <a:t> </a:t>
            </a:r>
            <a:r>
              <a:rPr lang="zh-CN" altLang="en-US" b="1" dirty="0">
                <a:ea typeface="SimSun" pitchFamily="2" charset="-122"/>
              </a:rPr>
              <a:t>等价于</a:t>
            </a:r>
            <a:r>
              <a:rPr lang="en-US" dirty="0"/>
              <a:t> </a:t>
            </a:r>
            <a:r>
              <a:rPr lang="en-US" b="1" dirty="0">
                <a:sym typeface="Symbol" panose="05050102010706020507" pitchFamily="18" charset="2"/>
              </a:rPr>
              <a:t> x</a:t>
            </a:r>
            <a:r>
              <a:rPr lang="en-US" b="1" dirty="0">
                <a:latin typeface="Courier New" panose="02070309020205020404" charset="0"/>
              </a:rPr>
              <a:t> / </a:t>
            </a:r>
            <a:r>
              <a:rPr lang="en-US" b="1" i="1" dirty="0"/>
              <a:t>2</a:t>
            </a:r>
            <a:r>
              <a:rPr lang="en-US" b="1" i="1" baseline="30000" dirty="0"/>
              <a:t>k </a:t>
            </a:r>
            <a:r>
              <a:rPr lang="en-US" b="1" dirty="0">
                <a:sym typeface="Symbol" panose="05050102010706020507" pitchFamily="18" charset="2"/>
              </a:rPr>
              <a:t></a:t>
            </a:r>
            <a:endParaRPr lang="en-US" b="1" i="1" baseline="30000" dirty="0"/>
          </a:p>
          <a:p>
            <a:pPr lvl="1" eaLnBrk="1" hangingPunct="1">
              <a:tabLst>
                <a:tab pos="2971800" algn="l"/>
              </a:tabLst>
              <a:defRPr/>
            </a:pPr>
            <a:r>
              <a:rPr lang="zh-CN" altLang="en-US" b="1" dirty="0">
                <a:solidFill>
                  <a:schemeClr val="tx1"/>
                </a:solidFill>
                <a:ea typeface="SimSun" pitchFamily="2" charset="-122"/>
              </a:rPr>
              <a:t>使用算术右移</a:t>
            </a:r>
          </a:p>
          <a:p>
            <a:pPr lvl="1" eaLnBrk="1" hangingPunct="1">
              <a:tabLst>
                <a:tab pos="2971800" algn="l"/>
              </a:tabLst>
              <a:defRPr/>
            </a:pPr>
            <a:r>
              <a:rPr lang="zh-CN" altLang="en-US" b="1" dirty="0">
                <a:solidFill>
                  <a:schemeClr val="tx1"/>
                </a:solidFill>
                <a:ea typeface="SimSun" pitchFamily="2" charset="-122"/>
              </a:rPr>
              <a:t>当x＜0时出错</a:t>
            </a:r>
          </a:p>
        </p:txBody>
      </p:sp>
      <p:sp>
        <p:nvSpPr>
          <p:cNvPr id="14342" name="Rectangle 5"/>
          <p:cNvSpPr>
            <a:spLocks noChangeArrowheads="1"/>
          </p:cNvSpPr>
          <p:nvPr/>
        </p:nvSpPr>
        <p:spPr bwMode="auto">
          <a:xfrm>
            <a:off x="7025640" y="12496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43" name="Rectangle 6"/>
          <p:cNvSpPr>
            <a:spLocks noChangeArrowheads="1"/>
          </p:cNvSpPr>
          <p:nvPr/>
        </p:nvSpPr>
        <p:spPr bwMode="auto">
          <a:xfrm>
            <a:off x="72542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4" name="Rectangle 7"/>
          <p:cNvSpPr>
            <a:spLocks noChangeArrowheads="1"/>
          </p:cNvSpPr>
          <p:nvPr/>
        </p:nvSpPr>
        <p:spPr bwMode="auto">
          <a:xfrm>
            <a:off x="8168640" y="12496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45" name="Rectangle 8"/>
          <p:cNvSpPr>
            <a:spLocks noChangeArrowheads="1"/>
          </p:cNvSpPr>
          <p:nvPr/>
        </p:nvSpPr>
        <p:spPr bwMode="auto">
          <a:xfrm>
            <a:off x="7025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dirty="0"/>
              <a:t>0</a:t>
            </a:r>
          </a:p>
        </p:txBody>
      </p:sp>
      <p:sp>
        <p:nvSpPr>
          <p:cNvPr id="14346" name="Rectangle 9"/>
          <p:cNvSpPr>
            <a:spLocks noChangeArrowheads="1"/>
          </p:cNvSpPr>
          <p:nvPr/>
        </p:nvSpPr>
        <p:spPr bwMode="auto">
          <a:xfrm>
            <a:off x="79400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7" name="Rectangle 10"/>
          <p:cNvSpPr>
            <a:spLocks noChangeArrowheads="1"/>
          </p:cNvSpPr>
          <p:nvPr/>
        </p:nvSpPr>
        <p:spPr bwMode="auto">
          <a:xfrm>
            <a:off x="8168640" y="1706880"/>
            <a:ext cx="228600" cy="228600"/>
          </a:xfrm>
          <a:prstGeom prst="rect">
            <a:avLst/>
          </a:prstGeom>
          <a:solidFill>
            <a:srgbClr val="A8E799"/>
          </a:solidFill>
          <a:ln w="25400">
            <a:solidFill>
              <a:schemeClr val="tx1"/>
            </a:solidFill>
            <a:miter lim="800000"/>
          </a:ln>
        </p:spPr>
        <p:txBody>
          <a:bodyPr wrap="none" anchor="ctr"/>
          <a:lstStyle/>
          <a:p>
            <a:pPr algn="ctr">
              <a:lnSpc>
                <a:spcPct val="100000"/>
              </a:lnSpc>
            </a:pPr>
            <a:r>
              <a:rPr lang="en-US" sz="2000" b="0" dirty="0"/>
              <a:t>1</a:t>
            </a:r>
          </a:p>
        </p:txBody>
      </p:sp>
      <p:sp>
        <p:nvSpPr>
          <p:cNvPr id="14348" name="Rectangle 11"/>
          <p:cNvSpPr>
            <a:spLocks noChangeArrowheads="1"/>
          </p:cNvSpPr>
          <p:nvPr/>
        </p:nvSpPr>
        <p:spPr bwMode="auto">
          <a:xfrm>
            <a:off x="8397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49" name="Rectangle 12"/>
          <p:cNvSpPr>
            <a:spLocks noChangeArrowheads="1"/>
          </p:cNvSpPr>
          <p:nvPr/>
        </p:nvSpPr>
        <p:spPr bwMode="auto">
          <a:xfrm>
            <a:off x="93116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0" name="Rectangle 13"/>
          <p:cNvSpPr>
            <a:spLocks noChangeArrowheads="1"/>
          </p:cNvSpPr>
          <p:nvPr/>
        </p:nvSpPr>
        <p:spPr bwMode="auto">
          <a:xfrm>
            <a:off x="9540240" y="17068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sz="2000" b="0"/>
              <a:t>0</a:t>
            </a:r>
          </a:p>
        </p:txBody>
      </p:sp>
      <p:sp>
        <p:nvSpPr>
          <p:cNvPr id="14351" name="Rectangle 14"/>
          <p:cNvSpPr>
            <a:spLocks noChangeArrowheads="1"/>
          </p:cNvSpPr>
          <p:nvPr/>
        </p:nvSpPr>
        <p:spPr bwMode="auto">
          <a:xfrm>
            <a:off x="72542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dirty="0"/>
              <a:t>•••</a:t>
            </a:r>
          </a:p>
        </p:txBody>
      </p:sp>
      <p:sp>
        <p:nvSpPr>
          <p:cNvPr id="14352" name="Rectangle 15"/>
          <p:cNvSpPr>
            <a:spLocks noChangeArrowheads="1"/>
          </p:cNvSpPr>
          <p:nvPr/>
        </p:nvSpPr>
        <p:spPr bwMode="auto">
          <a:xfrm>
            <a:off x="6416040" y="1173480"/>
            <a:ext cx="285750" cy="366713"/>
          </a:xfrm>
          <a:prstGeom prst="rect">
            <a:avLst/>
          </a:prstGeom>
          <a:noFill/>
          <a:ln w="25400">
            <a:noFill/>
            <a:miter lim="800000"/>
          </a:ln>
        </p:spPr>
        <p:txBody>
          <a:bodyPr wrap="none">
            <a:spAutoFit/>
          </a:bodyPr>
          <a:lstStyle/>
          <a:p>
            <a:pPr>
              <a:lnSpc>
                <a:spcPct val="100000"/>
              </a:lnSpc>
            </a:pPr>
            <a:r>
              <a:rPr lang="en-US" b="0" i="1">
                <a:latin typeface="Times" panose="00000500000000020000" pitchFamily="18" charset="0"/>
              </a:rPr>
              <a:t>x</a:t>
            </a:r>
          </a:p>
        </p:txBody>
      </p:sp>
      <p:sp>
        <p:nvSpPr>
          <p:cNvPr id="14353" name="Rectangle 16"/>
          <p:cNvSpPr>
            <a:spLocks noChangeArrowheads="1"/>
          </p:cNvSpPr>
          <p:nvPr/>
        </p:nvSpPr>
        <p:spPr bwMode="auto">
          <a:xfrm>
            <a:off x="6416040" y="1630680"/>
            <a:ext cx="366713" cy="366713"/>
          </a:xfrm>
          <a:prstGeom prst="rect">
            <a:avLst/>
          </a:prstGeom>
          <a:noFill/>
          <a:ln w="25400">
            <a:noFill/>
            <a:miter lim="800000"/>
          </a:ln>
        </p:spPr>
        <p:txBody>
          <a:bodyPr wrap="none">
            <a:spAutoFit/>
          </a:bodyPr>
          <a:lstStyle/>
          <a:p>
            <a:pPr>
              <a:lnSpc>
                <a:spcPct val="100000"/>
              </a:lnSpc>
            </a:pPr>
            <a:r>
              <a:rPr lang="en-US" b="0">
                <a:latin typeface="Times" panose="00000500000000020000" pitchFamily="18" charset="0"/>
              </a:rPr>
              <a:t>2</a:t>
            </a:r>
            <a:r>
              <a:rPr lang="en-US" b="0" i="1" baseline="30000">
                <a:latin typeface="Times" panose="00000500000000020000" pitchFamily="18" charset="0"/>
              </a:rPr>
              <a:t>k</a:t>
            </a:r>
            <a:endParaRPr lang="en-US" b="0" i="1">
              <a:latin typeface="Times" panose="00000500000000020000" pitchFamily="18" charset="0"/>
            </a:endParaRPr>
          </a:p>
        </p:txBody>
      </p:sp>
      <p:sp>
        <p:nvSpPr>
          <p:cNvPr id="14354" name="Line 17"/>
          <p:cNvSpPr>
            <a:spLocks noChangeShapeType="1"/>
          </p:cNvSpPr>
          <p:nvPr/>
        </p:nvSpPr>
        <p:spPr bwMode="auto">
          <a:xfrm>
            <a:off x="5273040" y="2011680"/>
            <a:ext cx="6324600" cy="0"/>
          </a:xfrm>
          <a:prstGeom prst="line">
            <a:avLst/>
          </a:prstGeom>
          <a:noFill/>
          <a:ln w="25400">
            <a:solidFill>
              <a:schemeClr val="tx1"/>
            </a:solidFill>
            <a:round/>
          </a:ln>
        </p:spPr>
        <p:txBody>
          <a:bodyPr wrap="none" anchor="ctr"/>
          <a:lstStyle/>
          <a:p>
            <a:endParaRPr lang="en-US"/>
          </a:p>
        </p:txBody>
      </p:sp>
      <p:sp>
        <p:nvSpPr>
          <p:cNvPr id="14355" name="Rectangle 18"/>
          <p:cNvSpPr>
            <a:spLocks noChangeArrowheads="1"/>
          </p:cNvSpPr>
          <p:nvPr/>
        </p:nvSpPr>
        <p:spPr bwMode="auto">
          <a:xfrm>
            <a:off x="6035040" y="1630680"/>
            <a:ext cx="320675" cy="366713"/>
          </a:xfrm>
          <a:prstGeom prst="rect">
            <a:avLst/>
          </a:prstGeom>
          <a:noFill/>
          <a:ln w="25400">
            <a:noFill/>
            <a:miter lim="800000"/>
          </a:ln>
        </p:spPr>
        <p:txBody>
          <a:bodyPr wrap="none">
            <a:spAutoFit/>
          </a:bodyPr>
          <a:lstStyle/>
          <a:p>
            <a:pPr>
              <a:lnSpc>
                <a:spcPct val="100000"/>
              </a:lnSpc>
            </a:pPr>
            <a:r>
              <a:rPr lang="en-US"/>
              <a:t>/</a:t>
            </a:r>
          </a:p>
        </p:txBody>
      </p:sp>
      <p:sp>
        <p:nvSpPr>
          <p:cNvPr id="14356" name="Rectangle 19"/>
          <p:cNvSpPr>
            <a:spLocks noChangeArrowheads="1"/>
          </p:cNvSpPr>
          <p:nvPr/>
        </p:nvSpPr>
        <p:spPr bwMode="auto">
          <a:xfrm>
            <a:off x="6123940" y="2087880"/>
            <a:ext cx="646113" cy="366713"/>
          </a:xfrm>
          <a:prstGeom prst="rect">
            <a:avLst/>
          </a:prstGeom>
          <a:noFill/>
          <a:ln w="25400">
            <a:noFill/>
            <a:miter lim="800000"/>
          </a:ln>
        </p:spPr>
        <p:txBody>
          <a:bodyPr wrap="none">
            <a:spAutoFit/>
          </a:bodyPr>
          <a:lstStyle/>
          <a:p>
            <a:pPr algn="r">
              <a:lnSpc>
                <a:spcPct val="100000"/>
              </a:lnSpc>
            </a:pPr>
            <a:r>
              <a:rPr lang="en-US" b="0" i="1">
                <a:latin typeface="Times" panose="00000500000000020000" pitchFamily="18" charset="0"/>
              </a:rPr>
              <a:t>x </a:t>
            </a:r>
            <a:r>
              <a:rPr lang="en-US" b="0">
                <a:latin typeface="Times" panose="00000500000000020000" pitchFamily="18" charset="0"/>
              </a:rPr>
              <a:t>/ 2</a:t>
            </a:r>
            <a:r>
              <a:rPr lang="en-US" b="0" i="1" baseline="30000">
                <a:latin typeface="Times" panose="00000500000000020000" pitchFamily="18" charset="0"/>
              </a:rPr>
              <a:t>k</a:t>
            </a:r>
            <a:endParaRPr lang="en-US" b="0" i="1">
              <a:latin typeface="Times" panose="00000500000000020000" pitchFamily="18" charset="0"/>
            </a:endParaRPr>
          </a:p>
        </p:txBody>
      </p:sp>
      <p:sp>
        <p:nvSpPr>
          <p:cNvPr id="14359" name="Rectangle 22"/>
          <p:cNvSpPr>
            <a:spLocks noChangeArrowheads="1"/>
          </p:cNvSpPr>
          <p:nvPr/>
        </p:nvSpPr>
        <p:spPr bwMode="auto">
          <a:xfrm>
            <a:off x="8625840" y="1706880"/>
            <a:ext cx="6858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a:t>
            </a:r>
          </a:p>
        </p:txBody>
      </p:sp>
      <p:sp>
        <p:nvSpPr>
          <p:cNvPr id="14361" name="Rectangle 24"/>
          <p:cNvSpPr>
            <a:spLocks noChangeArrowheads="1"/>
          </p:cNvSpPr>
          <p:nvPr/>
        </p:nvSpPr>
        <p:spPr bwMode="auto">
          <a:xfrm>
            <a:off x="7482840" y="12496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grpSp>
        <p:nvGrpSpPr>
          <p:cNvPr id="5" name="Group 25"/>
          <p:cNvGrpSpPr/>
          <p:nvPr/>
        </p:nvGrpSpPr>
        <p:grpSpPr bwMode="auto">
          <a:xfrm>
            <a:off x="8397240" y="1249680"/>
            <a:ext cx="1371600" cy="228600"/>
            <a:chOff x="3744" y="1488"/>
            <a:chExt cx="864" cy="144"/>
          </a:xfrm>
        </p:grpSpPr>
        <p:sp>
          <p:nvSpPr>
            <p:cNvPr id="14392" name="Rectangle 26"/>
            <p:cNvSpPr>
              <a:spLocks noChangeArrowheads="1"/>
            </p:cNvSpPr>
            <p:nvPr/>
          </p:nvSpPr>
          <p:spPr bwMode="auto">
            <a:xfrm>
              <a:off x="374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3" name="Rectangle 27"/>
            <p:cNvSpPr>
              <a:spLocks noChangeArrowheads="1"/>
            </p:cNvSpPr>
            <p:nvPr/>
          </p:nvSpPr>
          <p:spPr bwMode="auto">
            <a:xfrm>
              <a:off x="4320"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4" name="Rectangle 28"/>
            <p:cNvSpPr>
              <a:spLocks noChangeArrowheads="1"/>
            </p:cNvSpPr>
            <p:nvPr/>
          </p:nvSpPr>
          <p:spPr bwMode="auto">
            <a:xfrm>
              <a:off x="4464" y="1488"/>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5" name="Rectangle 29"/>
            <p:cNvSpPr>
              <a:spLocks noChangeArrowheads="1"/>
            </p:cNvSpPr>
            <p:nvPr/>
          </p:nvSpPr>
          <p:spPr bwMode="auto">
            <a:xfrm>
              <a:off x="3888" y="1488"/>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63" name="Rectangle 30"/>
          <p:cNvSpPr>
            <a:spLocks noChangeArrowheads="1"/>
          </p:cNvSpPr>
          <p:nvPr/>
        </p:nvSpPr>
        <p:spPr bwMode="auto">
          <a:xfrm>
            <a:off x="83972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4" name="Rectangle 31"/>
          <p:cNvSpPr>
            <a:spLocks noChangeArrowheads="1"/>
          </p:cNvSpPr>
          <p:nvPr/>
        </p:nvSpPr>
        <p:spPr bwMode="auto">
          <a:xfrm>
            <a:off x="86258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5" name="Rectangle 32"/>
          <p:cNvSpPr>
            <a:spLocks noChangeArrowheads="1"/>
          </p:cNvSpPr>
          <p:nvPr/>
        </p:nvSpPr>
        <p:spPr bwMode="auto">
          <a:xfrm>
            <a:off x="9540240" y="21640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66" name="Rectangle 33"/>
          <p:cNvSpPr>
            <a:spLocks noChangeArrowheads="1"/>
          </p:cNvSpPr>
          <p:nvPr/>
        </p:nvSpPr>
        <p:spPr bwMode="auto">
          <a:xfrm>
            <a:off x="8854440" y="21640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67" name="Rectangle 34"/>
          <p:cNvSpPr>
            <a:spLocks noChangeArrowheads="1"/>
          </p:cNvSpPr>
          <p:nvPr/>
        </p:nvSpPr>
        <p:spPr bwMode="auto">
          <a:xfrm>
            <a:off x="7025640" y="2164080"/>
            <a:ext cx="228600" cy="228600"/>
          </a:xfrm>
          <a:prstGeom prst="rect">
            <a:avLst/>
          </a:prstGeom>
          <a:solidFill>
            <a:schemeClr val="bg1"/>
          </a:solidFill>
          <a:ln w="25400">
            <a:solidFill>
              <a:schemeClr val="tx1"/>
            </a:solidFill>
            <a:miter lim="800000"/>
          </a:ln>
        </p:spPr>
        <p:txBody>
          <a:bodyPr wrap="none" anchor="ctr"/>
          <a:lstStyle/>
          <a:p>
            <a:pPr algn="ctr">
              <a:lnSpc>
                <a:spcPct val="100000"/>
              </a:lnSpc>
            </a:pPr>
            <a:r>
              <a:rPr lang="en-US" b="0"/>
              <a:t>0</a:t>
            </a:r>
          </a:p>
        </p:txBody>
      </p:sp>
      <p:sp>
        <p:nvSpPr>
          <p:cNvPr id="14368" name="Rectangle 35"/>
          <p:cNvSpPr>
            <a:spLocks noChangeArrowheads="1"/>
          </p:cNvSpPr>
          <p:nvPr/>
        </p:nvSpPr>
        <p:spPr bwMode="auto">
          <a:xfrm>
            <a:off x="79400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69" name="Rectangle 36"/>
          <p:cNvSpPr>
            <a:spLocks noChangeArrowheads="1"/>
          </p:cNvSpPr>
          <p:nvPr/>
        </p:nvSpPr>
        <p:spPr bwMode="auto">
          <a:xfrm>
            <a:off x="8168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0" name="Rectangle 37"/>
          <p:cNvSpPr>
            <a:spLocks noChangeArrowheads="1"/>
          </p:cNvSpPr>
          <p:nvPr/>
        </p:nvSpPr>
        <p:spPr bwMode="auto">
          <a:xfrm>
            <a:off x="7254240" y="21640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grpSp>
        <p:nvGrpSpPr>
          <p:cNvPr id="6" name="Group 38"/>
          <p:cNvGrpSpPr/>
          <p:nvPr/>
        </p:nvGrpSpPr>
        <p:grpSpPr bwMode="auto">
          <a:xfrm>
            <a:off x="9845040" y="2164080"/>
            <a:ext cx="1371600" cy="228600"/>
            <a:chOff x="4416" y="2256"/>
            <a:chExt cx="864" cy="144"/>
          </a:xfrm>
        </p:grpSpPr>
        <p:sp>
          <p:nvSpPr>
            <p:cNvPr id="14388" name="Rectangle 39"/>
            <p:cNvSpPr>
              <a:spLocks noChangeArrowheads="1"/>
            </p:cNvSpPr>
            <p:nvPr/>
          </p:nvSpPr>
          <p:spPr bwMode="auto">
            <a:xfrm>
              <a:off x="441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89" name="Rectangle 40"/>
            <p:cNvSpPr>
              <a:spLocks noChangeArrowheads="1"/>
            </p:cNvSpPr>
            <p:nvPr/>
          </p:nvSpPr>
          <p:spPr bwMode="auto">
            <a:xfrm>
              <a:off x="4992"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0" name="Rectangle 41"/>
            <p:cNvSpPr>
              <a:spLocks noChangeArrowheads="1"/>
            </p:cNvSpPr>
            <p:nvPr/>
          </p:nvSpPr>
          <p:spPr bwMode="auto">
            <a:xfrm>
              <a:off x="5136" y="2256"/>
              <a:ext cx="144"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endParaRPr lang="en-US" b="0"/>
            </a:p>
          </p:txBody>
        </p:sp>
        <p:sp>
          <p:nvSpPr>
            <p:cNvPr id="14391" name="Rectangle 42"/>
            <p:cNvSpPr>
              <a:spLocks noChangeArrowheads="1"/>
            </p:cNvSpPr>
            <p:nvPr/>
          </p:nvSpPr>
          <p:spPr bwMode="auto">
            <a:xfrm>
              <a:off x="4560" y="2256"/>
              <a:ext cx="432" cy="144"/>
            </a:xfrm>
            <a:prstGeom prst="rect">
              <a:avLst/>
            </a:prstGeom>
            <a:solidFill>
              <a:schemeClr val="accent2">
                <a:lumMod val="20000"/>
                <a:lumOff val="80000"/>
              </a:schemeClr>
            </a:solidFill>
            <a:ln w="25400">
              <a:solidFill>
                <a:schemeClr val="tx1"/>
              </a:solidFill>
              <a:miter lim="800000"/>
            </a:ln>
          </p:spPr>
          <p:txBody>
            <a:bodyPr wrap="none" anchor="ctr"/>
            <a:lstStyle/>
            <a:p>
              <a:pPr algn="ctr">
                <a:lnSpc>
                  <a:spcPct val="100000"/>
                </a:lnSpc>
              </a:pPr>
              <a:r>
                <a:rPr lang="en-US" b="0"/>
                <a:t>•••</a:t>
              </a:r>
            </a:p>
          </p:txBody>
        </p:sp>
      </p:grpSp>
      <p:sp>
        <p:nvSpPr>
          <p:cNvPr id="14372" name="Line 43"/>
          <p:cNvSpPr>
            <a:spLocks noChangeShapeType="1"/>
          </p:cNvSpPr>
          <p:nvPr/>
        </p:nvSpPr>
        <p:spPr bwMode="auto">
          <a:xfrm>
            <a:off x="5273040" y="2545080"/>
            <a:ext cx="6324600" cy="0"/>
          </a:xfrm>
          <a:prstGeom prst="line">
            <a:avLst/>
          </a:prstGeom>
          <a:noFill/>
          <a:ln w="25400">
            <a:solidFill>
              <a:schemeClr val="tx1"/>
            </a:solidFill>
            <a:round/>
          </a:ln>
        </p:spPr>
        <p:txBody>
          <a:bodyPr wrap="none" anchor="ctr"/>
          <a:lstStyle/>
          <a:p>
            <a:endParaRPr lang="en-US"/>
          </a:p>
        </p:txBody>
      </p:sp>
      <p:sp>
        <p:nvSpPr>
          <p:cNvPr id="14374" name="Rectangle 45"/>
          <p:cNvSpPr>
            <a:spLocks noChangeArrowheads="1"/>
          </p:cNvSpPr>
          <p:nvPr/>
        </p:nvSpPr>
        <p:spPr bwMode="auto">
          <a:xfrm>
            <a:off x="83972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75" name="Rectangle 46"/>
          <p:cNvSpPr>
            <a:spLocks noChangeArrowheads="1"/>
          </p:cNvSpPr>
          <p:nvPr/>
        </p:nvSpPr>
        <p:spPr bwMode="auto">
          <a:xfrm>
            <a:off x="86258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6" name="Rectangle 47"/>
          <p:cNvSpPr>
            <a:spLocks noChangeArrowheads="1"/>
          </p:cNvSpPr>
          <p:nvPr/>
        </p:nvSpPr>
        <p:spPr bwMode="auto">
          <a:xfrm>
            <a:off x="9540240" y="2697480"/>
            <a:ext cx="228600" cy="228600"/>
          </a:xfrm>
          <a:prstGeom prst="rect">
            <a:avLst/>
          </a:prstGeom>
          <a:solidFill>
            <a:srgbClr val="FFFF99"/>
          </a:solidFill>
          <a:ln w="25400">
            <a:solidFill>
              <a:schemeClr val="tx1"/>
            </a:solidFill>
            <a:miter lim="800000"/>
          </a:ln>
        </p:spPr>
        <p:txBody>
          <a:bodyPr wrap="none" anchor="ctr"/>
          <a:lstStyle/>
          <a:p>
            <a:pPr algn="ctr">
              <a:lnSpc>
                <a:spcPct val="100000"/>
              </a:lnSpc>
            </a:pPr>
            <a:endParaRPr lang="en-US" b="0"/>
          </a:p>
        </p:txBody>
      </p:sp>
      <p:sp>
        <p:nvSpPr>
          <p:cNvPr id="14377" name="Rectangle 48"/>
          <p:cNvSpPr>
            <a:spLocks noChangeArrowheads="1"/>
          </p:cNvSpPr>
          <p:nvPr/>
        </p:nvSpPr>
        <p:spPr bwMode="auto">
          <a:xfrm>
            <a:off x="8854440" y="2697480"/>
            <a:ext cx="685800" cy="228600"/>
          </a:xfrm>
          <a:prstGeom prst="rect">
            <a:avLst/>
          </a:prstGeom>
          <a:solidFill>
            <a:srgbClr val="FFFF99"/>
          </a:solidFill>
          <a:ln w="25400">
            <a:solidFill>
              <a:schemeClr val="tx1"/>
            </a:solidFill>
            <a:miter lim="800000"/>
          </a:ln>
        </p:spPr>
        <p:txBody>
          <a:bodyPr wrap="none" anchor="ctr"/>
          <a:lstStyle/>
          <a:p>
            <a:pPr algn="ctr">
              <a:lnSpc>
                <a:spcPct val="100000"/>
              </a:lnSpc>
            </a:pPr>
            <a:r>
              <a:rPr lang="en-US" b="0"/>
              <a:t>•••</a:t>
            </a:r>
          </a:p>
        </p:txBody>
      </p:sp>
      <p:sp>
        <p:nvSpPr>
          <p:cNvPr id="14379" name="Text Box 50"/>
          <p:cNvSpPr txBox="1">
            <a:spLocks noChangeArrowheads="1"/>
          </p:cNvSpPr>
          <p:nvPr/>
        </p:nvSpPr>
        <p:spPr bwMode="auto">
          <a:xfrm>
            <a:off x="9692640" y="2087880"/>
            <a:ext cx="261938"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a:t>
            </a:r>
          </a:p>
        </p:txBody>
      </p:sp>
      <p:sp>
        <p:nvSpPr>
          <p:cNvPr id="14380" name="Text Box 51"/>
          <p:cNvSpPr txBox="1">
            <a:spLocks noChangeArrowheads="1"/>
          </p:cNvSpPr>
          <p:nvPr/>
        </p:nvSpPr>
        <p:spPr bwMode="auto">
          <a:xfrm>
            <a:off x="9997440" y="1173480"/>
            <a:ext cx="1695450" cy="461963"/>
          </a:xfrm>
          <a:prstGeom prst="rect">
            <a:avLst/>
          </a:prstGeom>
          <a:noFill/>
          <a:ln w="25400">
            <a:noFill/>
            <a:miter lim="800000"/>
          </a:ln>
        </p:spPr>
        <p:txBody>
          <a:bodyPr wrap="none">
            <a:spAutoFit/>
          </a:bodyPr>
          <a:lstStyle/>
          <a:p>
            <a:pPr>
              <a:lnSpc>
                <a:spcPct val="100000"/>
              </a:lnSpc>
            </a:pPr>
            <a:r>
              <a:rPr lang="en-US" b="0" dirty="0">
                <a:latin typeface="Calibri" panose="020F0502020204030204" pitchFamily="34" charset="0"/>
              </a:rPr>
              <a:t>Binary Point</a:t>
            </a:r>
          </a:p>
        </p:txBody>
      </p:sp>
      <p:sp>
        <p:nvSpPr>
          <p:cNvPr id="14381" name="Line 52"/>
          <p:cNvSpPr>
            <a:spLocks noChangeShapeType="1"/>
          </p:cNvSpPr>
          <p:nvPr/>
        </p:nvSpPr>
        <p:spPr bwMode="auto">
          <a:xfrm flipH="1">
            <a:off x="9845040" y="1554480"/>
            <a:ext cx="304800" cy="685800"/>
          </a:xfrm>
          <a:prstGeom prst="line">
            <a:avLst/>
          </a:prstGeom>
          <a:noFill/>
          <a:ln w="25400">
            <a:solidFill>
              <a:schemeClr val="tx1"/>
            </a:solidFill>
            <a:round/>
            <a:tailEnd type="triangle" w="med" len="med"/>
          </a:ln>
        </p:spPr>
        <p:txBody>
          <a:bodyPr wrap="none" anchor="ctr"/>
          <a:lstStyle/>
          <a:p>
            <a:endParaRPr lang="en-US"/>
          </a:p>
        </p:txBody>
      </p:sp>
      <p:sp>
        <p:nvSpPr>
          <p:cNvPr id="14382" name="Rectangle 53"/>
          <p:cNvSpPr>
            <a:spLocks noChangeArrowheads="1"/>
          </p:cNvSpPr>
          <p:nvPr/>
        </p:nvSpPr>
        <p:spPr bwMode="auto">
          <a:xfrm>
            <a:off x="7025640" y="21640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3" name="Rectangle 54"/>
          <p:cNvSpPr>
            <a:spLocks noChangeArrowheads="1"/>
          </p:cNvSpPr>
          <p:nvPr/>
        </p:nvSpPr>
        <p:spPr bwMode="auto">
          <a:xfrm>
            <a:off x="7025640" y="2697480"/>
            <a:ext cx="228600" cy="228600"/>
          </a:xfrm>
          <a:prstGeom prst="rect">
            <a:avLst/>
          </a:prstGeom>
          <a:solidFill>
            <a:srgbClr val="00CCFF"/>
          </a:solidFill>
          <a:ln w="25400">
            <a:solidFill>
              <a:schemeClr val="tx1"/>
            </a:solidFill>
            <a:miter lim="800000"/>
          </a:ln>
        </p:spPr>
        <p:txBody>
          <a:bodyPr wrap="none" anchor="ctr"/>
          <a:lstStyle/>
          <a:p>
            <a:pPr algn="ctr">
              <a:lnSpc>
                <a:spcPct val="100000"/>
              </a:lnSpc>
            </a:pPr>
            <a:r>
              <a:rPr lang="en-US" b="0"/>
              <a:t>0</a:t>
            </a:r>
          </a:p>
        </p:txBody>
      </p:sp>
      <p:sp>
        <p:nvSpPr>
          <p:cNvPr id="14384" name="Rectangle 55"/>
          <p:cNvSpPr>
            <a:spLocks noChangeArrowheads="1"/>
          </p:cNvSpPr>
          <p:nvPr/>
        </p:nvSpPr>
        <p:spPr bwMode="auto">
          <a:xfrm>
            <a:off x="79400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5" name="Rectangle 56"/>
          <p:cNvSpPr>
            <a:spLocks noChangeArrowheads="1"/>
          </p:cNvSpPr>
          <p:nvPr/>
        </p:nvSpPr>
        <p:spPr bwMode="auto">
          <a:xfrm>
            <a:off x="8168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sp>
        <p:nvSpPr>
          <p:cNvPr id="14386" name="Rectangle 57"/>
          <p:cNvSpPr>
            <a:spLocks noChangeArrowheads="1"/>
          </p:cNvSpPr>
          <p:nvPr/>
        </p:nvSpPr>
        <p:spPr bwMode="auto">
          <a:xfrm>
            <a:off x="7254240" y="2697480"/>
            <a:ext cx="685800" cy="228600"/>
          </a:xfrm>
          <a:prstGeom prst="rect">
            <a:avLst/>
          </a:prstGeom>
          <a:solidFill>
            <a:srgbClr val="EFBFBF"/>
          </a:solidFill>
          <a:ln w="25400">
            <a:solidFill>
              <a:schemeClr val="tx1"/>
            </a:solidFill>
            <a:miter lim="800000"/>
          </a:ln>
        </p:spPr>
        <p:txBody>
          <a:bodyPr wrap="none" anchor="ctr"/>
          <a:lstStyle/>
          <a:p>
            <a:pPr algn="ctr">
              <a:lnSpc>
                <a:spcPct val="100000"/>
              </a:lnSpc>
            </a:pPr>
            <a:r>
              <a:rPr lang="en-US" b="0"/>
              <a:t>•••</a:t>
            </a:r>
          </a:p>
        </p:txBody>
      </p:sp>
      <p:sp>
        <p:nvSpPr>
          <p:cNvPr id="14387" name="Rectangle 58"/>
          <p:cNvSpPr>
            <a:spLocks noChangeArrowheads="1"/>
          </p:cNvSpPr>
          <p:nvPr/>
        </p:nvSpPr>
        <p:spPr bwMode="auto">
          <a:xfrm>
            <a:off x="7025640" y="2697480"/>
            <a:ext cx="228600" cy="228600"/>
          </a:xfrm>
          <a:prstGeom prst="rect">
            <a:avLst/>
          </a:prstGeom>
          <a:solidFill>
            <a:srgbClr val="EFBFBF"/>
          </a:solidFill>
          <a:ln w="25400">
            <a:solidFill>
              <a:schemeClr val="tx1"/>
            </a:solidFill>
            <a:miter lim="800000"/>
          </a:ln>
        </p:spPr>
        <p:txBody>
          <a:bodyPr wrap="none" anchor="ctr"/>
          <a:lstStyle/>
          <a:p>
            <a:pPr algn="ctr">
              <a:lnSpc>
                <a:spcPct val="100000"/>
              </a:lnSpc>
            </a:pPr>
            <a:endParaRPr lang="en-US" b="0"/>
          </a:p>
        </p:txBody>
      </p:sp>
      <p:pic>
        <p:nvPicPr>
          <p:cNvPr id="2049" name="Picture 2048"/>
          <p:cNvPicPr>
            <a:picLocks noChangeAspect="1"/>
          </p:cNvPicPr>
          <p:nvPr/>
        </p:nvPicPr>
        <p:blipFill>
          <a:blip r:embed="rId3"/>
          <a:srcRect/>
          <a:stretch>
            <a:fillRect/>
          </a:stretch>
        </p:blipFill>
        <p:spPr>
          <a:xfrm>
            <a:off x="1943100" y="3632200"/>
            <a:ext cx="9232900" cy="1981200"/>
          </a:xfrm>
          <a:prstGeom prst="rect">
            <a:avLst/>
          </a:prstGeom>
          <a:noFill/>
          <a:ln w="25400">
            <a:noFill/>
          </a:ln>
        </p:spPr>
      </p:pic>
      <p:sp>
        <p:nvSpPr>
          <p:cNvPr id="54" name="TextBox 53">
            <a:extLst>
              <a:ext uri="{FF2B5EF4-FFF2-40B4-BE49-F238E27FC236}">
                <a16:creationId xmlns:a16="http://schemas.microsoft.com/office/drawing/2014/main" id="{36D4C944-0F11-0E49-A715-32B6CD0B2009}"/>
              </a:ext>
            </a:extLst>
          </p:cNvPr>
          <p:cNvSpPr txBox="1"/>
          <p:nvPr/>
        </p:nvSpPr>
        <p:spPr>
          <a:xfrm>
            <a:off x="7998912" y="5377487"/>
            <a:ext cx="3311255" cy="461665"/>
          </a:xfrm>
          <a:prstGeom prst="rect">
            <a:avLst/>
          </a:prstGeom>
          <a:noFill/>
        </p:spPr>
        <p:txBody>
          <a:bodyPr wrap="square" rtlCol="0">
            <a:spAutoFit/>
          </a:bodyPr>
          <a:lstStyle/>
          <a:p>
            <a:r>
              <a:rPr lang="en-US" altLang="zh-CN" sz="2400" dirty="0"/>
              <a:t>11000100</a:t>
            </a:r>
            <a:r>
              <a:rPr lang="zh-CN" altLang="en-US" sz="2400" dirty="0"/>
              <a:t>   </a:t>
            </a:r>
            <a:r>
              <a:rPr lang="en-US" altLang="zh-CN" sz="2400" dirty="0"/>
              <a:t>10100010</a:t>
            </a:r>
            <a:endParaRPr lang="en-CN" sz="2400" dirty="0"/>
          </a:p>
        </p:txBody>
      </p:sp>
      <p:sp>
        <p:nvSpPr>
          <p:cNvPr id="55" name="TextBox 54">
            <a:extLst>
              <a:ext uri="{FF2B5EF4-FFF2-40B4-BE49-F238E27FC236}">
                <a16:creationId xmlns:a16="http://schemas.microsoft.com/office/drawing/2014/main" id="{5ADEA47F-7226-B84A-8B04-57BD8313CFB2}"/>
              </a:ext>
            </a:extLst>
          </p:cNvPr>
          <p:cNvSpPr txBox="1"/>
          <p:nvPr/>
        </p:nvSpPr>
        <p:spPr>
          <a:xfrm>
            <a:off x="7998911" y="5684520"/>
            <a:ext cx="3311255" cy="461665"/>
          </a:xfrm>
          <a:prstGeom prst="rect">
            <a:avLst/>
          </a:prstGeom>
          <a:noFill/>
        </p:spPr>
        <p:txBody>
          <a:bodyPr wrap="square" rtlCol="0">
            <a:spAutoFit/>
          </a:bodyPr>
          <a:lstStyle/>
          <a:p>
            <a:r>
              <a:rPr lang="en-US" altLang="zh-CN" sz="2400" dirty="0">
                <a:solidFill>
                  <a:srgbClr val="FF0000"/>
                </a:solidFill>
              </a:rPr>
              <a:t>1111</a:t>
            </a:r>
            <a:r>
              <a:rPr lang="en-US" altLang="zh-CN" sz="2400" dirty="0"/>
              <a:t>1100</a:t>
            </a:r>
            <a:r>
              <a:rPr lang="zh-CN" altLang="en-US" sz="2400" dirty="0"/>
              <a:t>   </a:t>
            </a:r>
            <a:r>
              <a:rPr lang="en-US" altLang="zh-CN" sz="2400" dirty="0"/>
              <a:t>01001010</a:t>
            </a:r>
            <a:endParaRPr lang="en-CN" sz="2400" dirty="0"/>
          </a:p>
        </p:txBody>
      </p:sp>
      <p:sp>
        <p:nvSpPr>
          <p:cNvPr id="56" name="TextBox 55">
            <a:extLst>
              <a:ext uri="{FF2B5EF4-FFF2-40B4-BE49-F238E27FC236}">
                <a16:creationId xmlns:a16="http://schemas.microsoft.com/office/drawing/2014/main" id="{6768D417-FCFA-DF4E-8FA7-2DCBCE6DD3AB}"/>
              </a:ext>
            </a:extLst>
          </p:cNvPr>
          <p:cNvSpPr txBox="1"/>
          <p:nvPr/>
        </p:nvSpPr>
        <p:spPr>
          <a:xfrm>
            <a:off x="5872793" y="5670949"/>
            <a:ext cx="828997" cy="461665"/>
          </a:xfrm>
          <a:prstGeom prst="rect">
            <a:avLst/>
          </a:prstGeom>
          <a:noFill/>
        </p:spPr>
        <p:txBody>
          <a:bodyPr wrap="square" rtlCol="0">
            <a:spAutoFit/>
          </a:bodyPr>
          <a:lstStyle/>
          <a:p>
            <a:r>
              <a:rPr lang="en-US" altLang="zh-CN" sz="2400" dirty="0">
                <a:solidFill>
                  <a:srgbClr val="FF0000"/>
                </a:solidFill>
              </a:rPr>
              <a:t>-950</a:t>
            </a:r>
            <a:endParaRPr lang="en-CN"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3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43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3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3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6" grpId="0"/>
      <p:bldP spid="14363" grpId="0" bldLvl="0" animBg="1"/>
      <p:bldP spid="14364" grpId="0" bldLvl="0" animBg="1"/>
      <p:bldP spid="14365" grpId="0" bldLvl="0" animBg="1"/>
      <p:bldP spid="14366" grpId="0" bldLvl="0" animBg="1"/>
      <p:bldP spid="14367" grpId="0" bldLvl="0" animBg="1"/>
      <p:bldP spid="14368" grpId="0" bldLvl="0" animBg="1"/>
      <p:bldP spid="14369" grpId="0" bldLvl="0" animBg="1"/>
      <p:bldP spid="14370" grpId="0" bldLvl="0" animBg="1"/>
      <p:bldP spid="14372" grpId="0" bldLvl="0" animBg="1"/>
      <p:bldP spid="14372" grpId="1" bldLvl="0" animBg="1"/>
      <p:bldP spid="14374" grpId="0" bldLvl="0" animBg="1"/>
      <p:bldP spid="14375" grpId="0" bldLvl="0" animBg="1"/>
      <p:bldP spid="14376" grpId="0" bldLvl="0" animBg="1"/>
      <p:bldP spid="14377" grpId="0" bldLvl="0" animBg="1"/>
      <p:bldP spid="14379" grpId="0"/>
      <p:bldP spid="14380" grpId="0"/>
      <p:bldP spid="14381" grpId="0" bldLvl="0" animBg="1"/>
      <p:bldP spid="14382" grpId="0" bldLvl="0" animBg="1"/>
      <p:bldP spid="14383" grpId="0" bldLvl="0" animBg="1"/>
      <p:bldP spid="14384" grpId="0" bldLvl="0" animBg="1"/>
      <p:bldP spid="14385" grpId="0" bldLvl="0" animBg="1"/>
      <p:bldP spid="14386" grpId="0" bldLvl="0" animBg="1"/>
      <p:bldP spid="14387" grpId="0" bldLvl="0" animBg="1"/>
      <p:bldP spid="54" grpId="0"/>
      <p:bldP spid="55" grpId="0"/>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平行四边形 2"/>
          <p:cNvSpPr>
            <a:spLocks noChangeArrowheads="1"/>
          </p:cNvSpPr>
          <p:nvPr/>
        </p:nvSpPr>
        <p:spPr bwMode="auto">
          <a:xfrm>
            <a:off x="5021263" y="2535238"/>
            <a:ext cx="6096000" cy="1076325"/>
          </a:xfrm>
          <a:prstGeom prst="parallelogram">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i="1">
                <a:latin typeface="微软雅黑" panose="020B0503020204020204" pitchFamily="34" charset="-122"/>
                <a:ea typeface="微软雅黑" panose="020B0503020204020204" pitchFamily="34" charset="-122"/>
              </a:rPr>
              <a:t>  </a:t>
            </a:r>
            <a:endParaRPr lang="en-US" altLang="zh-CN" sz="4400" b="1">
              <a:latin typeface="微软雅黑" panose="020B0503020204020204" pitchFamily="34" charset="-122"/>
              <a:ea typeface="微软雅黑" panose="020B0503020204020204" pitchFamily="34" charset="-122"/>
            </a:endParaRPr>
          </a:p>
        </p:txBody>
      </p:sp>
      <p:sp>
        <p:nvSpPr>
          <p:cNvPr id="29699" name="矩形 10"/>
          <p:cNvSpPr>
            <a:spLocks noChangeArrowheads="1"/>
          </p:cNvSpPr>
          <p:nvPr/>
        </p:nvSpPr>
        <p:spPr bwMode="auto">
          <a:xfrm>
            <a:off x="4344988" y="3525838"/>
            <a:ext cx="514667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a:solidFill>
                  <a:srgbClr val="2B2B2B"/>
                </a:solidFill>
                <a:latin typeface="微软雅黑" panose="020B0503020204020204" pitchFamily="34" charset="-122"/>
                <a:ea typeface="微软雅黑" panose="020B0503020204020204" pitchFamily="34" charset="-122"/>
              </a:rPr>
              <a:t>IEEE754</a:t>
            </a:r>
            <a:r>
              <a:rPr lang="zh-CN" altLang="en-US">
                <a:solidFill>
                  <a:srgbClr val="2B2B2B"/>
                </a:solidFill>
                <a:latin typeface="微软雅黑" panose="020B0503020204020204" pitchFamily="34" charset="-122"/>
                <a:ea typeface="微软雅黑" panose="020B0503020204020204" pitchFamily="34" charset="-122"/>
              </a:rPr>
              <a:t>浮点格式中数字的表示方式是重要的。</a:t>
            </a:r>
          </a:p>
        </p:txBody>
      </p:sp>
      <p:cxnSp>
        <p:nvCxnSpPr>
          <p:cNvPr id="29700" name="直接连接符 15"/>
          <p:cNvCxnSpPr>
            <a:cxnSpLocks noChangeShapeType="1"/>
          </p:cNvCxnSpPr>
          <p:nvPr/>
        </p:nvCxnSpPr>
        <p:spPr bwMode="auto">
          <a:xfrm>
            <a:off x="4344988" y="3541713"/>
            <a:ext cx="4897437" cy="23812"/>
          </a:xfrm>
          <a:prstGeom prst="line">
            <a:avLst/>
          </a:prstGeom>
          <a:noFill/>
          <a:ln w="12700">
            <a:solidFill>
              <a:schemeClr val="tx1"/>
            </a:solidFill>
            <a:round/>
          </a:ln>
          <a:extLst>
            <a:ext uri="{909E8E84-426E-40DD-AFC4-6F175D3DCCD1}">
              <a14:hiddenFill xmlns:a14="http://schemas.microsoft.com/office/drawing/2010/main">
                <a:noFill/>
              </a14:hiddenFill>
            </a:ext>
          </a:extLst>
        </p:spPr>
      </p:cxnSp>
      <p:sp>
        <p:nvSpPr>
          <p:cNvPr id="29701" name="矩形 5"/>
          <p:cNvSpPr>
            <a:spLocks noChangeArrowheads="1"/>
          </p:cNvSpPr>
          <p:nvPr/>
        </p:nvSpPr>
        <p:spPr bwMode="auto">
          <a:xfrm>
            <a:off x="4344988" y="2711450"/>
            <a:ext cx="24784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4000" b="1">
                <a:latin typeface="微软雅黑" panose="020B0503020204020204" pitchFamily="34" charset="-122"/>
                <a:ea typeface="微软雅黑" panose="020B0503020204020204" pitchFamily="34" charset="-122"/>
              </a:rPr>
              <a:t>2.4</a:t>
            </a:r>
            <a:r>
              <a:rPr lang="zh-CN" altLang="zh-CN" sz="4000" b="1">
                <a:latin typeface="微软雅黑" panose="020B0503020204020204" pitchFamily="34" charset="-122"/>
                <a:ea typeface="微软雅黑" panose="020B0503020204020204" pitchFamily="34" charset="-122"/>
              </a:rPr>
              <a:t>浮点数</a:t>
            </a:r>
          </a:p>
        </p:txBody>
      </p:sp>
      <p:sp>
        <p:nvSpPr>
          <p:cNvPr id="33798" name="矩形 12"/>
          <p:cNvSpPr>
            <a:spLocks noChangeArrowheads="1"/>
          </p:cNvSpPr>
          <p:nvPr/>
        </p:nvSpPr>
        <p:spPr bwMode="auto">
          <a:xfrm>
            <a:off x="1389063" y="2473325"/>
            <a:ext cx="202406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dist" eaLnBrk="1" hangingPunct="1">
              <a:defRPr/>
            </a:pPr>
            <a:r>
              <a:rPr lang="en-US" sz="166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2918460" cy="457200"/>
        </p:xfrm>
        <a:graphic>
          <a:graphicData uri="http://schemas.openxmlformats.org/drawingml/2006/table">
            <a:tbl>
              <a:tblPr firstRow="1" bandRow="1">
                <a:tableStyleId>{5C22544A-7EE6-4342-B048-85BDC9FD1C3A}</a:tableStyleId>
              </a:tblPr>
              <a:tblGrid>
                <a:gridCol w="291846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2.4.1  </a:t>
                      </a:r>
                      <a:r>
                        <a:rPr lang="zh-CN" altLang="en-US" sz="2400">
                          <a:solidFill>
                            <a:schemeClr val="bg1"/>
                          </a:solidFill>
                          <a:ea typeface="SimSun" pitchFamily="2" charset="-122"/>
                        </a:rPr>
                        <a:t>二进制小数</a:t>
                      </a:r>
                    </a:p>
                  </a:txBody>
                  <a:tcPr>
                    <a:solidFill>
                      <a:srgbClr val="52B6B1"/>
                    </a:solidFill>
                  </a:tcPr>
                </a:tc>
                <a:extLst>
                  <a:ext uri="{0D108BD9-81ED-4DB2-BD59-A6C34878D82A}">
                    <a16:rowId xmlns:a16="http://schemas.microsoft.com/office/drawing/2014/main" val="10000"/>
                  </a:ext>
                </a:extLst>
              </a:tr>
            </a:tbl>
          </a:graphicData>
        </a:graphic>
      </p:graphicFrame>
      <p:sp>
        <p:nvSpPr>
          <p:cNvPr id="21506" name="Line 1"/>
          <p:cNvSpPr>
            <a:spLocks noChangeShapeType="1"/>
          </p:cNvSpPr>
          <p:nvPr/>
        </p:nvSpPr>
        <p:spPr bwMode="auto">
          <a:xfrm>
            <a:off x="3474085" y="3610610"/>
            <a:ext cx="7048500" cy="0"/>
          </a:xfrm>
          <a:prstGeom prst="line">
            <a:avLst/>
          </a:prstGeom>
          <a:noFill/>
          <a:ln w="63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pSp>
        <p:nvGrpSpPr>
          <p:cNvPr id="21509" name="Group 7"/>
          <p:cNvGrpSpPr/>
          <p:nvPr/>
        </p:nvGrpSpPr>
        <p:grpSpPr bwMode="auto">
          <a:xfrm>
            <a:off x="7545705" y="1696085"/>
            <a:ext cx="4044950" cy="1718310"/>
            <a:chOff x="0" y="0"/>
            <a:chExt cx="2913063" cy="1718310"/>
          </a:xfrm>
        </p:grpSpPr>
        <p:sp>
          <p:nvSpPr>
            <p:cNvPr id="21537" name="AutoShape 7"/>
            <p:cNvSpPr/>
            <p:nvPr/>
          </p:nvSpPr>
          <p:spPr bwMode="auto">
            <a:xfrm>
              <a:off x="0" y="0"/>
              <a:ext cx="2913063" cy="171767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SimSun" pitchFamily="2" charset="-122"/>
                <a:sym typeface="Calibri" panose="020F0502020204030204" pitchFamily="34" charset="0"/>
              </a:endParaRPr>
            </a:p>
          </p:txBody>
        </p:sp>
        <p:sp>
          <p:nvSpPr>
            <p:cNvPr id="21538" name="AutoShape 8"/>
            <p:cNvSpPr>
              <a:spLocks noChangeArrowheads="1"/>
            </p:cNvSpPr>
            <p:nvPr/>
          </p:nvSpPr>
          <p:spPr bwMode="auto">
            <a:xfrm>
              <a:off x="34290" y="635"/>
              <a:ext cx="2845435" cy="17176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en-US">
                <a:solidFill>
                  <a:srgbClr val="000000"/>
                </a:solidFill>
                <a:ea typeface="SimSun" pitchFamily="2" charset="-122"/>
                <a:sym typeface="Calibri" panose="020F0502020204030204" pitchFamily="34" charset="0"/>
              </a:endParaRPr>
            </a:p>
          </p:txBody>
        </p:sp>
      </p:grpSp>
      <p:sp>
        <p:nvSpPr>
          <p:cNvPr id="21533" name="AutoShape 13"/>
          <p:cNvSpPr/>
          <p:nvPr/>
        </p:nvSpPr>
        <p:spPr bwMode="auto">
          <a:xfrm>
            <a:off x="2484120" y="4302760"/>
            <a:ext cx="4129405" cy="1718945"/>
          </a:xfrm>
          <a:prstGeom prst="roundRect">
            <a:avLst>
              <a:gd name="adj" fmla="val 6736"/>
            </a:avLst>
          </a:prstGeom>
          <a:solidFill>
            <a:srgbClr val="FFFFFF">
              <a:alpha val="69019"/>
            </a:srgbClr>
          </a:solidFill>
          <a:ln w="12700">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lnSpc>
                <a:spcPct val="150000"/>
              </a:lnSpc>
            </a:pPr>
            <a:endParaRPr lang="zh-CN" altLang="zh-CN">
              <a:solidFill>
                <a:srgbClr val="000000"/>
              </a:solidFill>
              <a:ea typeface="SimSun" pitchFamily="2" charset="-122"/>
              <a:sym typeface="Calibri" panose="020F0502020204030204" pitchFamily="34" charset="0"/>
            </a:endParaRPr>
          </a:p>
        </p:txBody>
      </p:sp>
      <p:grpSp>
        <p:nvGrpSpPr>
          <p:cNvPr id="21513" name="Group 21"/>
          <p:cNvGrpSpPr/>
          <p:nvPr/>
        </p:nvGrpSpPr>
        <p:grpSpPr bwMode="auto">
          <a:xfrm>
            <a:off x="10814685" y="979805"/>
            <a:ext cx="976313" cy="974725"/>
            <a:chOff x="0" y="0"/>
            <a:chExt cx="976313" cy="974725"/>
          </a:xfrm>
        </p:grpSpPr>
        <p:sp>
          <p:nvSpPr>
            <p:cNvPr id="21525" name="AutoShape 21"/>
            <p:cNvSpPr/>
            <p:nvPr/>
          </p:nvSpPr>
          <p:spPr bwMode="auto">
            <a:xfrm>
              <a:off x="0" y="0"/>
              <a:ext cx="976313" cy="974725"/>
            </a:xfrm>
            <a:custGeom>
              <a:avLst/>
              <a:gdLst>
                <a:gd name="T0" fmla="*/ 2050992598 w 19679"/>
                <a:gd name="T1" fmla="*/ 350089480 h 19679"/>
                <a:gd name="T2" fmla="*/ 2050992598 w 19679"/>
                <a:gd name="T3" fmla="*/ 2040999308 h 19679"/>
                <a:gd name="T4" fmla="*/ 351804633 w 19679"/>
                <a:gd name="T5" fmla="*/ 2040999308 h 19679"/>
                <a:gd name="T6" fmla="*/ 351804633 w 19679"/>
                <a:gd name="T7" fmla="*/ 350089480 h 19679"/>
                <a:gd name="T8" fmla="*/ 2050992598 w 19679"/>
                <a:gd name="T9" fmla="*/ 3500894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6" name="Group 23"/>
            <p:cNvGrpSpPr/>
            <p:nvPr/>
          </p:nvGrpSpPr>
          <p:grpSpPr bwMode="auto">
            <a:xfrm>
              <a:off x="93703" y="73342"/>
              <a:ext cx="788906" cy="828040"/>
              <a:chOff x="0" y="0"/>
              <a:chExt cx="788906" cy="828040"/>
            </a:xfrm>
          </p:grpSpPr>
          <p:sp>
            <p:nvSpPr>
              <p:cNvPr id="21527" name="AutoShape 23"/>
              <p:cNvSpPr/>
              <p:nvPr/>
            </p:nvSpPr>
            <p:spPr bwMode="auto">
              <a:xfrm>
                <a:off x="0" y="20208"/>
                <a:ext cx="788906" cy="787624"/>
              </a:xfrm>
              <a:custGeom>
                <a:avLst/>
                <a:gdLst>
                  <a:gd name="T0" fmla="*/ 1082112562 w 19679"/>
                  <a:gd name="T1" fmla="*/ 184710375 h 19679"/>
                  <a:gd name="T2" fmla="*/ 1082112562 w 19679"/>
                  <a:gd name="T3" fmla="*/ 1076845985 h 19679"/>
                  <a:gd name="T4" fmla="*/ 185614280 w 19679"/>
                  <a:gd name="T5" fmla="*/ 1076845985 h 19679"/>
                  <a:gd name="T6" fmla="*/ 185614280 w 19679"/>
                  <a:gd name="T7" fmla="*/ 184710375 h 19679"/>
                  <a:gd name="T8" fmla="*/ 1082112562 w 19679"/>
                  <a:gd name="T9" fmla="*/ 18471037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8" name="AutoShape 24"/>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SimSun" pitchFamily="2" charset="-122"/>
                    <a:sym typeface="Calibri" panose="020F0502020204030204" pitchFamily="34" charset="0"/>
                  </a:rPr>
                  <a:t>十进制</a:t>
                </a:r>
              </a:p>
            </p:txBody>
          </p:sp>
        </p:grpSp>
      </p:grpSp>
      <p:grpSp>
        <p:nvGrpSpPr>
          <p:cNvPr id="21514" name="Group 26"/>
          <p:cNvGrpSpPr/>
          <p:nvPr/>
        </p:nvGrpSpPr>
        <p:grpSpPr bwMode="auto">
          <a:xfrm>
            <a:off x="1808798" y="5381625"/>
            <a:ext cx="976312" cy="976313"/>
            <a:chOff x="0" y="0"/>
            <a:chExt cx="976313" cy="976313"/>
          </a:xfrm>
        </p:grpSpPr>
        <p:sp>
          <p:nvSpPr>
            <p:cNvPr id="21521" name="AutoShape 26"/>
            <p:cNvSpPr/>
            <p:nvPr/>
          </p:nvSpPr>
          <p:spPr bwMode="auto">
            <a:xfrm>
              <a:off x="0" y="0"/>
              <a:ext cx="976313" cy="976313"/>
            </a:xfrm>
            <a:custGeom>
              <a:avLst/>
              <a:gdLst>
                <a:gd name="T0" fmla="*/ 2050992598 w 19679"/>
                <a:gd name="T1" fmla="*/ 351804633 h 19679"/>
                <a:gd name="T2" fmla="*/ 2050992598 w 19679"/>
                <a:gd name="T3" fmla="*/ 2050992598 h 19679"/>
                <a:gd name="T4" fmla="*/ 351804633 w 19679"/>
                <a:gd name="T5" fmla="*/ 2050992598 h 19679"/>
                <a:gd name="T6" fmla="*/ 351804633 w 19679"/>
                <a:gd name="T7" fmla="*/ 351804633 h 19679"/>
                <a:gd name="T8" fmla="*/ 2050992598 w 19679"/>
                <a:gd name="T9" fmla="*/ 351804633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grpSp>
          <p:nvGrpSpPr>
            <p:cNvPr id="21522" name="Group 28"/>
            <p:cNvGrpSpPr/>
            <p:nvPr/>
          </p:nvGrpSpPr>
          <p:grpSpPr bwMode="auto">
            <a:xfrm>
              <a:off x="93703" y="74135"/>
              <a:ext cx="788906" cy="828041"/>
              <a:chOff x="0" y="0"/>
              <a:chExt cx="788906" cy="828040"/>
            </a:xfrm>
          </p:grpSpPr>
          <p:sp>
            <p:nvSpPr>
              <p:cNvPr id="21523" name="AutoShape 28"/>
              <p:cNvSpPr/>
              <p:nvPr/>
            </p:nvSpPr>
            <p:spPr bwMode="auto">
              <a:xfrm>
                <a:off x="0" y="19567"/>
                <a:ext cx="788906" cy="788906"/>
              </a:xfrm>
              <a:custGeom>
                <a:avLst/>
                <a:gdLst>
                  <a:gd name="T0" fmla="*/ 1082112562 w 19679"/>
                  <a:gd name="T1" fmla="*/ 185614280 h 19679"/>
                  <a:gd name="T2" fmla="*/ 1082112562 w 19679"/>
                  <a:gd name="T3" fmla="*/ 1082112562 h 19679"/>
                  <a:gd name="T4" fmla="*/ 185614280 w 19679"/>
                  <a:gd name="T5" fmla="*/ 1082112562 h 19679"/>
                  <a:gd name="T6" fmla="*/ 185614280 w 19679"/>
                  <a:gd name="T7" fmla="*/ 185614280 h 19679"/>
                  <a:gd name="T8" fmla="*/ 1082112562 w 19679"/>
                  <a:gd name="T9" fmla="*/ 185614280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B6B1">
                  <a:alpha val="69019"/>
                </a:srgbClr>
              </a:solidFill>
              <a:ln w="12700" cap="flat" cmpd="sng">
                <a:solidFill>
                  <a:srgbClr val="52B6B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zh-CN" altLang="en-US"/>
              </a:p>
            </p:txBody>
          </p:sp>
          <p:sp>
            <p:nvSpPr>
              <p:cNvPr id="21524" name="AutoShape 29"/>
              <p:cNvSpPr>
                <a:spLocks noChangeArrowheads="1"/>
              </p:cNvSpPr>
              <p:nvPr/>
            </p:nvSpPr>
            <p:spPr bwMode="auto">
              <a:xfrm>
                <a:off x="115523" y="0"/>
                <a:ext cx="557859" cy="8280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eaLnBrk="1"/>
                <a:r>
                  <a:rPr lang="zh-CN" altLang="en-US">
                    <a:solidFill>
                      <a:schemeClr val="bg1"/>
                    </a:solidFill>
                    <a:ea typeface="SimSun" pitchFamily="2" charset="-122"/>
                    <a:sym typeface="Calibri" panose="020F0502020204030204" pitchFamily="34" charset="0"/>
                  </a:rPr>
                  <a:t>二进制</a:t>
                </a:r>
              </a:p>
            </p:txBody>
          </p:sp>
        </p:grpSp>
      </p:grpSp>
      <p:graphicFrame>
        <p:nvGraphicFramePr>
          <p:cNvPr id="12337" name="Group 49"/>
          <p:cNvGraphicFramePr>
            <a:graphicFrameLocks noGrp="1"/>
          </p:cNvGraphicFramePr>
          <p:nvPr/>
        </p:nvGraphicFramePr>
        <p:xfrm>
          <a:off x="3667125" y="3610610"/>
          <a:ext cx="6527800" cy="546100"/>
        </p:xfrm>
        <a:graphic>
          <a:graphicData uri="http://schemas.openxmlformats.org/drawingml/2006/table">
            <a:tbl>
              <a:tblPr/>
              <a:tblGrid>
                <a:gridCol w="5715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5715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571500">
                  <a:extLst>
                    <a:ext uri="{9D8B030D-6E8A-4147-A177-3AD203B41FA5}">
                      <a16:colId xmlns:a16="http://schemas.microsoft.com/office/drawing/2014/main" val="20010"/>
                    </a:ext>
                  </a:extLst>
                </a:gridCol>
              </a:tblGrid>
              <a:tr h="5461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a:ln>
                            <a:noFill/>
                          </a:ln>
                          <a:solidFill>
                            <a:schemeClr val="tx1"/>
                          </a:solidFill>
                          <a:effectLst/>
                          <a:latin typeface="Calibri Italic" charset="0"/>
                          <a:ea typeface="Calibri Italic" charset="0"/>
                          <a:cs typeface="Calibri Italic" charset="0"/>
                          <a:sym typeface="Calibri Italic" charset="0"/>
                        </a:rPr>
                        <a:t>i</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i-1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a:ln>
                            <a:noFill/>
                          </a:ln>
                          <a:solidFill>
                            <a:schemeClr val="tx1"/>
                          </a:solidFill>
                          <a:effectLst/>
                          <a:latin typeface="Calibri Italic" charset="0"/>
                          <a:ea typeface="Calibri Italic" charset="0"/>
                          <a:cs typeface="Calibri Italic" charset="0"/>
                          <a:sym typeface="Calibri Italic"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4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800" b="0" i="0" u="none" strike="noStrike" cap="none" normalizeH="0" baseline="0" dirty="0">
                          <a:ln>
                            <a:noFill/>
                          </a:ln>
                          <a:solidFill>
                            <a:schemeClr val="tx1"/>
                          </a:solidFill>
                          <a:effectLst/>
                          <a:latin typeface="Calibri Italic" charset="0"/>
                          <a:ea typeface="Calibri Italic" charset="0"/>
                          <a:cs typeface="Calibri Italic" charset="0"/>
                          <a:sym typeface="Calibri Italic" charset="0"/>
                        </a:rPr>
                        <a:t>b</a:t>
                      </a:r>
                      <a:r>
                        <a:rPr kumimoji="0" lang="en-US" sz="2800" b="0" i="0" u="none" strike="noStrike" cap="none" normalizeH="0" baseline="-6000" dirty="0">
                          <a:ln>
                            <a:noFill/>
                          </a:ln>
                          <a:solidFill>
                            <a:schemeClr val="tx1"/>
                          </a:solidFill>
                          <a:effectLst/>
                          <a:latin typeface="Calibri Italic" charset="0"/>
                          <a:ea typeface="Calibri Italic" charset="0"/>
                          <a:cs typeface="Calibri Italic" charset="0"/>
                          <a:sym typeface="Calibri Italic" charset="0"/>
                        </a:rPr>
                        <a:t>-j</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85" name="Rectangle 97"/>
          <p:cNvSpPr/>
          <p:nvPr/>
        </p:nvSpPr>
        <p:spPr bwMode="auto">
          <a:xfrm rot="10800000">
            <a:off x="8970963" y="4480560"/>
            <a:ext cx="561975"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anose="00000500000000020000" pitchFamily="18" charset="0"/>
                <a:ea typeface="Times" panose="00000500000000020000" pitchFamily="18" charset="0"/>
                <a:cs typeface="Times" panose="00000500000000020000" pitchFamily="18" charset="0"/>
                <a:sym typeface="Times" panose="00000500000000020000" pitchFamily="18" charset="0"/>
              </a:rPr>
              <a:t>• • •</a:t>
            </a:r>
          </a:p>
        </p:txBody>
      </p:sp>
      <p:sp>
        <p:nvSpPr>
          <p:cNvPr id="12388" name="Freeform 100"/>
          <p:cNvSpPr/>
          <p:nvPr/>
        </p:nvSpPr>
        <p:spPr bwMode="auto">
          <a:xfrm>
            <a:off x="6805613" y="3440748"/>
            <a:ext cx="1651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sz="3600"/>
          </a:p>
        </p:txBody>
      </p:sp>
      <p:sp>
        <p:nvSpPr>
          <p:cNvPr id="12389" name="Freeform 101"/>
          <p:cNvSpPr/>
          <p:nvPr/>
        </p:nvSpPr>
        <p:spPr bwMode="auto">
          <a:xfrm>
            <a:off x="6270625" y="3008948"/>
            <a:ext cx="698500" cy="53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0" name="Freeform 102"/>
          <p:cNvSpPr/>
          <p:nvPr/>
        </p:nvSpPr>
        <p:spPr bwMode="auto">
          <a:xfrm>
            <a:off x="5721350" y="2767648"/>
            <a:ext cx="12446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1" name="Freeform 103"/>
          <p:cNvSpPr/>
          <p:nvPr/>
        </p:nvSpPr>
        <p:spPr bwMode="auto">
          <a:xfrm>
            <a:off x="4543425" y="2094548"/>
            <a:ext cx="2425700" cy="14478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2" name="Freeform 104"/>
          <p:cNvSpPr/>
          <p:nvPr/>
        </p:nvSpPr>
        <p:spPr bwMode="auto">
          <a:xfrm>
            <a:off x="3794125" y="1738948"/>
            <a:ext cx="3175000" cy="18034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3" name="Rectangle 105"/>
          <p:cNvSpPr/>
          <p:nvPr/>
        </p:nvSpPr>
        <p:spPr bwMode="auto">
          <a:xfrm>
            <a:off x="4876800" y="2843848"/>
            <a:ext cx="560388" cy="533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l"/>
            <a:r>
              <a:rPr lang="en-US" sz="2400">
                <a:solidFill>
                  <a:schemeClr val="tx1"/>
                </a:solidFill>
                <a:latin typeface="Times" panose="00000500000000020000" pitchFamily="18" charset="0"/>
                <a:ea typeface="Times" panose="00000500000000020000" pitchFamily="18" charset="0"/>
                <a:cs typeface="Times" panose="00000500000000020000" pitchFamily="18" charset="0"/>
                <a:sym typeface="Times" panose="00000500000000020000" pitchFamily="18" charset="0"/>
              </a:rPr>
              <a:t>• • •</a:t>
            </a:r>
          </a:p>
        </p:txBody>
      </p:sp>
      <p:sp>
        <p:nvSpPr>
          <p:cNvPr id="12394" name="Freeform 106"/>
          <p:cNvSpPr/>
          <p:nvPr/>
        </p:nvSpPr>
        <p:spPr bwMode="auto">
          <a:xfrm rot="10800000">
            <a:off x="7064375" y="4201160"/>
            <a:ext cx="342900" cy="10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5" name="Freeform 107"/>
          <p:cNvSpPr/>
          <p:nvPr/>
        </p:nvSpPr>
        <p:spPr bwMode="auto">
          <a:xfrm rot="10800000">
            <a:off x="7051675" y="4201160"/>
            <a:ext cx="977900" cy="393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6" name="Freeform 108"/>
          <p:cNvSpPr/>
          <p:nvPr/>
        </p:nvSpPr>
        <p:spPr bwMode="auto">
          <a:xfrm rot="10800000">
            <a:off x="7050088" y="4213860"/>
            <a:ext cx="1574800" cy="7747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7" name="Freeform 109"/>
          <p:cNvSpPr/>
          <p:nvPr/>
        </p:nvSpPr>
        <p:spPr bwMode="auto">
          <a:xfrm rot="10800000">
            <a:off x="7040563" y="4175760"/>
            <a:ext cx="2717800" cy="1371600"/>
          </a:xfrm>
          <a:custGeom>
            <a:avLst/>
            <a:gdLst/>
            <a:ahLst/>
            <a:cxnLst>
              <a:cxn ang="0">
                <a:pos x="21600" y="0"/>
              </a:cxn>
              <a:cxn ang="0">
                <a:pos x="0" y="0"/>
              </a:cxn>
              <a:cxn ang="0">
                <a:pos x="0" y="21600"/>
              </a:cxn>
            </a:cxnLst>
            <a:rect l="0" t="0" r="r" b="b"/>
            <a:pathLst>
              <a:path w="21600" h="21600">
                <a:moveTo>
                  <a:pt x="21600" y="0"/>
                </a:moveTo>
                <a:lnTo>
                  <a:pt x="0" y="0"/>
                </a:lnTo>
                <a:lnTo>
                  <a:pt x="0" y="21600"/>
                </a:lnTo>
              </a:path>
            </a:pathLst>
          </a:custGeom>
          <a:noFill/>
          <a:ln w="25400" cap="flat">
            <a:solidFill>
              <a:srgbClr val="7F7F7F"/>
            </a:solidFill>
            <a:prstDash val="solid"/>
            <a:round/>
            <a:headEnd type="none" w="med" len="med"/>
            <a:tailEnd type="none" w="med" len="med"/>
          </a:ln>
        </p:spPr>
        <p:txBody>
          <a:bodyPr lIns="0" tIns="0" rIns="0" bIns="0"/>
          <a:lstStyle/>
          <a:p>
            <a:endParaRPr lang="en-US"/>
          </a:p>
        </p:txBody>
      </p:sp>
      <p:sp>
        <p:nvSpPr>
          <p:cNvPr id="12398" name="Oval 110"/>
          <p:cNvSpPr/>
          <p:nvPr/>
        </p:nvSpPr>
        <p:spPr bwMode="auto">
          <a:xfrm>
            <a:off x="7107176" y="4052636"/>
            <a:ext cx="165100" cy="165100"/>
          </a:xfrm>
          <a:prstGeom prst="ellipse">
            <a:avLst/>
          </a:prstGeom>
          <a:solidFill>
            <a:srgbClr val="000000"/>
          </a:solidFill>
          <a:ln w="25400" cap="flat">
            <a:solidFill>
              <a:schemeClr val="tx1"/>
            </a:solidFill>
            <a:prstDash val="solid"/>
            <a:miter lim="800000"/>
            <a:headEnd type="none" w="med" len="med"/>
            <a:tailEnd type="none" w="med" len="med"/>
          </a:ln>
        </p:spPr>
        <p:txBody>
          <a:bodyPr lIns="0" tIns="0" rIns="0" bIns="0"/>
          <a:lstStyle/>
          <a:p>
            <a:endParaRPr lang="en-US"/>
          </a:p>
        </p:txBody>
      </p:sp>
      <p:graphicFrame>
        <p:nvGraphicFramePr>
          <p:cNvPr id="12289" name="Group 1"/>
          <p:cNvGraphicFramePr>
            <a:graphicFrameLocks noGrp="1"/>
          </p:cNvGraphicFramePr>
          <p:nvPr/>
        </p:nvGraphicFramePr>
        <p:xfrm>
          <a:off x="6823075" y="1480820"/>
          <a:ext cx="584200" cy="2129801"/>
        </p:xfrm>
        <a:graphic>
          <a:graphicData uri="http://schemas.openxmlformats.org/drawingml/2006/table">
            <a:tbl>
              <a:tblPr/>
              <a:tblGrid>
                <a:gridCol w="584200">
                  <a:extLst>
                    <a:ext uri="{9D8B030D-6E8A-4147-A177-3AD203B41FA5}">
                      <a16:colId xmlns:a16="http://schemas.microsoft.com/office/drawing/2014/main" val="20000"/>
                    </a:ext>
                  </a:extLst>
                </a:gridCol>
              </a:tblGrid>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dirty="0">
                          <a:ln>
                            <a:noFill/>
                          </a:ln>
                          <a:solidFill>
                            <a:srgbClr val="980002"/>
                          </a:solidFill>
                          <a:effectLst/>
                          <a:latin typeface="Calibri Italic" charset="0"/>
                          <a:ea typeface="Calibri Italic" charset="0"/>
                          <a:cs typeface="Calibri Italic" charset="0"/>
                          <a:sym typeface="Calibri Italic" charset="0"/>
                        </a:rPr>
                        <a:t>i</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078">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1800" b="0" i="0" u="none" strike="noStrike" cap="none" normalizeH="0" baseline="32000">
                          <a:ln>
                            <a:noFill/>
                          </a:ln>
                          <a:solidFill>
                            <a:srgbClr val="980002"/>
                          </a:solidFill>
                          <a:effectLst/>
                          <a:latin typeface="Calibri Italic" charset="0"/>
                          <a:ea typeface="Calibri Italic" charset="0"/>
                          <a:cs typeface="Calibri Italic" charset="0"/>
                          <a:sym typeface="Calibri Italic" charset="0"/>
                        </a:rPr>
                        <a:t>i-1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5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1800" b="0" i="0" u="none" strike="noStrike" cap="none" normalizeH="0" baseline="0" dirty="0">
                        <a:ln>
                          <a:noFill/>
                        </a:ln>
                        <a:solidFill>
                          <a:srgbClr val="980002"/>
                        </a:solidFill>
                        <a:effectLst/>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17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2315" name="Group 27"/>
          <p:cNvGraphicFramePr>
            <a:graphicFrameLocks noGrp="1"/>
          </p:cNvGraphicFramePr>
          <p:nvPr/>
        </p:nvGraphicFramePr>
        <p:xfrm>
          <a:off x="6558280" y="4217670"/>
          <a:ext cx="660400" cy="1677035"/>
        </p:xfrm>
        <a:graphic>
          <a:graphicData uri="http://schemas.openxmlformats.org/drawingml/2006/table">
            <a:tbl>
              <a:tblPr/>
              <a:tblGrid>
                <a:gridCol w="660400">
                  <a:extLst>
                    <a:ext uri="{9D8B030D-6E8A-4147-A177-3AD203B41FA5}">
                      <a16:colId xmlns:a16="http://schemas.microsoft.com/office/drawing/2014/main" val="20000"/>
                    </a:ext>
                  </a:extLst>
                </a:gridCol>
              </a:tblGrid>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1/8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sz="2000" b="0" i="0" u="none" strike="noStrike" cap="none" normalizeH="0" baseline="0">
                        <a:ln>
                          <a:noFill/>
                        </a:ln>
                        <a:solidFill>
                          <a:srgbClr val="980002"/>
                        </a:solidFill>
                        <a:effectLst/>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4975">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rgbClr val="980002"/>
                          </a:solidFill>
                          <a:effectLst/>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2</a:t>
                      </a:r>
                      <a:r>
                        <a:rPr kumimoji="0" lang="en-US" sz="2000" b="0" i="0" u="none" strike="noStrike" cap="none" normalizeH="0" baseline="32000">
                          <a:ln>
                            <a:noFill/>
                          </a:ln>
                          <a:solidFill>
                            <a:srgbClr val="980002"/>
                          </a:solidFill>
                          <a:effectLst/>
                          <a:latin typeface="Calibri Italic" charset="0"/>
                          <a:ea typeface="Calibri Italic" charset="0"/>
                          <a:cs typeface="Calibri Italic" charset="0"/>
                          <a:sym typeface="Calibri Italic" charset="0"/>
                        </a:rPr>
                        <a:t>-j</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7602220" y="1731645"/>
            <a:ext cx="3872865" cy="1655445"/>
          </a:xfrm>
          <a:prstGeom prst="rect">
            <a:avLst/>
          </a:prstGeom>
          <a:noFill/>
        </p:spPr>
        <p:txBody>
          <a:bodyPr wrap="square" rtlCol="0">
            <a:spAutoFit/>
          </a:bodyPr>
          <a:lstStyle/>
          <a:p>
            <a:pPr marL="0" lvl="1"/>
            <a:r>
              <a:rPr lang="zh-CN" altLang="en-US" dirty="0">
                <a:ea typeface="SimSun" pitchFamily="2" charset="-122"/>
                <a:sym typeface="+mn-ea"/>
              </a:rPr>
              <a:t>形式：</a:t>
            </a:r>
            <a:r>
              <a:rPr lang="en-US" altLang="zh-CN" dirty="0">
                <a:sym typeface="+mn-ea"/>
              </a:rPr>
              <a:t>d</a:t>
            </a:r>
            <a:r>
              <a:rPr lang="en-US" altLang="zh-CN" baseline="-25000" dirty="0">
                <a:sym typeface="+mn-ea"/>
              </a:rPr>
              <a:t>m</a:t>
            </a:r>
            <a:r>
              <a:rPr lang="en-US" altLang="zh-CN" dirty="0">
                <a:sym typeface="+mn-ea"/>
              </a:rPr>
              <a:t>d</a:t>
            </a:r>
            <a:r>
              <a:rPr lang="en-US" altLang="zh-CN" baseline="-25000" dirty="0">
                <a:sym typeface="+mn-ea"/>
              </a:rPr>
              <a:t>m−1</a:t>
            </a:r>
            <a:r>
              <a:rPr lang="en-US" altLang="zh-CN" dirty="0">
                <a:sym typeface="+mn-ea"/>
              </a:rPr>
              <a:t> . . . d</a:t>
            </a:r>
            <a:r>
              <a:rPr lang="en-US" altLang="zh-CN" baseline="-25000" dirty="0">
                <a:sym typeface="+mn-ea"/>
              </a:rPr>
              <a:t>1</a:t>
            </a:r>
            <a:r>
              <a:rPr lang="en-US" altLang="zh-CN" dirty="0">
                <a:sym typeface="+mn-ea"/>
              </a:rPr>
              <a:t>d</a:t>
            </a:r>
            <a:r>
              <a:rPr lang="en-US" altLang="zh-CN" baseline="-25000" dirty="0">
                <a:sym typeface="+mn-ea"/>
              </a:rPr>
              <a:t>0  </a:t>
            </a:r>
            <a:r>
              <a:rPr lang="en-US" altLang="zh-CN" dirty="0">
                <a:solidFill>
                  <a:srgbClr val="FF0000"/>
                </a:solidFill>
                <a:sym typeface="+mn-ea"/>
              </a:rPr>
              <a:t>.</a:t>
            </a:r>
            <a:r>
              <a:rPr lang="zh-CN" altLang="en-US" dirty="0">
                <a:sym typeface="+mn-ea"/>
              </a:rPr>
              <a:t>  </a:t>
            </a:r>
            <a:r>
              <a:rPr lang="en-US" altLang="zh-CN" dirty="0">
                <a:sym typeface="+mn-ea"/>
              </a:rPr>
              <a:t>d</a:t>
            </a:r>
            <a:r>
              <a:rPr lang="en-US" altLang="zh-CN" baseline="-25000" dirty="0">
                <a:sym typeface="+mn-ea"/>
              </a:rPr>
              <a:t>−1</a:t>
            </a:r>
            <a:r>
              <a:rPr lang="en-US" altLang="zh-CN" dirty="0">
                <a:sym typeface="+mn-ea"/>
              </a:rPr>
              <a:t>d</a:t>
            </a:r>
            <a:r>
              <a:rPr lang="en-US" altLang="zh-CN" baseline="-25000" dirty="0">
                <a:sym typeface="+mn-ea"/>
              </a:rPr>
              <a:t>−2</a:t>
            </a:r>
            <a:r>
              <a:rPr lang="en-US" altLang="zh-CN" dirty="0">
                <a:sym typeface="+mn-ea"/>
              </a:rPr>
              <a:t> . . . d</a:t>
            </a:r>
            <a:r>
              <a:rPr lang="en-US" altLang="zh-CN" baseline="-25000" dirty="0">
                <a:sym typeface="+mn-ea"/>
              </a:rPr>
              <a:t>−n</a:t>
            </a:r>
          </a:p>
          <a:p>
            <a:pPr marL="0" lvl="1"/>
            <a:endParaRPr lang="zh-CN" altLang="en-US" baseline="-25000" dirty="0">
              <a:ea typeface="SimSun" pitchFamily="2" charset="-122"/>
              <a:sym typeface="+mn-ea"/>
            </a:endParaRPr>
          </a:p>
          <a:p>
            <a:r>
              <a:rPr lang="zh-CN" altLang="en-US"/>
              <a:t>定义：</a:t>
            </a:r>
          </a:p>
          <a:p>
            <a:endParaRPr lang="zh-CN" altLang="en-US"/>
          </a:p>
          <a:p>
            <a:r>
              <a:rPr lang="zh-CN" altLang="en-US"/>
              <a:t>示例：</a:t>
            </a:r>
          </a:p>
          <a:p>
            <a:r>
              <a:rPr lang="en-US" altLang="zh-CN" dirty="0">
                <a:sym typeface="+mn-ea"/>
              </a:rPr>
              <a:t>12.34</a:t>
            </a:r>
            <a:r>
              <a:rPr lang="en-US" altLang="zh-CN" baseline="-25000" dirty="0">
                <a:sym typeface="+mn-ea"/>
              </a:rPr>
              <a:t>10</a:t>
            </a:r>
            <a:r>
              <a:rPr lang="en-US" altLang="zh-CN" dirty="0">
                <a:sym typeface="+mn-ea"/>
              </a:rPr>
              <a:t>= 1×10</a:t>
            </a:r>
            <a:r>
              <a:rPr lang="en-US" altLang="zh-CN" baseline="30000" dirty="0">
                <a:sym typeface="+mn-ea"/>
              </a:rPr>
              <a:t>1</a:t>
            </a:r>
            <a:r>
              <a:rPr lang="en-US" altLang="zh-CN" dirty="0">
                <a:sym typeface="+mn-ea"/>
              </a:rPr>
              <a:t> + 2×10</a:t>
            </a:r>
            <a:r>
              <a:rPr lang="en-US" altLang="zh-CN" baseline="30000" dirty="0">
                <a:sym typeface="+mn-ea"/>
              </a:rPr>
              <a:t>0</a:t>
            </a:r>
            <a:r>
              <a:rPr lang="en-US" altLang="zh-CN" dirty="0">
                <a:sym typeface="+mn-ea"/>
              </a:rPr>
              <a:t> +3×10</a:t>
            </a:r>
            <a:r>
              <a:rPr lang="en-US" altLang="zh-CN" baseline="30000" dirty="0">
                <a:sym typeface="+mn-ea"/>
              </a:rPr>
              <a:t>−1</a:t>
            </a:r>
            <a:r>
              <a:rPr lang="en-US" altLang="zh-CN" dirty="0">
                <a:sym typeface="+mn-ea"/>
              </a:rPr>
              <a:t>+4×10</a:t>
            </a:r>
            <a:r>
              <a:rPr lang="en-US" altLang="zh-CN" baseline="30000" dirty="0">
                <a:sym typeface="+mn-ea"/>
              </a:rPr>
              <a:t>−2</a:t>
            </a:r>
            <a:r>
              <a:rPr lang="en-US" altLang="zh-CN" dirty="0">
                <a:sym typeface="+mn-ea"/>
              </a:rPr>
              <a:t> </a:t>
            </a:r>
            <a:endParaRPr lang="zh-CN" altLang="en-US"/>
          </a:p>
        </p:txBody>
      </p:sp>
      <p:pic>
        <p:nvPicPr>
          <p:cNvPr id="8" name="图片 7"/>
          <p:cNvPicPr>
            <a:picLocks noChangeAspect="1"/>
          </p:cNvPicPr>
          <p:nvPr/>
        </p:nvPicPr>
        <p:blipFill>
          <a:blip r:embed="rId2"/>
          <a:stretch>
            <a:fillRect/>
          </a:stretch>
        </p:blipFill>
        <p:spPr>
          <a:xfrm>
            <a:off x="8373110" y="2078355"/>
            <a:ext cx="1758315" cy="689610"/>
          </a:xfrm>
          <a:prstGeom prst="rect">
            <a:avLst/>
          </a:prstGeom>
        </p:spPr>
      </p:pic>
      <p:sp>
        <p:nvSpPr>
          <p:cNvPr id="6" name="文本框 5"/>
          <p:cNvSpPr txBox="1"/>
          <p:nvPr/>
        </p:nvSpPr>
        <p:spPr>
          <a:xfrm>
            <a:off x="2484120" y="4302760"/>
            <a:ext cx="4129405" cy="1932940"/>
          </a:xfrm>
          <a:prstGeom prst="rect">
            <a:avLst/>
          </a:prstGeom>
          <a:noFill/>
        </p:spPr>
        <p:txBody>
          <a:bodyPr wrap="square" rtlCol="0">
            <a:spAutoFit/>
          </a:bodyPr>
          <a:lstStyle/>
          <a:p>
            <a:pPr marL="0" lvl="1"/>
            <a:r>
              <a:rPr lang="zh-CN" altLang="en-US" dirty="0">
                <a:ea typeface="SimSun" pitchFamily="2" charset="-122"/>
                <a:sym typeface="+mn-ea"/>
              </a:rPr>
              <a:t>形式：</a:t>
            </a:r>
            <a:r>
              <a:rPr lang="en-US" altLang="zh-CN" dirty="0">
                <a:sym typeface="+mn-ea"/>
              </a:rPr>
              <a:t>b</a:t>
            </a:r>
            <a:r>
              <a:rPr lang="en-US" altLang="zh-CN" baseline="-25000" dirty="0">
                <a:sym typeface="+mn-ea"/>
              </a:rPr>
              <a:t>m</a:t>
            </a:r>
            <a:r>
              <a:rPr lang="en-US" altLang="zh-CN" dirty="0">
                <a:sym typeface="+mn-ea"/>
              </a:rPr>
              <a:t>b</a:t>
            </a:r>
            <a:r>
              <a:rPr lang="en-US" altLang="zh-CN" baseline="-25000" dirty="0">
                <a:sym typeface="+mn-ea"/>
              </a:rPr>
              <a:t>m−1</a:t>
            </a:r>
            <a:r>
              <a:rPr lang="en-US" altLang="zh-CN" dirty="0">
                <a:sym typeface="+mn-ea"/>
              </a:rPr>
              <a:t> . . . b</a:t>
            </a:r>
            <a:r>
              <a:rPr lang="en-US" altLang="zh-CN" baseline="-25000" dirty="0">
                <a:sym typeface="+mn-ea"/>
              </a:rPr>
              <a:t>1</a:t>
            </a:r>
            <a:r>
              <a:rPr lang="en-US" altLang="zh-CN" dirty="0">
                <a:sym typeface="+mn-ea"/>
              </a:rPr>
              <a:t>b</a:t>
            </a:r>
            <a:r>
              <a:rPr lang="en-US" altLang="zh-CN" baseline="-25000" dirty="0">
                <a:sym typeface="+mn-ea"/>
              </a:rPr>
              <a:t>0</a:t>
            </a:r>
            <a:r>
              <a:rPr lang="zh-CN" altLang="en-US" baseline="-25000" dirty="0">
                <a:sym typeface="+mn-ea"/>
              </a:rPr>
              <a:t> </a:t>
            </a:r>
            <a:r>
              <a:rPr lang="en-US" altLang="zh-CN" dirty="0">
                <a:sym typeface="+mn-ea"/>
              </a:rPr>
              <a:t>.</a:t>
            </a:r>
            <a:r>
              <a:rPr lang="zh-CN" altLang="en-US" dirty="0">
                <a:sym typeface="+mn-ea"/>
              </a:rPr>
              <a:t> </a:t>
            </a:r>
            <a:r>
              <a:rPr lang="en-US" altLang="zh-CN" dirty="0">
                <a:sym typeface="+mn-ea"/>
              </a:rPr>
              <a:t>b</a:t>
            </a:r>
            <a:r>
              <a:rPr lang="en-US" altLang="zh-CN" baseline="-25000" dirty="0">
                <a:sym typeface="+mn-ea"/>
              </a:rPr>
              <a:t>−1</a:t>
            </a:r>
            <a:r>
              <a:rPr lang="en-US" altLang="zh-CN" dirty="0">
                <a:sym typeface="+mn-ea"/>
              </a:rPr>
              <a:t>b</a:t>
            </a:r>
            <a:r>
              <a:rPr lang="en-US" altLang="zh-CN" baseline="-25000" dirty="0">
                <a:sym typeface="+mn-ea"/>
              </a:rPr>
              <a:t>−2</a:t>
            </a:r>
            <a:r>
              <a:rPr lang="en-US" altLang="zh-CN" dirty="0">
                <a:sym typeface="+mn-ea"/>
              </a:rPr>
              <a:t> . . .b</a:t>
            </a:r>
            <a:r>
              <a:rPr lang="en-US" altLang="zh-CN" baseline="-25000" dirty="0">
                <a:sym typeface="+mn-ea"/>
              </a:rPr>
              <a:t>−(n−1)</a:t>
            </a:r>
            <a:r>
              <a:rPr lang="en-US" altLang="zh-CN" dirty="0">
                <a:sym typeface="+mn-ea"/>
              </a:rPr>
              <a:t>b</a:t>
            </a:r>
            <a:r>
              <a:rPr lang="en-US" altLang="zh-CN" baseline="-25000" dirty="0">
                <a:sym typeface="+mn-ea"/>
              </a:rPr>
              <a:t>−n</a:t>
            </a:r>
            <a:endParaRPr lang="en-US" altLang="zh-CN" baseline="-25000" dirty="0"/>
          </a:p>
          <a:p>
            <a:pPr marL="0" lvl="1"/>
            <a:endParaRPr lang="zh-CN" altLang="en-US" baseline="-25000" dirty="0">
              <a:ea typeface="SimSun" pitchFamily="2" charset="-122"/>
              <a:sym typeface="+mn-ea"/>
            </a:endParaRPr>
          </a:p>
          <a:p>
            <a:r>
              <a:rPr lang="zh-CN" altLang="en-US"/>
              <a:t>定义：</a:t>
            </a:r>
          </a:p>
          <a:p>
            <a:endParaRPr lang="zh-CN" altLang="en-US"/>
          </a:p>
          <a:p>
            <a:r>
              <a:rPr lang="zh-CN" altLang="en-US"/>
              <a:t>示例：</a:t>
            </a:r>
          </a:p>
          <a:p>
            <a:r>
              <a:rPr lang="en-US" dirty="0">
                <a:latin typeface="+mn-lt"/>
                <a:ea typeface="Monaco" charset="0"/>
                <a:cs typeface="Courier New" panose="02070309020205020404"/>
                <a:sym typeface="Monaco" charset="0"/>
              </a:rPr>
              <a:t>      101.11</a:t>
            </a:r>
            <a:r>
              <a:rPr lang="en-US" baseline="-6000" dirty="0">
                <a:latin typeface="+mn-lt"/>
                <a:ea typeface="Monaco" charset="0"/>
                <a:cs typeface="Courier New" panose="02070309020205020404"/>
                <a:sym typeface="Monaco" charset="0"/>
              </a:rPr>
              <a:t>2 </a:t>
            </a:r>
            <a:r>
              <a:rPr lang="en-US" altLang="zh-CN" dirty="0">
                <a:sym typeface="+mn-ea"/>
              </a:rPr>
              <a:t>= </a:t>
            </a:r>
            <a:r>
              <a:rPr lang="en-US" dirty="0">
                <a:latin typeface="Calibri" panose="020F0502020204030204"/>
                <a:ea typeface="Monaco" charset="0"/>
                <a:cs typeface="Calibri" panose="020F0502020204030204"/>
                <a:sym typeface="Monaco" charset="0"/>
              </a:rPr>
              <a:t> 4 + 1 + 1/2  + 1/4</a:t>
            </a:r>
            <a:endParaRPr lang="en-US" dirty="0">
              <a:solidFill>
                <a:schemeClr val="tx1"/>
              </a:solidFill>
              <a:latin typeface="Calibri" panose="020F0502020204030204"/>
              <a:ea typeface="Monaco" charset="0"/>
              <a:cs typeface="Calibri" panose="020F0502020204030204"/>
              <a:sym typeface="Calibri" panose="020F0502020204030204" pitchFamily="34" charset="0"/>
            </a:endParaRPr>
          </a:p>
          <a:p>
            <a:r>
              <a:rPr lang="en-US" altLang="zh-CN" dirty="0">
                <a:sym typeface="+mn-ea"/>
              </a:rPr>
              <a:t> </a:t>
            </a:r>
            <a:endParaRPr lang="zh-CN" altLang="en-US"/>
          </a:p>
        </p:txBody>
      </p:sp>
      <p:pic>
        <p:nvPicPr>
          <p:cNvPr id="9" name="图片 8"/>
          <p:cNvPicPr>
            <a:picLocks noChangeAspect="1"/>
          </p:cNvPicPr>
          <p:nvPr/>
        </p:nvPicPr>
        <p:blipFill>
          <a:blip r:embed="rId3"/>
          <a:srcRect r="62510"/>
          <a:stretch>
            <a:fillRect/>
          </a:stretch>
        </p:blipFill>
        <p:spPr>
          <a:xfrm>
            <a:off x="3474085" y="4652645"/>
            <a:ext cx="1772285" cy="72898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down)">
                                      <p:cBhvr>
                                        <p:cTn id="23" dur="500"/>
                                        <p:tgtEl>
                                          <p:spTgt spid="5">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down)">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Grp="1" noChangeArrowheads="1"/>
          </p:cNvSpPr>
          <p:nvPr/>
        </p:nvSpPr>
        <p:spPr>
          <a:xfrm>
            <a:off x="1402080" y="711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tabLst>
                <a:tab pos="1828800" algn="l"/>
              </a:tabLst>
            </a:pPr>
            <a:r>
              <a:rPr lang="zh-CN" altLang="en-US" dirty="0">
                <a:ea typeface="SimSun" pitchFamily="2" charset="-122"/>
              </a:rPr>
              <a:t>限制</a:t>
            </a:r>
            <a:r>
              <a:rPr lang="en-US" dirty="0"/>
              <a:t> 1</a:t>
            </a:r>
          </a:p>
          <a:p>
            <a:pPr marL="552450" lvl="1">
              <a:buClr>
                <a:srgbClr val="0D0D0D"/>
              </a:buClr>
              <a:tabLst>
                <a:tab pos="1828800" algn="l"/>
              </a:tabLst>
            </a:pPr>
            <a:r>
              <a:rPr lang="en-US" dirty="0"/>
              <a:t>只能精确地表示</a:t>
            </a:r>
            <a:r>
              <a:rPr lang="zh-CN" altLang="en-US" dirty="0">
                <a:ea typeface="SimSun" pitchFamily="2" charset="-122"/>
              </a:rPr>
              <a:t>形式为</a:t>
            </a:r>
            <a:r>
              <a:rPr lang="en-US" dirty="0"/>
              <a:t> x/2</a:t>
            </a:r>
            <a:r>
              <a:rPr lang="en-US" baseline="32000" dirty="0"/>
              <a:t>k</a:t>
            </a:r>
            <a:r>
              <a:rPr lang="zh-CN" altLang="en-US" dirty="0">
                <a:ea typeface="SimSun" pitchFamily="2" charset="-122"/>
              </a:rPr>
              <a:t>的数</a:t>
            </a:r>
          </a:p>
          <a:p>
            <a:pPr marL="838200" lvl="2">
              <a:tabLst>
                <a:tab pos="1828800" algn="l"/>
              </a:tabLst>
            </a:pPr>
            <a:r>
              <a:rPr lang="en-US" dirty="0"/>
              <a:t>其他有理数</a:t>
            </a:r>
            <a:r>
              <a:rPr lang="zh-CN" altLang="en-US" dirty="0">
                <a:ea typeface="SimSun" pitchFamily="2" charset="-122"/>
              </a:rPr>
              <a:t>只能近似地表示</a:t>
            </a:r>
          </a:p>
          <a:p>
            <a:pPr lvl="4">
              <a:tabLst>
                <a:tab pos="1828800" algn="l"/>
              </a:tabLst>
            </a:pPr>
            <a:endParaRPr lang="en-US" sz="200" dirty="0"/>
          </a:p>
          <a:p>
            <a:pPr lvl="1">
              <a:buClr>
                <a:srgbClr val="0D0D0D"/>
              </a:buClr>
              <a:tabLst>
                <a:tab pos="1828800" algn="l"/>
              </a:tabLst>
            </a:pPr>
            <a:r>
              <a:rPr lang="zh-CN" altLang="en-US" dirty="0">
                <a:ea typeface="SimSun" pitchFamily="2" charset="-122"/>
              </a:rPr>
              <a:t>      值</a:t>
            </a:r>
            <a:r>
              <a:rPr lang="en-US" dirty="0"/>
              <a:t>	</a:t>
            </a:r>
            <a:r>
              <a:rPr lang="zh-CN" altLang="en-US" dirty="0">
                <a:ea typeface="SimSun" pitchFamily="2" charset="-122"/>
              </a:rPr>
              <a:t>二进制表示</a:t>
            </a:r>
          </a:p>
          <a:p>
            <a:pPr marL="838200" lvl="2">
              <a:tabLst>
                <a:tab pos="1828800" algn="l"/>
              </a:tabLst>
            </a:pPr>
            <a:r>
              <a:rPr lang="en-US" dirty="0"/>
              <a:t>1/3	</a:t>
            </a:r>
            <a:r>
              <a:rPr lang="en-US" b="1" dirty="0">
                <a:latin typeface="Courier New" panose="02070309020205020404"/>
                <a:ea typeface="Monaco" charset="0"/>
                <a:cs typeface="Courier New" panose="02070309020205020404"/>
                <a:sym typeface="Monaco" charset="0"/>
              </a:rPr>
              <a:t>0.0101010101[01]…</a:t>
            </a:r>
            <a:r>
              <a:rPr lang="en-US" b="1" baseline="-6000" dirty="0">
                <a:latin typeface="Courier New" panose="02070309020205020404"/>
                <a:ea typeface="Monaco" charset="0"/>
                <a:cs typeface="Courier New" panose="02070309020205020404"/>
                <a:sym typeface="Monaco" charset="0"/>
              </a:rPr>
              <a:t>2</a:t>
            </a:r>
            <a:endParaRPr lang="en-US" b="1" dirty="0">
              <a:latin typeface="Courier New" panose="02070309020205020404"/>
              <a:cs typeface="Courier New" panose="02070309020205020404"/>
              <a:sym typeface="Monaco" charset="0"/>
            </a:endParaRPr>
          </a:p>
          <a:p>
            <a:pPr marL="838200" lvl="2">
              <a:tabLst>
                <a:tab pos="1828800" algn="l"/>
              </a:tabLst>
            </a:pPr>
            <a:r>
              <a:rPr lang="en-US" dirty="0"/>
              <a:t>1/5	</a:t>
            </a:r>
            <a:r>
              <a:rPr lang="en-US" b="1" dirty="0">
                <a:latin typeface="Courier New" panose="02070309020205020404"/>
                <a:ea typeface="Monaco" charset="0"/>
                <a:cs typeface="Courier New" panose="02070309020205020404"/>
                <a:sym typeface="Monaco" charset="0"/>
              </a:rPr>
              <a:t>0.001100110011[0011]…</a:t>
            </a:r>
            <a:r>
              <a:rPr lang="en-US" b="1" baseline="-6000" dirty="0">
                <a:latin typeface="Courier New" panose="02070309020205020404"/>
                <a:ea typeface="Monaco" charset="0"/>
                <a:cs typeface="Courier New" panose="02070309020205020404"/>
                <a:sym typeface="Monaco" charset="0"/>
              </a:rPr>
              <a:t>2</a:t>
            </a:r>
            <a:endParaRPr lang="en-US" b="1" dirty="0">
              <a:latin typeface="Courier New" panose="02070309020205020404"/>
              <a:cs typeface="Courier New" panose="02070309020205020404"/>
              <a:sym typeface="Monaco" charset="0"/>
            </a:endParaRPr>
          </a:p>
          <a:p>
            <a:pPr marL="838200" lvl="2">
              <a:tabLst>
                <a:tab pos="1828800" algn="l"/>
              </a:tabLst>
            </a:pPr>
            <a:r>
              <a:rPr lang="en-US" dirty="0"/>
              <a:t>1/10	</a:t>
            </a:r>
            <a:r>
              <a:rPr lang="en-US" b="1" dirty="0">
                <a:latin typeface="Courier New" panose="02070309020205020404"/>
                <a:ea typeface="Monaco" charset="0"/>
                <a:cs typeface="Courier New" panose="02070309020205020404"/>
                <a:sym typeface="Monaco" charset="0"/>
              </a:rPr>
              <a:t>0.0001100110011[0011]…</a:t>
            </a:r>
            <a:r>
              <a:rPr lang="en-US" b="1" baseline="-6000" dirty="0">
                <a:latin typeface="Courier New" panose="02070309020205020404"/>
                <a:ea typeface="Monaco" charset="0"/>
                <a:cs typeface="Courier New" panose="02070309020205020404"/>
                <a:sym typeface="Monaco" charset="0"/>
              </a:rPr>
              <a:t>2</a:t>
            </a:r>
            <a:endParaRPr lang="en-US" b="1" baseline="-6000" dirty="0">
              <a:latin typeface="Courier New" panose="02070309020205020404"/>
              <a:cs typeface="Courier New" panose="02070309020205020404"/>
              <a:sym typeface="Monaco" charset="0"/>
            </a:endParaRPr>
          </a:p>
          <a:p>
            <a:pPr>
              <a:tabLst>
                <a:tab pos="1828800" algn="l"/>
              </a:tabLst>
            </a:pPr>
            <a:endParaRPr lang="en-US" dirty="0"/>
          </a:p>
          <a:p>
            <a:pPr>
              <a:buClr>
                <a:srgbClr val="0D0D0D"/>
              </a:buClr>
              <a:tabLst>
                <a:tab pos="1828800" algn="l"/>
              </a:tabLst>
            </a:pPr>
            <a:r>
              <a:rPr lang="zh-CN" altLang="en-US" dirty="0">
                <a:ea typeface="SimSun" pitchFamily="2" charset="-122"/>
              </a:rPr>
              <a:t>限制 </a:t>
            </a:r>
            <a:r>
              <a:rPr lang="en-US" dirty="0"/>
              <a:t>2</a:t>
            </a:r>
          </a:p>
          <a:p>
            <a:pPr marL="552450" lvl="1">
              <a:buClr>
                <a:srgbClr val="0D0D0D"/>
              </a:buClr>
              <a:tabLst>
                <a:tab pos="1828800" algn="l"/>
              </a:tabLst>
            </a:pPr>
            <a:r>
              <a:rPr lang="en-US" dirty="0"/>
              <a:t>在</a:t>
            </a:r>
            <a:r>
              <a:rPr lang="en-US" i="1" dirty="0">
                <a:sym typeface="+mn-ea"/>
              </a:rPr>
              <a:t>w</a:t>
            </a:r>
            <a:r>
              <a:rPr lang="en-US" dirty="0"/>
              <a:t>位中只设置一个二进制点 </a:t>
            </a:r>
            <a:r>
              <a:rPr lang="en-US" i="1" dirty="0"/>
              <a:t> </a:t>
            </a:r>
            <a:endParaRPr lang="en-US" dirty="0">
              <a:latin typeface="Monaco" charset="0"/>
              <a:sym typeface="Monaco" charset="0"/>
            </a:endParaRPr>
          </a:p>
          <a:p>
            <a:pPr marL="838200" lvl="2">
              <a:tabLst>
                <a:tab pos="1828800" algn="l"/>
              </a:tabLst>
            </a:pPr>
            <a:r>
              <a:rPr lang="en-US" dirty="0"/>
              <a:t>有限的数字范围 (</a:t>
            </a:r>
            <a:r>
              <a:rPr lang="zh-CN" altLang="en-US" dirty="0">
                <a:ea typeface="SimSun" pitchFamily="2" charset="-122"/>
              </a:rPr>
              <a:t>非常小的数怎么表示</a:t>
            </a:r>
            <a:r>
              <a:rPr lang="en-US" dirty="0"/>
              <a:t>?  </a:t>
            </a:r>
            <a:r>
              <a:rPr lang="zh-CN" altLang="en-US" dirty="0">
                <a:ea typeface="SimSun" pitchFamily="2" charset="-122"/>
              </a:rPr>
              <a:t>非常大呢</a:t>
            </a:r>
            <a:r>
              <a:rPr lang="en-US" dirty="0"/>
              <a:t>?)</a:t>
            </a:r>
            <a:endParaRPr lang="en-US" dirty="0">
              <a:latin typeface="Monaco" charset="0"/>
              <a:sym typeface="Monaco" charset="0"/>
            </a:endParaRPr>
          </a:p>
        </p:txBody>
      </p:sp>
      <p:sp>
        <p:nvSpPr>
          <p:cNvPr id="2" name="线形标注 1(带强调线) 1"/>
          <p:cNvSpPr/>
          <p:nvPr/>
        </p:nvSpPr>
        <p:spPr>
          <a:xfrm>
            <a:off x="6781800" y="982980"/>
            <a:ext cx="3139440" cy="608965"/>
          </a:xfrm>
          <a:prstGeom prst="accentCallout1">
            <a:avLst>
              <a:gd name="adj1" fmla="val 18750"/>
              <a:gd name="adj2" fmla="val -8333"/>
              <a:gd name="adj3" fmla="val 112513"/>
              <a:gd name="adj4" fmla="val -44639"/>
            </a:avLst>
          </a:prstGeom>
          <a:gradFill>
            <a:gsLst>
              <a:gs pos="73000">
                <a:srgbClr val="9CD5D3">
                  <a:alpha val="100000"/>
                </a:srgbClr>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增加二进制表示的长度可以提高表示的精度</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animEffect transition="in" filter="wipe(down)">
                                      <p:cBhvr>
                                        <p:cTn id="7" dur="500"/>
                                        <p:tgtEl>
                                          <p:spTgt spid="163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388">
                                            <p:txEl>
                                              <p:pRg st="2" end="2"/>
                                            </p:txEl>
                                          </p:spTgt>
                                        </p:tgtEl>
                                        <p:attrNameLst>
                                          <p:attrName>style.visibility</p:attrName>
                                        </p:attrNameLst>
                                      </p:cBhvr>
                                      <p:to>
                                        <p:strVal val="visible"/>
                                      </p:to>
                                    </p:set>
                                    <p:animEffect transition="in" filter="wipe(down)">
                                      <p:cBhvr>
                                        <p:cTn id="12" dur="500"/>
                                        <p:tgtEl>
                                          <p:spTgt spid="163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388">
                                            <p:txEl>
                                              <p:pRg st="4" end="4"/>
                                            </p:txEl>
                                          </p:spTgt>
                                        </p:tgtEl>
                                        <p:attrNameLst>
                                          <p:attrName>style.visibility</p:attrName>
                                        </p:attrNameLst>
                                      </p:cBhvr>
                                      <p:to>
                                        <p:strVal val="visible"/>
                                      </p:to>
                                    </p:set>
                                    <p:animEffect transition="in" filter="wipe(down)">
                                      <p:cBhvr>
                                        <p:cTn id="22" dur="500"/>
                                        <p:tgtEl>
                                          <p:spTgt spid="16388">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6388">
                                            <p:txEl>
                                              <p:pRg st="5" end="5"/>
                                            </p:txEl>
                                          </p:spTgt>
                                        </p:tgtEl>
                                        <p:attrNameLst>
                                          <p:attrName>style.visibility</p:attrName>
                                        </p:attrNameLst>
                                      </p:cBhvr>
                                      <p:to>
                                        <p:strVal val="visible"/>
                                      </p:to>
                                    </p:set>
                                    <p:animEffect transition="in" filter="wipe(down)">
                                      <p:cBhvr>
                                        <p:cTn id="25" dur="500"/>
                                        <p:tgtEl>
                                          <p:spTgt spid="16388">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6388">
                                            <p:txEl>
                                              <p:pRg st="6" end="6"/>
                                            </p:txEl>
                                          </p:spTgt>
                                        </p:tgtEl>
                                        <p:attrNameLst>
                                          <p:attrName>style.visibility</p:attrName>
                                        </p:attrNameLst>
                                      </p:cBhvr>
                                      <p:to>
                                        <p:strVal val="visible"/>
                                      </p:to>
                                    </p:set>
                                    <p:animEffect transition="in" filter="wipe(down)">
                                      <p:cBhvr>
                                        <p:cTn id="28" dur="500"/>
                                        <p:tgtEl>
                                          <p:spTgt spid="16388">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6388">
                                            <p:txEl>
                                              <p:pRg st="7" end="7"/>
                                            </p:txEl>
                                          </p:spTgt>
                                        </p:tgtEl>
                                        <p:attrNameLst>
                                          <p:attrName>style.visibility</p:attrName>
                                        </p:attrNameLst>
                                      </p:cBhvr>
                                      <p:to>
                                        <p:strVal val="visible"/>
                                      </p:to>
                                    </p:set>
                                    <p:animEffect transition="in" filter="wipe(down)">
                                      <p:cBhvr>
                                        <p:cTn id="31" dur="500"/>
                                        <p:tgtEl>
                                          <p:spTgt spid="16388">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6388">
                                            <p:txEl>
                                              <p:pRg st="9" end="9"/>
                                            </p:txEl>
                                          </p:spTgt>
                                        </p:tgtEl>
                                        <p:attrNameLst>
                                          <p:attrName>style.visibility</p:attrName>
                                        </p:attrNameLst>
                                      </p:cBhvr>
                                      <p:to>
                                        <p:strVal val="visible"/>
                                      </p:to>
                                    </p:set>
                                    <p:animEffect transition="in" filter="wipe(down)">
                                      <p:cBhvr>
                                        <p:cTn id="36" dur="500"/>
                                        <p:tgtEl>
                                          <p:spTgt spid="16388">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6388">
                                            <p:txEl>
                                              <p:pRg st="10" end="10"/>
                                            </p:txEl>
                                          </p:spTgt>
                                        </p:tgtEl>
                                        <p:attrNameLst>
                                          <p:attrName>style.visibility</p:attrName>
                                        </p:attrNameLst>
                                      </p:cBhvr>
                                      <p:to>
                                        <p:strVal val="visible"/>
                                      </p:to>
                                    </p:set>
                                    <p:animEffect transition="in" filter="wipe(down)">
                                      <p:cBhvr>
                                        <p:cTn id="41" dur="500"/>
                                        <p:tgtEl>
                                          <p:spTgt spid="16388">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6388">
                                            <p:txEl>
                                              <p:pRg st="11" end="11"/>
                                            </p:txEl>
                                          </p:spTgt>
                                        </p:tgtEl>
                                        <p:attrNameLst>
                                          <p:attrName>style.visibility</p:attrName>
                                        </p:attrNameLst>
                                      </p:cBhvr>
                                      <p:to>
                                        <p:strVal val="visible"/>
                                      </p:to>
                                    </p:set>
                                    <p:animEffect transition="in" filter="wipe(down)">
                                      <p:cBhvr>
                                        <p:cTn id="46" dur="500"/>
                                        <p:tgtEl>
                                          <p:spTgt spid="163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2.4.2  </a:t>
                      </a:r>
                      <a:r>
                        <a:rPr lang="en-US" altLang="zh-CN" sz="2400">
                          <a:solidFill>
                            <a:schemeClr val="bg1"/>
                          </a:solidFill>
                          <a:ea typeface="SimSun" pitchFamily="2" charset="-122"/>
                        </a:rPr>
                        <a:t>IEEE</a:t>
                      </a:r>
                      <a:r>
                        <a:rPr lang="zh-CN" altLang="en-US" sz="2400">
                          <a:solidFill>
                            <a:schemeClr val="bg1"/>
                          </a:solidFill>
                          <a:ea typeface="SimSun" pitchFamily="2" charset="-122"/>
                        </a:rPr>
                        <a:t>浮点表示</a:t>
                      </a:r>
                    </a:p>
                  </a:txBody>
                  <a:tcPr>
                    <a:solidFill>
                      <a:srgbClr val="52B6B1"/>
                    </a:solidFill>
                  </a:tcPr>
                </a:tc>
                <a:extLst>
                  <a:ext uri="{0D108BD9-81ED-4DB2-BD59-A6C34878D82A}">
                    <a16:rowId xmlns:a16="http://schemas.microsoft.com/office/drawing/2014/main" val="10000"/>
                  </a:ext>
                </a:extLst>
              </a:tr>
            </a:tbl>
          </a:graphicData>
        </a:graphic>
      </p:graphicFrame>
      <p:sp>
        <p:nvSpPr>
          <p:cNvPr id="19459" name="Rectangle 3"/>
          <p:cNvSpPr>
            <a:spLocks noGrp="1" noChangeArrowheads="1"/>
          </p:cNvSpPr>
          <p:nvPr/>
        </p:nvSpPr>
        <p:spPr>
          <a:xfrm>
            <a:off x="1386840" y="123444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zh-CN" altLang="en-US" dirty="0">
                <a:ea typeface="SimSun" pitchFamily="2" charset="-122"/>
              </a:rPr>
              <a:t>数值形式</a:t>
            </a:r>
            <a:r>
              <a:rPr lang="en-US" dirty="0"/>
              <a:t>: </a:t>
            </a:r>
            <a:br>
              <a:rPr lang="en-US" dirty="0"/>
            </a:br>
            <a:r>
              <a:rPr lang="en-US" dirty="0"/>
              <a:t>			(–1)</a:t>
            </a:r>
            <a:r>
              <a:rPr lang="en-US" baseline="32000" dirty="0"/>
              <a:t>s</a:t>
            </a:r>
            <a:r>
              <a:rPr lang="en-US" dirty="0"/>
              <a:t> </a:t>
            </a:r>
            <a:r>
              <a:rPr lang="en-US" dirty="0">
                <a:latin typeface="Calibri Bold Italic" charset="0"/>
                <a:ea typeface="Calibri Bold Italic" charset="0"/>
                <a:cs typeface="Calibri Bold Italic" charset="0"/>
                <a:sym typeface="Calibri Bold Italic" charset="0"/>
              </a:rPr>
              <a:t>M</a:t>
            </a:r>
            <a:r>
              <a:rPr lang="en-US" dirty="0"/>
              <a:t>  2</a:t>
            </a:r>
            <a:r>
              <a:rPr lang="en-US" baseline="32000" dirty="0">
                <a:latin typeface="Calibri Bold Italic" charset="0"/>
                <a:ea typeface="Calibri Bold Italic" charset="0"/>
                <a:cs typeface="Calibri Bold Italic" charset="0"/>
                <a:sym typeface="Calibri Bold Italic" charset="0"/>
              </a:rPr>
              <a:t>E</a:t>
            </a:r>
            <a:endParaRPr lang="en-US" dirty="0"/>
          </a:p>
          <a:p>
            <a:pPr marL="552450" lvl="1">
              <a:buClr>
                <a:srgbClr val="0D0D0D"/>
              </a:buClr>
            </a:pPr>
            <a:r>
              <a:rPr lang="en-US" dirty="0"/>
              <a:t>符号位S决定数字是负数还是正数</a:t>
            </a:r>
          </a:p>
          <a:p>
            <a:pPr marL="552450" lvl="1">
              <a:buClr>
                <a:srgbClr val="0D0D0D"/>
              </a:buClr>
            </a:pPr>
            <a:r>
              <a:rPr lang="zh-CN" altLang="en-US" dirty="0">
                <a:ea typeface="SimSun" pitchFamily="2" charset="-122"/>
              </a:rPr>
              <a:t>规格化数的范围是</a:t>
            </a:r>
            <a:r>
              <a:rPr lang="en-US" dirty="0"/>
              <a:t> [1.0,2.0)</a:t>
            </a:r>
          </a:p>
          <a:p>
            <a:pPr marL="552450" lvl="1">
              <a:buClr>
                <a:srgbClr val="0D0D0D"/>
              </a:buClr>
            </a:pPr>
            <a:r>
              <a:rPr lang="zh-CN" altLang="en-US" dirty="0">
                <a:ea typeface="SimSun" pitchFamily="2" charset="-122"/>
              </a:rPr>
              <a:t>阶码的作用是对浮点数加权</a:t>
            </a:r>
          </a:p>
          <a:p>
            <a:endParaRPr lang="en-US" dirty="0"/>
          </a:p>
          <a:p>
            <a:pPr>
              <a:buClr>
                <a:srgbClr val="0D0D0D"/>
              </a:buClr>
            </a:pPr>
            <a:r>
              <a:rPr lang="zh-CN" altLang="en-US" dirty="0">
                <a:ea typeface="SimSun" pitchFamily="2" charset="-122"/>
              </a:rPr>
              <a:t>编码：</a:t>
            </a:r>
          </a:p>
          <a:p>
            <a:pPr marL="552450" lvl="1">
              <a:buClr>
                <a:srgbClr val="0D0D0D"/>
              </a:buClr>
            </a:pPr>
            <a:r>
              <a:rPr lang="zh-CN" altLang="en-US" dirty="0" err="1">
                <a:latin typeface="+mn-lt"/>
                <a:ea typeface="SimSun" pitchFamily="2" charset="-122"/>
                <a:cs typeface="Monaco" charset="0"/>
                <a:sym typeface="Monaco" charset="0"/>
              </a:rPr>
              <a:t>一位单独的符号位直接写入</a:t>
            </a:r>
            <a:r>
              <a:rPr lang="en-US" altLang="zh-CN" dirty="0" err="1">
                <a:latin typeface="+mn-lt"/>
                <a:ea typeface="SimSun" pitchFamily="2" charset="-122"/>
                <a:cs typeface="Monaco" charset="0"/>
                <a:sym typeface="Monaco" charset="0"/>
              </a:rPr>
              <a:t>s</a:t>
            </a:r>
            <a:r>
              <a:rPr lang="zh-CN" altLang="en-US" dirty="0" err="1">
                <a:latin typeface="+mn-lt"/>
                <a:ea typeface="SimSun" pitchFamily="2" charset="-122"/>
                <a:cs typeface="Monaco" charset="0"/>
                <a:sym typeface="Monaco" charset="0"/>
              </a:rPr>
              <a:t>字段</a:t>
            </a:r>
          </a:p>
          <a:p>
            <a:pPr marL="552450" lvl="1">
              <a:buClr>
                <a:srgbClr val="0D0D0D"/>
              </a:buClr>
            </a:pPr>
            <a:r>
              <a:rPr lang="en-US" dirty="0" err="1">
                <a:latin typeface="+mn-lt"/>
                <a:ea typeface="Monaco" charset="0"/>
                <a:cs typeface="Monaco" charset="0"/>
                <a:sym typeface="Monaco" charset="0"/>
              </a:rPr>
              <a:t>exp</a:t>
            </a:r>
            <a:r>
              <a:rPr lang="en-US" dirty="0">
                <a:latin typeface="+mn-lt"/>
              </a:rPr>
              <a:t> </a:t>
            </a:r>
            <a:r>
              <a:rPr lang="en-US" dirty="0"/>
              <a:t>字段编码E</a:t>
            </a:r>
            <a:r>
              <a:rPr lang="zh-CN" altLang="en-US" dirty="0">
                <a:ea typeface="SimSun" pitchFamily="2" charset="-122"/>
              </a:rPr>
              <a:t>（但不等于</a:t>
            </a:r>
            <a:r>
              <a:rPr lang="en-US" altLang="zh-CN" dirty="0">
                <a:ea typeface="SimSun" pitchFamily="2" charset="-122"/>
              </a:rPr>
              <a:t>E</a:t>
            </a:r>
            <a:r>
              <a:rPr lang="zh-CN" altLang="en-US" dirty="0">
                <a:ea typeface="SimSun" pitchFamily="2" charset="-122"/>
              </a:rPr>
              <a:t>）</a:t>
            </a:r>
          </a:p>
          <a:p>
            <a:pPr marL="552450" lvl="1">
              <a:buClr>
                <a:srgbClr val="0D0D0D"/>
              </a:buClr>
            </a:pPr>
            <a:r>
              <a:rPr lang="en-US" dirty="0" err="1">
                <a:latin typeface="+mn-lt"/>
                <a:ea typeface="Monaco" charset="0"/>
                <a:cs typeface="Monaco" charset="0"/>
                <a:sym typeface="Monaco" charset="0"/>
              </a:rPr>
              <a:t>frac</a:t>
            </a:r>
            <a:r>
              <a:rPr lang="en-US" dirty="0"/>
              <a:t> </a:t>
            </a:r>
            <a:r>
              <a:rPr lang="zh-CN" altLang="en-US" dirty="0">
                <a:ea typeface="SimSun" pitchFamily="2" charset="-122"/>
              </a:rPr>
              <a:t>字段编码尾数M（但不等于</a:t>
            </a:r>
            <a:r>
              <a:rPr lang="en-US" altLang="zh-CN" dirty="0">
                <a:ea typeface="SimSun" pitchFamily="2" charset="-122"/>
              </a:rPr>
              <a:t>M</a:t>
            </a:r>
            <a:r>
              <a:rPr lang="zh-CN" altLang="en-US" dirty="0">
                <a:ea typeface="SimSun" pitchFamily="2" charset="-122"/>
              </a:rPr>
              <a:t>）</a:t>
            </a:r>
          </a:p>
        </p:txBody>
      </p:sp>
      <p:graphicFrame>
        <p:nvGraphicFramePr>
          <p:cNvPr id="19461" name="Group 5"/>
          <p:cNvGraphicFramePr>
            <a:graphicFrameLocks noGrp="1"/>
          </p:cNvGraphicFramePr>
          <p:nvPr/>
        </p:nvGraphicFramePr>
        <p:xfrm>
          <a:off x="2080895" y="5415280"/>
          <a:ext cx="7366000" cy="508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bl>
          </a:graphicData>
        </a:graphic>
      </p:graphicFrame>
      <p:sp>
        <p:nvSpPr>
          <p:cNvPr id="2" name="Rectangle 1"/>
          <p:cNvSpPr/>
          <p:nvPr/>
        </p:nvSpPr>
        <p:spPr>
          <a:xfrm>
            <a:off x="6280150" y="1235075"/>
            <a:ext cx="4646295" cy="645160"/>
          </a:xfrm>
          <a:prstGeom prst="rect">
            <a:avLst/>
          </a:prstGeom>
          <a:gradFill>
            <a:gsLst>
              <a:gs pos="73000">
                <a:srgbClr val="9CD5D3"/>
              </a:gs>
              <a:gs pos="11000">
                <a:schemeClr val="accent1">
                  <a:lumMod val="5000"/>
                  <a:lumOff val="95000"/>
                </a:schemeClr>
              </a:gs>
              <a:gs pos="100000">
                <a:schemeClr val="bg1"/>
              </a:gs>
            </a:gsLst>
            <a:lin ang="18900000" scaled="0"/>
          </a:gradFill>
        </p:spPr>
        <p:txBody>
          <a:bodyPr wrap="square">
            <a:spAutoFit/>
          </a:bodyPr>
          <a:lstStyle/>
          <a:p>
            <a:pPr marL="0" lvl="1" algn="l" defTabSz="895350">
              <a:lnSpc>
                <a:spcPct val="90000"/>
              </a:lnSpc>
              <a:tabLst>
                <a:tab pos="914400" algn="l"/>
                <a:tab pos="1828800" algn="l"/>
                <a:tab pos="2400300" algn="l"/>
                <a:tab pos="2971800" algn="l"/>
              </a:tabLst>
            </a:pPr>
            <a:r>
              <a:rPr lang="zh-CN" altLang="en-US" sz="2000" dirty="0">
                <a:latin typeface="+mj-lt"/>
                <a:ea typeface="SimSun" pitchFamily="2" charset="-122"/>
              </a:rPr>
              <a:t>例子</a:t>
            </a:r>
            <a:r>
              <a:rPr lang="en-US" sz="2000" dirty="0">
                <a:latin typeface="+mj-lt"/>
              </a:rPr>
              <a:t>: </a:t>
            </a:r>
            <a:br>
              <a:rPr lang="en-US" sz="2000" dirty="0">
                <a:latin typeface="+mj-lt"/>
              </a:rPr>
            </a:br>
            <a:r>
              <a:rPr lang="en-US" sz="2000" dirty="0">
                <a:latin typeface="+mj-lt"/>
              </a:rPr>
              <a:t>15213</a:t>
            </a:r>
            <a:r>
              <a:rPr lang="en-US" sz="2000" baseline="-25000" dirty="0">
                <a:latin typeface="+mj-lt"/>
              </a:rPr>
              <a:t>10</a:t>
            </a:r>
            <a:r>
              <a:rPr lang="en-US" sz="2000" dirty="0">
                <a:latin typeface="+mj-lt"/>
              </a:rPr>
              <a:t>  = (-1)</a:t>
            </a:r>
            <a:r>
              <a:rPr lang="en-US" sz="2000" baseline="30000" dirty="0">
                <a:latin typeface="+mj-lt"/>
              </a:rPr>
              <a:t>0</a:t>
            </a:r>
            <a:r>
              <a:rPr lang="en-US" sz="2000" dirty="0"/>
              <a:t> x </a:t>
            </a:r>
            <a:r>
              <a:rPr lang="en-US" sz="2000" dirty="0">
                <a:latin typeface="+mj-lt"/>
              </a:rPr>
              <a:t>1.1101101101101</a:t>
            </a:r>
            <a:r>
              <a:rPr lang="en-US" sz="2000" baseline="-25000" dirty="0">
                <a:latin typeface="+mj-lt"/>
              </a:rPr>
              <a:t>2</a:t>
            </a:r>
            <a:r>
              <a:rPr lang="en-US" sz="2000" dirty="0">
                <a:latin typeface="+mj-lt"/>
              </a:rPr>
              <a:t> x 2</a:t>
            </a:r>
            <a:r>
              <a:rPr lang="en-US" sz="2000" baseline="30000" dirty="0">
                <a:latin typeface="+mj-lt"/>
              </a:rPr>
              <a:t>13</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clickPar">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down)">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Par">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459">
                                            <p:txEl>
                                              <p:pRg st="1" end="1"/>
                                            </p:txEl>
                                          </p:spTgt>
                                        </p:tgtEl>
                                        <p:attrNameLst>
                                          <p:attrName>style.visibility</p:attrName>
                                        </p:attrNameLst>
                                      </p:cBhvr>
                                      <p:to>
                                        <p:strVal val="visible"/>
                                      </p:to>
                                    </p:set>
                                    <p:animEffect transition="in" filter="wipe(down)">
                                      <p:cBhvr>
                                        <p:cTn id="17" dur="500"/>
                                        <p:tgtEl>
                                          <p:spTgt spid="19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Par">
                                  <p:stCondLst>
                                    <p:cond delay="0"/>
                                  </p:stCondLst>
                                  <p:childTnLst>
                                    <p:set>
                                      <p:cBhvr>
                                        <p:cTn id="21" dur="1" fill="hold">
                                          <p:stCondLst>
                                            <p:cond delay="0"/>
                                          </p:stCondLst>
                                        </p:cTn>
                                        <p:tgtEl>
                                          <p:spTgt spid="19459">
                                            <p:txEl>
                                              <p:pRg st="2" end="2"/>
                                            </p:txEl>
                                          </p:spTgt>
                                        </p:tgtEl>
                                        <p:attrNameLst>
                                          <p:attrName>style.visibility</p:attrName>
                                        </p:attrNameLst>
                                      </p:cBhvr>
                                      <p:to>
                                        <p:strVal val="visible"/>
                                      </p:to>
                                    </p:set>
                                    <p:animEffect transition="in" filter="wipe(down)">
                                      <p:cBhvr>
                                        <p:cTn id="22" dur="500"/>
                                        <p:tgtEl>
                                          <p:spTgt spid="194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Par">
                                  <p:stCondLst>
                                    <p:cond delay="0"/>
                                  </p:stCondLst>
                                  <p:childTnLst>
                                    <p:set>
                                      <p:cBhvr>
                                        <p:cTn id="26" dur="1" fill="hold">
                                          <p:stCondLst>
                                            <p:cond delay="0"/>
                                          </p:stCondLst>
                                        </p:cTn>
                                        <p:tgtEl>
                                          <p:spTgt spid="19459">
                                            <p:txEl>
                                              <p:pRg st="3" end="3"/>
                                            </p:txEl>
                                          </p:spTgt>
                                        </p:tgtEl>
                                        <p:attrNameLst>
                                          <p:attrName>style.visibility</p:attrName>
                                        </p:attrNameLst>
                                      </p:cBhvr>
                                      <p:to>
                                        <p:strVal val="visible"/>
                                      </p:to>
                                    </p:set>
                                    <p:animEffect transition="in" filter="wipe(down)">
                                      <p:cBhvr>
                                        <p:cTn id="27" dur="500"/>
                                        <p:tgtEl>
                                          <p:spTgt spid="194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Par">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wipe(down)">
                                      <p:cBhvr>
                                        <p:cTn id="32" dur="500"/>
                                        <p:tgtEl>
                                          <p:spTgt spid="194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Par">
                                  <p:stCondLst>
                                    <p:cond delay="0"/>
                                  </p:stCondLst>
                                  <p:childTnLst>
                                    <p:set>
                                      <p:cBhvr>
                                        <p:cTn id="36" dur="1" fill="hold">
                                          <p:stCondLst>
                                            <p:cond delay="0"/>
                                          </p:stCondLst>
                                        </p:cTn>
                                        <p:tgtEl>
                                          <p:spTgt spid="19459">
                                            <p:txEl>
                                              <p:pRg st="6" end="6"/>
                                            </p:txEl>
                                          </p:spTgt>
                                        </p:tgtEl>
                                        <p:attrNameLst>
                                          <p:attrName>style.visibility</p:attrName>
                                        </p:attrNameLst>
                                      </p:cBhvr>
                                      <p:to>
                                        <p:strVal val="visible"/>
                                      </p:to>
                                    </p:set>
                                    <p:animEffect transition="in" filter="wipe(down)">
                                      <p:cBhvr>
                                        <p:cTn id="37" dur="500"/>
                                        <p:tgtEl>
                                          <p:spTgt spid="194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Par">
                                  <p:stCondLst>
                                    <p:cond delay="0"/>
                                  </p:stCondLst>
                                  <p:childTnLst>
                                    <p:set>
                                      <p:cBhvr>
                                        <p:cTn id="41" dur="1" fill="hold">
                                          <p:stCondLst>
                                            <p:cond delay="0"/>
                                          </p:stCondLst>
                                        </p:cTn>
                                        <p:tgtEl>
                                          <p:spTgt spid="19459">
                                            <p:txEl>
                                              <p:pRg st="7" end="7"/>
                                            </p:txEl>
                                          </p:spTgt>
                                        </p:tgtEl>
                                        <p:attrNameLst>
                                          <p:attrName>style.visibility</p:attrName>
                                        </p:attrNameLst>
                                      </p:cBhvr>
                                      <p:to>
                                        <p:strVal val="visible"/>
                                      </p:to>
                                    </p:set>
                                    <p:animEffect transition="in" filter="wipe(down)">
                                      <p:cBhvr>
                                        <p:cTn id="42" dur="500"/>
                                        <p:tgtEl>
                                          <p:spTgt spid="194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Par">
                                  <p:stCondLst>
                                    <p:cond delay="0"/>
                                  </p:stCondLst>
                                  <p:childTnLst>
                                    <p:set>
                                      <p:cBhvr>
                                        <p:cTn id="46" dur="1" fill="hold">
                                          <p:stCondLst>
                                            <p:cond delay="0"/>
                                          </p:stCondLst>
                                        </p:cTn>
                                        <p:tgtEl>
                                          <p:spTgt spid="19459">
                                            <p:txEl>
                                              <p:pRg st="8" end="8"/>
                                            </p:txEl>
                                          </p:spTgt>
                                        </p:tgtEl>
                                        <p:attrNameLst>
                                          <p:attrName>style.visibility</p:attrName>
                                        </p:attrNameLst>
                                      </p:cBhvr>
                                      <p:to>
                                        <p:strVal val="visible"/>
                                      </p:to>
                                    </p:set>
                                    <p:animEffect transition="in" filter="wipe(down)">
                                      <p:cBhvr>
                                        <p:cTn id="47" dur="500"/>
                                        <p:tgtEl>
                                          <p:spTgt spid="194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Par">
                                  <p:stCondLst>
                                    <p:cond delay="0"/>
                                  </p:stCondLst>
                                  <p:childTnLst>
                                    <p:set>
                                      <p:cBhvr>
                                        <p:cTn id="51" dur="1" fill="hold">
                                          <p:stCondLst>
                                            <p:cond delay="0"/>
                                          </p:stCondLst>
                                        </p:cTn>
                                        <p:tgtEl>
                                          <p:spTgt spid="19461"/>
                                        </p:tgtEl>
                                        <p:attrNameLst>
                                          <p:attrName>style.visibility</p:attrName>
                                        </p:attrNameLst>
                                      </p:cBhvr>
                                      <p:to>
                                        <p:strVal val="visible"/>
                                      </p:to>
                                    </p:set>
                                    <p:animEffect transition="in" filter="wipe(down)">
                                      <p:cBhvr>
                                        <p:cTn id="52"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nvSpPr>
        <p:spPr>
          <a:xfrm>
            <a:off x="1417320" y="52832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zh-CN" altLang="en-US" dirty="0">
                <a:ea typeface="SimSun" pitchFamily="2" charset="-122"/>
              </a:rPr>
              <a:t>单精度</a:t>
            </a:r>
            <a:r>
              <a:rPr lang="en-US" dirty="0"/>
              <a:t>: 32 </a:t>
            </a:r>
            <a:r>
              <a:rPr lang="zh-CN" altLang="en-US" dirty="0">
                <a:ea typeface="SimSun" pitchFamily="2" charset="-122"/>
              </a:rPr>
              <a:t>位</a:t>
            </a:r>
          </a:p>
          <a:p>
            <a:endParaRPr lang="zh-CN" altLang="en-US" dirty="0">
              <a:ea typeface="SimSun" pitchFamily="2" charset="-122"/>
            </a:endParaRPr>
          </a:p>
          <a:p>
            <a:endParaRPr lang="zh-CN" altLang="en-US" dirty="0">
              <a:ea typeface="SimSun" pitchFamily="2" charset="-122"/>
            </a:endParaRPr>
          </a:p>
          <a:p>
            <a:pPr marL="0" indent="0">
              <a:buNone/>
            </a:pPr>
            <a:endParaRPr lang="zh-CN" altLang="en-US" dirty="0">
              <a:ea typeface="SimSun" pitchFamily="2" charset="-122"/>
            </a:endParaRPr>
          </a:p>
          <a:p>
            <a:pPr>
              <a:buClr>
                <a:srgbClr val="0D0D0D"/>
              </a:buClr>
            </a:pPr>
            <a:r>
              <a:rPr lang="zh-CN" altLang="en-US" dirty="0">
                <a:ea typeface="SimSun" pitchFamily="2" charset="-122"/>
              </a:rPr>
              <a:t>双精度</a:t>
            </a:r>
            <a:r>
              <a:rPr lang="en-US" dirty="0"/>
              <a:t>: 64 </a:t>
            </a:r>
            <a:r>
              <a:rPr lang="zh-CN" altLang="en-US" dirty="0">
                <a:ea typeface="SimSun" pitchFamily="2" charset="-122"/>
              </a:rPr>
              <a:t>位</a:t>
            </a:r>
          </a:p>
          <a:p>
            <a:endParaRPr lang="zh-CN" altLang="en-US" dirty="0">
              <a:ea typeface="SimSun" pitchFamily="2" charset="-122"/>
            </a:endParaRPr>
          </a:p>
          <a:p>
            <a:endParaRPr lang="zh-CN" altLang="en-US" dirty="0">
              <a:ea typeface="SimSun" pitchFamily="2" charset="-122"/>
            </a:endParaRPr>
          </a:p>
          <a:p>
            <a:pPr marL="0" indent="0">
              <a:buNone/>
            </a:pPr>
            <a:endParaRPr lang="zh-CN" altLang="en-US" dirty="0">
              <a:ea typeface="SimSun" pitchFamily="2" charset="-122"/>
            </a:endParaRPr>
          </a:p>
          <a:p>
            <a:pPr>
              <a:buClr>
                <a:srgbClr val="0D0D0D"/>
              </a:buClr>
            </a:pPr>
            <a:r>
              <a:rPr lang="zh-CN" altLang="en-US" dirty="0">
                <a:ea typeface="SimSun" pitchFamily="2" charset="-122"/>
              </a:rPr>
              <a:t>三种不同的编码情况：</a:t>
            </a:r>
            <a:br>
              <a:rPr lang="en-US" dirty="0"/>
            </a:br>
            <a:endParaRPr lang="en-US" baseline="30000" dirty="0">
              <a:latin typeface="Calibri" panose="020F0502020204030204" pitchFamily="34" charset="0"/>
            </a:endParaRPr>
          </a:p>
          <a:p>
            <a:pPr marL="0" indent="0">
              <a:spcBef>
                <a:spcPts val="10000"/>
              </a:spcBef>
              <a:buNone/>
            </a:pPr>
            <a:r>
              <a:rPr lang="en-US" dirty="0"/>
              <a:t> </a:t>
            </a:r>
          </a:p>
        </p:txBody>
      </p:sp>
      <p:graphicFrame>
        <p:nvGraphicFramePr>
          <p:cNvPr id="20485" name="Group 5"/>
          <p:cNvGraphicFramePr>
            <a:graphicFrameLocks noGrp="1"/>
          </p:cNvGraphicFramePr>
          <p:nvPr/>
        </p:nvGraphicFramePr>
        <p:xfrm>
          <a:off x="1925320" y="1178560"/>
          <a:ext cx="7366000" cy="1016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8</a:t>
                      </a:r>
                      <a:r>
                        <a:rPr kumimoji="0" lang="zh-CN" altLang="en-US" sz="2000" b="0" i="0" u="none" strike="noStrike" cap="none" normalizeH="0" baseline="0" dirty="0">
                          <a:ln>
                            <a:noFill/>
                          </a:ln>
                          <a:solidFill>
                            <a:schemeClr val="tx1"/>
                          </a:solidFill>
                          <a:effectLst/>
                          <a:latin typeface="+mn-lt"/>
                          <a:ea typeface="SimSun"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23</a:t>
                      </a:r>
                      <a:r>
                        <a:rPr kumimoji="0" lang="zh-CN" altLang="en-US" sz="2000" b="0" i="0" u="none" strike="noStrike" cap="none" normalizeH="0" baseline="0" dirty="0">
                          <a:ln>
                            <a:noFill/>
                          </a:ln>
                          <a:solidFill>
                            <a:schemeClr val="tx1"/>
                          </a:solidFill>
                          <a:effectLst/>
                          <a:latin typeface="+mn-lt"/>
                          <a:ea typeface="SimSun"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0509" name="Group 29"/>
          <p:cNvGraphicFramePr>
            <a:graphicFrameLocks noGrp="1"/>
          </p:cNvGraphicFramePr>
          <p:nvPr/>
        </p:nvGraphicFramePr>
        <p:xfrm>
          <a:off x="1925320" y="2921000"/>
          <a:ext cx="7366000" cy="1016000"/>
        </p:xfrm>
        <a:graphic>
          <a:graphicData uri="http://schemas.openxmlformats.org/drawingml/2006/table">
            <a:tbl>
              <a:tblPr/>
              <a:tblGrid>
                <a:gridCol w="381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exp</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err="1">
                          <a:ln>
                            <a:noFill/>
                          </a:ln>
                          <a:solidFill>
                            <a:schemeClr val="tx1"/>
                          </a:solidFill>
                          <a:effectLst/>
                          <a:latin typeface="+mn-lt"/>
                          <a:ea typeface="Monaco" charset="0"/>
                          <a:cs typeface="Monaco" charset="0"/>
                          <a:sym typeface="Monaco" charset="0"/>
                        </a:rPr>
                        <a:t>frac</a:t>
                      </a:r>
                      <a:endParaRPr kumimoji="0" lang="en-US" sz="2000" b="0" i="0" u="none" strike="noStrike" cap="none" normalizeH="0" baseline="0" dirty="0">
                        <a:ln>
                          <a:noFill/>
                        </a:ln>
                        <a:solidFill>
                          <a:schemeClr val="tx1"/>
                        </a:solidFill>
                        <a:effectLst/>
                        <a:latin typeface="+mn-lt"/>
                        <a:ea typeface="Monaco" charset="0"/>
                        <a:cs typeface="Monaco" charset="0"/>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a:ln>
                            <a:noFill/>
                          </a:ln>
                          <a:solidFill>
                            <a:schemeClr val="tx1"/>
                          </a:solidFill>
                          <a:effectLst/>
                          <a:latin typeface="+mn-lt"/>
                          <a:ea typeface="Monaco" charset="0"/>
                          <a:cs typeface="Monaco" charset="0"/>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11</a:t>
                      </a:r>
                      <a:r>
                        <a:rPr kumimoji="0" lang="zh-CN" altLang="en-US" sz="2000" b="0" i="0" u="none" strike="noStrike" cap="none" normalizeH="0" baseline="0" dirty="0">
                          <a:ln>
                            <a:noFill/>
                          </a:ln>
                          <a:solidFill>
                            <a:schemeClr val="tx1"/>
                          </a:solidFill>
                          <a:effectLst/>
                          <a:latin typeface="+mn-lt"/>
                          <a:ea typeface="SimSun"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mn-lt"/>
                          <a:ea typeface="Monaco" charset="0"/>
                          <a:cs typeface="Monaco" charset="0"/>
                          <a:sym typeface="Monaco" charset="0"/>
                        </a:rPr>
                        <a:t>52</a:t>
                      </a:r>
                      <a:r>
                        <a:rPr kumimoji="0" lang="zh-CN" altLang="en-US" sz="2000" b="0" i="0" u="none" strike="noStrike" cap="none" normalizeH="0" baseline="0" dirty="0">
                          <a:ln>
                            <a:noFill/>
                          </a:ln>
                          <a:solidFill>
                            <a:schemeClr val="tx1"/>
                          </a:solidFill>
                          <a:effectLst/>
                          <a:latin typeface="+mn-lt"/>
                          <a:ea typeface="SimSun" pitchFamily="2" charset="-122"/>
                          <a:cs typeface="Monaco" charset="0"/>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 name="图片 2"/>
          <p:cNvPicPr>
            <a:picLocks noChangeAspect="1"/>
          </p:cNvPicPr>
          <p:nvPr/>
        </p:nvPicPr>
        <p:blipFill>
          <a:blip r:embed="rId2"/>
          <a:stretch>
            <a:fillRect/>
          </a:stretch>
        </p:blipFill>
        <p:spPr>
          <a:xfrm>
            <a:off x="4876165" y="4074795"/>
            <a:ext cx="4674235" cy="2258695"/>
          </a:xfrm>
          <a:prstGeom prst="rect">
            <a:avLst/>
          </a:prstGeom>
        </p:spPr>
      </p:pic>
      <p:sp>
        <p:nvSpPr>
          <p:cNvPr id="4" name="文本框 3"/>
          <p:cNvSpPr txBox="1"/>
          <p:nvPr/>
        </p:nvSpPr>
        <p:spPr>
          <a:xfrm>
            <a:off x="9799014" y="4153229"/>
            <a:ext cx="1008993" cy="369332"/>
          </a:xfrm>
          <a:prstGeom prst="rect">
            <a:avLst/>
          </a:prstGeom>
          <a:noFill/>
        </p:spPr>
        <p:txBody>
          <a:bodyPr wrap="square" rtlCol="0">
            <a:spAutoFit/>
          </a:bodyPr>
          <a:lstStyle/>
          <a:p>
            <a:r>
              <a:rPr lang="zh-CN" altLang="en-US" dirty="0"/>
              <a:t>规格化</a:t>
            </a:r>
            <a:endParaRPr lang="en-US" altLang="zh-CN" dirty="0"/>
          </a:p>
        </p:txBody>
      </p:sp>
      <p:sp>
        <p:nvSpPr>
          <p:cNvPr id="5" name="文本框 4"/>
          <p:cNvSpPr txBox="1"/>
          <p:nvPr/>
        </p:nvSpPr>
        <p:spPr>
          <a:xfrm>
            <a:off x="9799014" y="4762719"/>
            <a:ext cx="1166648" cy="369332"/>
          </a:xfrm>
          <a:prstGeom prst="rect">
            <a:avLst/>
          </a:prstGeom>
          <a:noFill/>
        </p:spPr>
        <p:txBody>
          <a:bodyPr wrap="square" rtlCol="0">
            <a:spAutoFit/>
          </a:bodyPr>
          <a:lstStyle/>
          <a:p>
            <a:r>
              <a:rPr lang="zh-CN" altLang="en-US" dirty="0"/>
              <a:t>非规格化</a:t>
            </a:r>
            <a:endParaRPr lang="en-US" altLang="zh-CN" dirty="0"/>
          </a:p>
        </p:txBody>
      </p:sp>
      <p:sp>
        <p:nvSpPr>
          <p:cNvPr id="6" name="文本框 5"/>
          <p:cNvSpPr txBox="1"/>
          <p:nvPr/>
        </p:nvSpPr>
        <p:spPr>
          <a:xfrm>
            <a:off x="9799014" y="5371574"/>
            <a:ext cx="1166648" cy="369332"/>
          </a:xfrm>
          <a:prstGeom prst="rect">
            <a:avLst/>
          </a:prstGeom>
          <a:noFill/>
        </p:spPr>
        <p:txBody>
          <a:bodyPr wrap="square" rtlCol="0">
            <a:spAutoFit/>
          </a:bodyPr>
          <a:lstStyle/>
          <a:p>
            <a:r>
              <a:rPr lang="zh-CN" altLang="en-US" dirty="0"/>
              <a:t>无穷大</a:t>
            </a:r>
            <a:endParaRPr lang="en-US" altLang="zh-CN" dirty="0"/>
          </a:p>
        </p:txBody>
      </p:sp>
      <p:sp>
        <p:nvSpPr>
          <p:cNvPr id="7" name="文本框 6"/>
          <p:cNvSpPr txBox="1"/>
          <p:nvPr/>
        </p:nvSpPr>
        <p:spPr>
          <a:xfrm>
            <a:off x="9799320" y="5963920"/>
            <a:ext cx="1395095" cy="368300"/>
          </a:xfrm>
          <a:prstGeom prst="rect">
            <a:avLst/>
          </a:prstGeom>
          <a:noFill/>
        </p:spPr>
        <p:txBody>
          <a:bodyPr wrap="square" rtlCol="0">
            <a:spAutoFit/>
          </a:bodyPr>
          <a:lstStyle/>
          <a:p>
            <a:r>
              <a:rPr lang="zh-CN" altLang="en-US" dirty="0">
                <a:ea typeface="SimSun" pitchFamily="2" charset="-122"/>
              </a:rPr>
              <a:t>不是一个数</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down)">
                                      <p:cBhvr>
                                        <p:cTn id="7" dur="500"/>
                                        <p:tgtEl>
                                          <p:spTgt spid="204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wipe(down)">
                                      <p:cBhvr>
                                        <p:cTn id="12" dur="500"/>
                                        <p:tgtEl>
                                          <p:spTgt spid="204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484">
                                            <p:txEl>
                                              <p:pRg st="4" end="4"/>
                                            </p:txEl>
                                          </p:spTgt>
                                        </p:tgtEl>
                                        <p:attrNameLst>
                                          <p:attrName>style.visibility</p:attrName>
                                        </p:attrNameLst>
                                      </p:cBhvr>
                                      <p:to>
                                        <p:strVal val="visible"/>
                                      </p:to>
                                    </p:set>
                                    <p:animEffect transition="in" filter="wipe(down)">
                                      <p:cBhvr>
                                        <p:cTn id="17" dur="500"/>
                                        <p:tgtEl>
                                          <p:spTgt spid="2048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09"/>
                                        </p:tgtEl>
                                        <p:attrNameLst>
                                          <p:attrName>style.visibility</p:attrName>
                                        </p:attrNameLst>
                                      </p:cBhvr>
                                      <p:to>
                                        <p:strVal val="visible"/>
                                      </p:to>
                                    </p:set>
                                    <p:animEffect transition="in" filter="wipe(down)">
                                      <p:cBhvr>
                                        <p:cTn id="22" dur="500"/>
                                        <p:tgtEl>
                                          <p:spTgt spid="205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484">
                                            <p:txEl>
                                              <p:pRg st="8" end="8"/>
                                            </p:txEl>
                                          </p:spTgt>
                                        </p:tgtEl>
                                        <p:attrNameLst>
                                          <p:attrName>style.visibility</p:attrName>
                                        </p:attrNameLst>
                                      </p:cBhvr>
                                      <p:to>
                                        <p:strVal val="visible"/>
                                      </p:to>
                                    </p:set>
                                    <p:animEffect transition="in" filter="wipe(down)">
                                      <p:cBhvr>
                                        <p:cTn id="27" dur="500"/>
                                        <p:tgtEl>
                                          <p:spTgt spid="2048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p:nvPr/>
        </p:nvGrpSpPr>
        <p:grpSpPr bwMode="auto">
          <a:xfrm>
            <a:off x="5381625" y="2052003"/>
            <a:ext cx="4821238" cy="2609850"/>
            <a:chOff x="0" y="162"/>
            <a:chExt cx="3037" cy="1644"/>
          </a:xfrm>
        </p:grpSpPr>
        <p:sp>
          <p:nvSpPr>
            <p:cNvPr id="25612" name="Line 9"/>
            <p:cNvSpPr>
              <a:spLocks noChangeShapeType="1"/>
            </p:cNvSpPr>
            <p:nvPr/>
          </p:nvSpPr>
          <p:spPr bwMode="auto">
            <a:xfrm rot="180000">
              <a:off x="2998" y="585"/>
              <a:ext cx="39" cy="1221"/>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Line 9"/>
            <p:cNvSpPr>
              <a:spLocks noChangeShapeType="1"/>
            </p:cNvSpPr>
            <p:nvPr/>
          </p:nvSpPr>
          <p:spPr bwMode="auto">
            <a:xfrm>
              <a:off x="1524" y="336"/>
              <a:ext cx="0" cy="1470"/>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4" name="Line 9"/>
            <p:cNvSpPr>
              <a:spLocks noChangeShapeType="1"/>
            </p:cNvSpPr>
            <p:nvPr/>
          </p:nvSpPr>
          <p:spPr bwMode="auto">
            <a:xfrm>
              <a:off x="0" y="162"/>
              <a:ext cx="20" cy="1644"/>
            </a:xfrm>
            <a:prstGeom prst="line">
              <a:avLst/>
            </a:prstGeom>
            <a:noFill/>
            <a:ln w="9525">
              <a:solidFill>
                <a:srgbClr val="1C1C1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03" name="AutoShape 15"/>
          <p:cNvSpPr>
            <a:spLocks noChangeArrowheads="1"/>
          </p:cNvSpPr>
          <p:nvPr/>
        </p:nvSpPr>
        <p:spPr bwMode="auto">
          <a:xfrm>
            <a:off x="8232775"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特殊值</a:t>
            </a:r>
          </a:p>
        </p:txBody>
      </p:sp>
      <p:sp>
        <p:nvSpPr>
          <p:cNvPr id="25604" name="Text Box 16"/>
          <p:cNvSpPr txBox="1">
            <a:spLocks noChangeArrowheads="1"/>
          </p:cNvSpPr>
          <p:nvPr/>
        </p:nvSpPr>
        <p:spPr bwMode="auto">
          <a:xfrm>
            <a:off x="5413375" y="2723515"/>
            <a:ext cx="229235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exp</a:t>
            </a:r>
            <a:r>
              <a:rPr lang="zh-CN" altLang="en-US" sz="1800">
                <a:latin typeface="微软雅黑" panose="020B0503020204020204" pitchFamily="34" charset="-122"/>
                <a:ea typeface="微软雅黑" panose="020B0503020204020204" pitchFamily="34" charset="-122"/>
              </a:rPr>
              <a:t>字段全为</a:t>
            </a:r>
            <a:r>
              <a:rPr lang="en-US" altLang="zh-CN" sz="1800">
                <a:latin typeface="微软雅黑" panose="020B0503020204020204" pitchFamily="34" charset="-122"/>
                <a:ea typeface="微软雅黑" panose="020B0503020204020204" pitchFamily="34" charset="-122"/>
              </a:rPr>
              <a:t>0</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E=1-bias</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M=f</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提供了表示数值</a:t>
            </a:r>
            <a:r>
              <a:rPr lang="en-US" altLang="zh-CN" sz="1800">
                <a:latin typeface="微软雅黑" panose="020B0503020204020204" pitchFamily="34" charset="-122"/>
                <a:ea typeface="微软雅黑" panose="020B0503020204020204" pitchFamily="34" charset="-122"/>
              </a:rPr>
              <a:t>0</a:t>
            </a:r>
            <a:r>
              <a:rPr lang="zh-CN" altLang="en-US" sz="1800">
                <a:latin typeface="微软雅黑" panose="020B0503020204020204" pitchFamily="34" charset="-122"/>
                <a:ea typeface="微软雅黑" panose="020B0503020204020204" pitchFamily="34" charset="-122"/>
              </a:rPr>
              <a:t>的方法</a:t>
            </a:r>
          </a:p>
        </p:txBody>
      </p:sp>
      <p:sp>
        <p:nvSpPr>
          <p:cNvPr id="25605" name="Text Box 16"/>
          <p:cNvSpPr txBox="1">
            <a:spLocks noChangeArrowheads="1"/>
          </p:cNvSpPr>
          <p:nvPr/>
        </p:nvSpPr>
        <p:spPr bwMode="auto">
          <a:xfrm>
            <a:off x="2032000" y="2188845"/>
            <a:ext cx="338137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sz="1800" dirty="0">
                <a:latin typeface="微软雅黑" panose="020B0503020204020204" pitchFamily="34" charset="-122"/>
                <a:ea typeface="微软雅黑" panose="020B0503020204020204" pitchFamily="34" charset="-122"/>
                <a:sym typeface="+mn-ea"/>
              </a:rPr>
              <a:t>exp </a:t>
            </a:r>
            <a:r>
              <a:rPr lang="zh-CN" altLang="en-US" sz="1800" dirty="0">
                <a:latin typeface="微软雅黑" panose="020B0503020204020204" pitchFamily="34" charset="-122"/>
                <a:ea typeface="微软雅黑" panose="020B0503020204020204" pitchFamily="34" charset="-122"/>
                <a:sym typeface="+mn-ea"/>
              </a:rPr>
              <a:t>字段不全为</a:t>
            </a:r>
            <a:r>
              <a:rPr lang="en-US" altLang="zh-CN" sz="1800" dirty="0">
                <a:latin typeface="微软雅黑" panose="020B0503020204020204" pitchFamily="34" charset="-122"/>
                <a:ea typeface="微软雅黑" panose="020B0503020204020204" pitchFamily="34" charset="-122"/>
                <a:sym typeface="+mn-ea"/>
              </a:rPr>
              <a:t>0</a:t>
            </a:r>
            <a:r>
              <a:rPr lang="zh-CN" altLang="en-US" sz="1800" dirty="0">
                <a:latin typeface="微软雅黑" panose="020B0503020204020204" pitchFamily="34" charset="-122"/>
                <a:ea typeface="微软雅黑" panose="020B0503020204020204" pitchFamily="34" charset="-122"/>
                <a:sym typeface="+mn-ea"/>
              </a:rPr>
              <a:t>且不全为</a:t>
            </a:r>
            <a:r>
              <a:rPr lang="en-US" altLang="zh-CN" sz="1800" dirty="0">
                <a:latin typeface="微软雅黑" panose="020B0503020204020204" pitchFamily="34" charset="-122"/>
                <a:ea typeface="微软雅黑" panose="020B0503020204020204" pitchFamily="34" charset="-122"/>
                <a:sym typeface="+mn-ea"/>
              </a:rPr>
              <a:t>1</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阶码的值为</a:t>
            </a:r>
            <a:r>
              <a:rPr lang="en-US" altLang="zh-CN" sz="1800">
                <a:latin typeface="微软雅黑" panose="020B0503020204020204" pitchFamily="34" charset="-122"/>
                <a:ea typeface="微软雅黑" panose="020B0503020204020204" pitchFamily="34" charset="-122"/>
              </a:rPr>
              <a:t>E=e-bias</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e</a:t>
            </a:r>
            <a:r>
              <a:rPr lang="zh-CN" altLang="en-US" sz="1800">
                <a:latin typeface="微软雅黑" panose="020B0503020204020204" pitchFamily="34" charset="-122"/>
                <a:ea typeface="微软雅黑" panose="020B0503020204020204" pitchFamily="34" charset="-122"/>
              </a:rPr>
              <a:t>是无符号数，单精度时</a:t>
            </a:r>
            <a:r>
              <a:rPr lang="en-US" altLang="zh-CN" sz="1800">
                <a:latin typeface="微软雅黑" panose="020B0503020204020204" pitchFamily="34" charset="-122"/>
                <a:ea typeface="微软雅黑" panose="020B0503020204020204" pitchFamily="34" charset="-122"/>
              </a:rPr>
              <a:t>bias</a:t>
            </a:r>
            <a:r>
              <a:rPr lang="zh-CN" altLang="en-US" sz="1800">
                <a:latin typeface="微软雅黑" panose="020B0503020204020204" pitchFamily="34" charset="-122"/>
                <a:ea typeface="微软雅黑" panose="020B0503020204020204" pitchFamily="34" charset="-122"/>
              </a:rPr>
              <a:t>为</a:t>
            </a:r>
            <a:r>
              <a:rPr lang="en-US" altLang="zh-CN" sz="1800">
                <a:latin typeface="微软雅黑" panose="020B0503020204020204" pitchFamily="34" charset="-122"/>
                <a:ea typeface="微软雅黑" panose="020B0503020204020204" pitchFamily="34" charset="-122"/>
              </a:rPr>
              <a:t>127</a:t>
            </a:r>
            <a:r>
              <a:rPr lang="zh-CN" altLang="en-US" sz="1800">
                <a:latin typeface="微软雅黑" panose="020B0503020204020204" pitchFamily="34" charset="-122"/>
                <a:ea typeface="微软雅黑" panose="020B0503020204020204" pitchFamily="34" charset="-122"/>
              </a:rPr>
              <a:t>，双精度为</a:t>
            </a:r>
            <a:r>
              <a:rPr lang="en-US" altLang="zh-CN" sz="1800">
                <a:latin typeface="微软雅黑" panose="020B0503020204020204" pitchFamily="34" charset="-122"/>
                <a:ea typeface="微软雅黑" panose="020B0503020204020204" pitchFamily="34" charset="-122"/>
              </a:rPr>
              <a:t>1023</a:t>
            </a:r>
          </a:p>
          <a:p>
            <a:pPr marL="342900" indent="-342900" algn="ctr" latinLnBrk="0">
              <a:lnSpc>
                <a:spcPct val="150000"/>
              </a:lnSpc>
              <a:buFont typeface="+mj-lt"/>
              <a:buAutoNum type="arabicPeriod"/>
            </a:pPr>
            <a:r>
              <a:rPr lang="zh-CN" altLang="en-US" sz="1800">
                <a:latin typeface="微软雅黑" panose="020B0503020204020204" pitchFamily="34" charset="-122"/>
                <a:ea typeface="微软雅黑" panose="020B0503020204020204" pitchFamily="34" charset="-122"/>
              </a:rPr>
              <a:t>尾数</a:t>
            </a:r>
            <a:r>
              <a:rPr lang="en-US" altLang="zh-CN" sz="1800">
                <a:latin typeface="微软雅黑" panose="020B0503020204020204" pitchFamily="34" charset="-122"/>
                <a:ea typeface="微软雅黑" panose="020B0503020204020204" pitchFamily="34" charset="-122"/>
              </a:rPr>
              <a:t>M=1+f</a:t>
            </a:r>
            <a:r>
              <a:rPr lang="zh-CN" altLang="en-US" sz="1800">
                <a:latin typeface="微软雅黑" panose="020B0503020204020204" pitchFamily="34" charset="-122"/>
                <a:ea typeface="微软雅黑" panose="020B0503020204020204" pitchFamily="34" charset="-122"/>
              </a:rPr>
              <a:t>，</a:t>
            </a:r>
            <a:r>
              <a:rPr lang="en-US" altLang="zh-CN" sz="1800">
                <a:latin typeface="微软雅黑" panose="020B0503020204020204" pitchFamily="34" charset="-122"/>
                <a:ea typeface="微软雅黑" panose="020B0503020204020204" pitchFamily="34" charset="-122"/>
              </a:rPr>
              <a:t>f</a:t>
            </a:r>
            <a:r>
              <a:rPr lang="zh-CN" altLang="en-US" sz="1800">
                <a:latin typeface="微软雅黑" panose="020B0503020204020204" pitchFamily="34" charset="-122"/>
                <a:ea typeface="微软雅黑" panose="020B0503020204020204" pitchFamily="34" charset="-122"/>
              </a:rPr>
              <a:t>为小数字段</a:t>
            </a:r>
            <a:r>
              <a:rPr lang="en-US" altLang="zh-CN" sz="1800">
                <a:latin typeface="微软雅黑" panose="020B0503020204020204" pitchFamily="34" charset="-122"/>
                <a:ea typeface="微软雅黑" panose="020B0503020204020204" pitchFamily="34" charset="-122"/>
              </a:rPr>
              <a:t>frac</a:t>
            </a:r>
            <a:r>
              <a:rPr lang="zh-CN" altLang="en-US" sz="1800">
                <a:latin typeface="微软雅黑" panose="020B0503020204020204" pitchFamily="34" charset="-122"/>
                <a:ea typeface="微软雅黑" panose="020B0503020204020204" pitchFamily="34" charset="-122"/>
              </a:rPr>
              <a:t>的小数值</a:t>
            </a:r>
          </a:p>
          <a:p>
            <a:pPr algn="ctr" latinLnBrk="0">
              <a:lnSpc>
                <a:spcPct val="100000"/>
              </a:lnSpc>
            </a:pPr>
            <a:endParaRPr lang="zh-CN" altLang="en-US" sz="1800">
              <a:latin typeface="微软雅黑" panose="020B0503020204020204" pitchFamily="34" charset="-122"/>
              <a:ea typeface="微软雅黑" panose="020B0503020204020204" pitchFamily="34" charset="-122"/>
            </a:endParaRPr>
          </a:p>
        </p:txBody>
      </p:sp>
      <p:sp>
        <p:nvSpPr>
          <p:cNvPr id="25607" name="AutoShape 15"/>
          <p:cNvSpPr>
            <a:spLocks noChangeArrowheads="1"/>
          </p:cNvSpPr>
          <p:nvPr/>
        </p:nvSpPr>
        <p:spPr bwMode="auto">
          <a:xfrm>
            <a:off x="5819458"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非规格化的值</a:t>
            </a:r>
          </a:p>
        </p:txBody>
      </p:sp>
      <p:sp>
        <p:nvSpPr>
          <p:cNvPr id="25608" name="AutoShape 15"/>
          <p:cNvSpPr>
            <a:spLocks noChangeArrowheads="1"/>
          </p:cNvSpPr>
          <p:nvPr/>
        </p:nvSpPr>
        <p:spPr bwMode="auto">
          <a:xfrm>
            <a:off x="2830830" y="4825365"/>
            <a:ext cx="1781175" cy="314325"/>
          </a:xfrm>
          <a:prstGeom prst="bevel">
            <a:avLst>
              <a:gd name="adj" fmla="val 5949"/>
            </a:avLst>
          </a:prstGeom>
          <a:solidFill>
            <a:srgbClr val="52B6B1"/>
          </a:solidFill>
          <a:ln w="9525">
            <a:solidFill>
              <a:srgbClr val="52B6B1"/>
            </a:solidFill>
            <a:miter lim="800000"/>
          </a:ln>
        </p:spPr>
        <p:txBody>
          <a:bodyPr wrap="none" anchor="ctr"/>
          <a:lstStyle/>
          <a:p>
            <a:pPr algn="ctr"/>
            <a:r>
              <a:rPr lang="zh-CN" altLang="en-US" sz="1600">
                <a:solidFill>
                  <a:schemeClr val="bg1"/>
                </a:solidFill>
                <a:latin typeface="微软雅黑" panose="020B0503020204020204" pitchFamily="34" charset="-122"/>
                <a:ea typeface="微软雅黑" panose="020B0503020204020204" pitchFamily="34" charset="-122"/>
              </a:rPr>
              <a:t>规格化的值</a:t>
            </a:r>
          </a:p>
        </p:txBody>
      </p:sp>
      <p:sp>
        <p:nvSpPr>
          <p:cNvPr id="25609" name="椭圆 1"/>
          <p:cNvSpPr>
            <a:spLocks noChangeArrowheads="1"/>
          </p:cNvSpPr>
          <p:nvPr/>
        </p:nvSpPr>
        <p:spPr bwMode="auto">
          <a:xfrm>
            <a:off x="8794750" y="2461578"/>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SimSun" pitchFamily="2" charset="-122"/>
              </a:rPr>
              <a:t>3</a:t>
            </a:r>
          </a:p>
        </p:txBody>
      </p:sp>
      <p:sp>
        <p:nvSpPr>
          <p:cNvPr id="25610" name="椭圆 31"/>
          <p:cNvSpPr>
            <a:spLocks noChangeArrowheads="1"/>
          </p:cNvSpPr>
          <p:nvPr/>
        </p:nvSpPr>
        <p:spPr bwMode="auto">
          <a:xfrm>
            <a:off x="6351588" y="2066290"/>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SimSun" pitchFamily="2" charset="-122"/>
              </a:rPr>
              <a:t>2</a:t>
            </a:r>
            <a:endParaRPr lang="zh-CN" altLang="en-US" sz="3600">
              <a:solidFill>
                <a:schemeClr val="bg1"/>
              </a:solidFill>
              <a:ea typeface="SimSun" pitchFamily="2" charset="-122"/>
            </a:endParaRPr>
          </a:p>
        </p:txBody>
      </p:sp>
      <p:sp>
        <p:nvSpPr>
          <p:cNvPr id="25611" name="椭圆 32"/>
          <p:cNvSpPr>
            <a:spLocks noChangeArrowheads="1"/>
          </p:cNvSpPr>
          <p:nvPr/>
        </p:nvSpPr>
        <p:spPr bwMode="auto">
          <a:xfrm>
            <a:off x="3392805" y="1531303"/>
            <a:ext cx="657225" cy="657225"/>
          </a:xfrm>
          <a:prstGeom prst="ellipse">
            <a:avLst/>
          </a:prstGeom>
          <a:solidFill>
            <a:srgbClr val="52B6B1"/>
          </a:solidFill>
          <a:ln w="12700">
            <a:solidFill>
              <a:srgbClr val="52B6B1"/>
            </a:solidFill>
            <a:round/>
          </a:ln>
        </p:spPr>
        <p:txBody>
          <a:bodyPr anchor="ctr"/>
          <a:lstStyle/>
          <a:p>
            <a:pPr algn="ctr"/>
            <a:r>
              <a:rPr lang="en-US" altLang="zh-CN" sz="3600">
                <a:solidFill>
                  <a:schemeClr val="bg1"/>
                </a:solidFill>
                <a:ea typeface="SimSun" pitchFamily="2" charset="-122"/>
              </a:rPr>
              <a:t>1</a:t>
            </a:r>
          </a:p>
        </p:txBody>
      </p:sp>
      <p:sp>
        <p:nvSpPr>
          <p:cNvPr id="2" name="Text Box 16"/>
          <p:cNvSpPr txBox="1">
            <a:spLocks noChangeArrowheads="1"/>
          </p:cNvSpPr>
          <p:nvPr/>
        </p:nvSpPr>
        <p:spPr bwMode="auto">
          <a:xfrm>
            <a:off x="7800975" y="3138805"/>
            <a:ext cx="229235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defRPr>
            </a:lvl9pPr>
          </a:lstStyle>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exp</a:t>
            </a:r>
            <a:r>
              <a:rPr lang="zh-CN" altLang="en-US" sz="1800">
                <a:latin typeface="微软雅黑" panose="020B0503020204020204" pitchFamily="34" charset="-122"/>
                <a:ea typeface="微软雅黑" panose="020B0503020204020204" pitchFamily="34" charset="-122"/>
              </a:rPr>
              <a:t>字段全为</a:t>
            </a:r>
            <a:r>
              <a:rPr lang="en-US" altLang="zh-CN" sz="1800">
                <a:latin typeface="微软雅黑" panose="020B0503020204020204" pitchFamily="34" charset="-122"/>
                <a:ea typeface="微软雅黑" panose="020B0503020204020204" pitchFamily="34" charset="-122"/>
              </a:rPr>
              <a:t>1</a:t>
            </a:r>
          </a:p>
          <a:p>
            <a:pPr marL="342900" indent="-342900" algn="ctr" latinLnBrk="0">
              <a:lnSpc>
                <a:spcPct val="150000"/>
              </a:lnSpc>
              <a:buFont typeface="+mj-lt"/>
              <a:buAutoNum type="arabicPeriod"/>
            </a:pPr>
            <a:r>
              <a:rPr lang="en-US" altLang="zh-CN" sz="1800">
                <a:latin typeface="微软雅黑" panose="020B0503020204020204" pitchFamily="34" charset="-122"/>
                <a:ea typeface="微软雅黑" panose="020B0503020204020204" pitchFamily="34" charset="-122"/>
              </a:rPr>
              <a:t>frac=0</a:t>
            </a:r>
            <a:r>
              <a:rPr lang="zh-CN" altLang="en-US" sz="1800">
                <a:latin typeface="微软雅黑" panose="020B0503020204020204" pitchFamily="34" charset="-122"/>
                <a:ea typeface="微软雅黑" panose="020B0503020204020204" pitchFamily="34" charset="-122"/>
              </a:rPr>
              <a:t>，表示无穷</a:t>
            </a:r>
          </a:p>
          <a:p>
            <a:pPr marL="0" indent="0" algn="ctr" latinLnBrk="0">
              <a:lnSpc>
                <a:spcPct val="150000"/>
              </a:lnSpc>
              <a:buFont typeface="+mj-lt"/>
              <a:buNone/>
            </a:pP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down)">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SimSun"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37" name="Rectangle 4"/>
          <p:cNvSpPr txBox="1">
            <a:spLocks noChangeArrowheads="1"/>
          </p:cNvSpPr>
          <p:nvPr/>
        </p:nvSpPr>
        <p:spPr bwMode="auto">
          <a:xfrm>
            <a:off x="1386840" y="1165860"/>
            <a:ext cx="6811010" cy="16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7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7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7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dirty="0"/>
              <a:t>字节</a:t>
            </a:r>
            <a:r>
              <a:rPr lang="en-US" sz="2800" dirty="0"/>
              <a:t>Byte = 8 bits</a:t>
            </a:r>
          </a:p>
          <a:p>
            <a:pPr marL="552450" lvl="1" eaLnBrk="1" hangingPunct="1"/>
            <a:r>
              <a:rPr lang="zh-CN" altLang="en-US" sz="2400" dirty="0"/>
              <a:t>二进制：</a:t>
            </a:r>
            <a:r>
              <a:rPr lang="en-US" sz="2400" dirty="0"/>
              <a:t>00000000</a:t>
            </a:r>
            <a:r>
              <a:rPr lang="en-US" sz="2400" baseline="-6000" dirty="0"/>
              <a:t>2</a:t>
            </a:r>
            <a:r>
              <a:rPr lang="en-US" sz="2400" dirty="0"/>
              <a:t> </a:t>
            </a:r>
            <a:r>
              <a:rPr lang="en-US" altLang="zh-CN" sz="2400" dirty="0"/>
              <a:t>~</a:t>
            </a:r>
            <a:r>
              <a:rPr lang="en-US" sz="2400" dirty="0"/>
              <a:t> 11111111</a:t>
            </a:r>
            <a:r>
              <a:rPr lang="en-US" sz="2400" baseline="-6000" dirty="0"/>
              <a:t>2</a:t>
            </a:r>
            <a:endParaRPr lang="en-US" sz="2400" dirty="0"/>
          </a:p>
          <a:p>
            <a:pPr marL="552450" lvl="1" eaLnBrk="1" hangingPunct="1"/>
            <a:r>
              <a:rPr lang="zh-CN" altLang="en-US" sz="2400" dirty="0"/>
              <a:t>十进制</a:t>
            </a:r>
            <a:r>
              <a:rPr lang="en-US" sz="2400" dirty="0"/>
              <a:t>:   0</a:t>
            </a:r>
            <a:r>
              <a:rPr lang="en-US" sz="2400" baseline="-6000" dirty="0"/>
              <a:t>10</a:t>
            </a:r>
            <a:r>
              <a:rPr lang="en-US" sz="2400" dirty="0"/>
              <a:t> to 255</a:t>
            </a:r>
            <a:r>
              <a:rPr lang="en-US" sz="2400" baseline="-6000" dirty="0"/>
              <a:t>10</a:t>
            </a:r>
          </a:p>
          <a:p>
            <a:pPr marL="266700" lvl="1" indent="0" eaLnBrk="1" hangingPunct="1">
              <a:buNone/>
            </a:pPr>
            <a:endParaRPr lang="zh-CN" altLang="en-US" dirty="0">
              <a:ea typeface="SimSun" pitchFamily="2" charset="-122"/>
            </a:endParaRPr>
          </a:p>
          <a:p>
            <a:pPr marL="266700" lvl="1" indent="0" eaLnBrk="1" hangingPunct="1">
              <a:buNone/>
            </a:pPr>
            <a:endParaRPr lang="en-US" dirty="0"/>
          </a:p>
          <a:p>
            <a:pPr marL="1181100" lvl="3" eaLnBrk="1" hangingPunct="1">
              <a:buFont typeface="Arial" panose="020B0704020202020204" pitchFamily="34" charset="0"/>
              <a:buNone/>
            </a:pPr>
            <a:endParaRPr lang="en-US" dirty="0"/>
          </a:p>
        </p:txBody>
      </p:sp>
      <p:sp>
        <p:nvSpPr>
          <p:cNvPr id="38" name="线形标注 2 37"/>
          <p:cNvSpPr/>
          <p:nvPr/>
        </p:nvSpPr>
        <p:spPr>
          <a:xfrm>
            <a:off x="7711440" y="448945"/>
            <a:ext cx="4101465" cy="1345565"/>
          </a:xfrm>
          <a:prstGeom prst="borderCallout2">
            <a:avLst>
              <a:gd name="adj1" fmla="val 18750"/>
              <a:gd name="adj2" fmla="val -8333"/>
              <a:gd name="adj3" fmla="val 18750"/>
              <a:gd name="adj4" fmla="val -16667"/>
              <a:gd name="adj5" fmla="val 73482"/>
              <a:gd name="adj6" fmla="val -65295"/>
            </a:avLst>
          </a:prstGeom>
          <a:gradFill>
            <a:gsLst>
              <a:gs pos="100000">
                <a:schemeClr val="accent1">
                  <a:lumMod val="5000"/>
                  <a:lumOff val="95000"/>
                </a:schemeClr>
              </a:gs>
              <a:gs pos="0">
                <a:srgbClr val="7DC8C4"/>
              </a:gs>
              <a:gs pos="58000">
                <a:srgbClr val="D6E6F5">
                  <a:alpha val="100000"/>
                </a:srgbClr>
              </a:gs>
              <a:gs pos="40000">
                <a:srgbClr val="C6DCF1">
                  <a:alpha val="100000"/>
                </a:srgbClr>
              </a:gs>
              <a:gs pos="13000">
                <a:schemeClr val="accent1">
                  <a:lumMod val="45000"/>
                  <a:lumOff val="55000"/>
                </a:schemeClr>
              </a:gs>
              <a:gs pos="100000">
                <a:schemeClr val="accent1">
                  <a:lumMod val="40000"/>
                  <a:lumOff val="60000"/>
                </a:schemeClr>
              </a:gs>
            </a:gsLst>
            <a:lin ang="5400000" scaled="0"/>
          </a:gra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对于位模式的描述来说，二进制表示法过于冗长，十进制表示法与位模式的互相转换很麻烦。替代的方法是，以</a:t>
            </a:r>
            <a:r>
              <a:rPr kumimoji="0" lang="en-US" altLang="zh-CN" sz="1800" b="0" i="0" u="none" strike="noStrike" cap="none" normalizeH="0" baseline="0">
                <a:ln>
                  <a:noFill/>
                </a:ln>
                <a:solidFill>
                  <a:schemeClr val="tx1"/>
                </a:solidFill>
                <a:effectLst/>
                <a:latin typeface="Calibri" panose="020F0502020204030204" pitchFamily="34" charset="0"/>
                <a:ea typeface="SimSun" pitchFamily="2" charset="-122"/>
              </a:rPr>
              <a:t>16</a:t>
            </a: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为基数（十六进制数），来表示位模式。</a:t>
            </a:r>
          </a:p>
        </p:txBody>
      </p:sp>
      <p:grpSp>
        <p:nvGrpSpPr>
          <p:cNvPr id="14" name="Group 5"/>
          <p:cNvGrpSpPr/>
          <p:nvPr/>
        </p:nvGrpSpPr>
        <p:grpSpPr bwMode="auto">
          <a:xfrm>
            <a:off x="7802880" y="1794510"/>
            <a:ext cx="3676650" cy="4557720"/>
            <a:chOff x="0" y="282"/>
            <a:chExt cx="1170" cy="25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7DC8C4"/>
              </a:gs>
            </a:gsLst>
            <a:lin ang="5400000" scaled="0"/>
          </a:gradFill>
        </p:grpSpPr>
        <p:grpSp>
          <p:nvGrpSpPr>
            <p:cNvPr id="16" name="Group 6"/>
            <p:cNvGrpSpPr/>
            <p:nvPr/>
          </p:nvGrpSpPr>
          <p:grpSpPr bwMode="auto">
            <a:xfrm>
              <a:off x="0" y="511"/>
              <a:ext cx="1104" cy="2358"/>
              <a:chOff x="0" y="4"/>
              <a:chExt cx="1104" cy="2358"/>
            </a:xfrm>
            <a:grpFill/>
          </p:grpSpPr>
          <p:grpSp>
            <p:nvGrpSpPr>
              <p:cNvPr id="20" name="Group 7"/>
              <p:cNvGrpSpPr/>
              <p:nvPr/>
            </p:nvGrpSpPr>
            <p:grpSpPr bwMode="auto">
              <a:xfrm>
                <a:off x="0" y="4"/>
                <a:ext cx="288" cy="198"/>
                <a:chOff x="0" y="4"/>
                <a:chExt cx="288" cy="198"/>
              </a:xfrm>
              <a:grpFill/>
            </p:grpSpPr>
            <p:sp>
              <p:nvSpPr>
                <p:cNvPr id="162" name="Rectangle 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63" name="Rectangle 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a:t>
                  </a:r>
                </a:p>
              </p:txBody>
            </p:sp>
          </p:grpSp>
          <p:grpSp>
            <p:nvGrpSpPr>
              <p:cNvPr id="21" name="Group 10"/>
              <p:cNvGrpSpPr/>
              <p:nvPr/>
            </p:nvGrpSpPr>
            <p:grpSpPr bwMode="auto">
              <a:xfrm>
                <a:off x="288" y="4"/>
                <a:ext cx="288" cy="198"/>
                <a:chOff x="0" y="4"/>
                <a:chExt cx="288" cy="198"/>
              </a:xfrm>
              <a:grpFill/>
            </p:grpSpPr>
            <p:sp>
              <p:nvSpPr>
                <p:cNvPr id="160" name="Rectangle 1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61" name="Rectangle 12"/>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a:t>
                  </a:r>
                </a:p>
              </p:txBody>
            </p:sp>
          </p:grpSp>
          <p:grpSp>
            <p:nvGrpSpPr>
              <p:cNvPr id="22" name="Group 13"/>
              <p:cNvGrpSpPr/>
              <p:nvPr/>
            </p:nvGrpSpPr>
            <p:grpSpPr bwMode="auto">
              <a:xfrm>
                <a:off x="576" y="4"/>
                <a:ext cx="528" cy="198"/>
                <a:chOff x="0" y="4"/>
                <a:chExt cx="528" cy="198"/>
              </a:xfrm>
              <a:grpFill/>
            </p:grpSpPr>
            <p:sp>
              <p:nvSpPr>
                <p:cNvPr id="158" name="Rectangle 1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9" name="Rectangle 15"/>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0000</a:t>
                  </a:r>
                </a:p>
              </p:txBody>
            </p:sp>
          </p:grpSp>
          <p:grpSp>
            <p:nvGrpSpPr>
              <p:cNvPr id="23" name="Group 16"/>
              <p:cNvGrpSpPr/>
              <p:nvPr/>
            </p:nvGrpSpPr>
            <p:grpSpPr bwMode="auto">
              <a:xfrm>
                <a:off x="0" y="148"/>
                <a:ext cx="288" cy="198"/>
                <a:chOff x="0" y="4"/>
                <a:chExt cx="288" cy="198"/>
              </a:xfrm>
              <a:grpFill/>
            </p:grpSpPr>
            <p:sp>
              <p:nvSpPr>
                <p:cNvPr id="156" name="Rectangle 1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7" name="Rectangle 1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a:t>
                  </a:r>
                </a:p>
              </p:txBody>
            </p:sp>
          </p:grpSp>
          <p:grpSp>
            <p:nvGrpSpPr>
              <p:cNvPr id="24" name="Group 19"/>
              <p:cNvGrpSpPr/>
              <p:nvPr/>
            </p:nvGrpSpPr>
            <p:grpSpPr bwMode="auto">
              <a:xfrm>
                <a:off x="288" y="148"/>
                <a:ext cx="288" cy="198"/>
                <a:chOff x="0" y="4"/>
                <a:chExt cx="288" cy="198"/>
              </a:xfrm>
              <a:grpFill/>
            </p:grpSpPr>
            <p:sp>
              <p:nvSpPr>
                <p:cNvPr id="154" name="Rectangle 2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5" name="Rectangle 21"/>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a:t>
                  </a:r>
                </a:p>
              </p:txBody>
            </p:sp>
          </p:grpSp>
          <p:grpSp>
            <p:nvGrpSpPr>
              <p:cNvPr id="25" name="Group 22"/>
              <p:cNvGrpSpPr/>
              <p:nvPr/>
            </p:nvGrpSpPr>
            <p:grpSpPr bwMode="auto">
              <a:xfrm>
                <a:off x="576" y="148"/>
                <a:ext cx="528" cy="198"/>
                <a:chOff x="0" y="4"/>
                <a:chExt cx="528" cy="198"/>
              </a:xfrm>
              <a:grpFill/>
            </p:grpSpPr>
            <p:sp>
              <p:nvSpPr>
                <p:cNvPr id="152" name="Rectangle 2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3" name="Rectangle 24"/>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0001</a:t>
                  </a:r>
                </a:p>
              </p:txBody>
            </p:sp>
          </p:grpSp>
          <p:grpSp>
            <p:nvGrpSpPr>
              <p:cNvPr id="26" name="Group 25"/>
              <p:cNvGrpSpPr/>
              <p:nvPr/>
            </p:nvGrpSpPr>
            <p:grpSpPr bwMode="auto">
              <a:xfrm>
                <a:off x="0" y="292"/>
                <a:ext cx="288" cy="198"/>
                <a:chOff x="0" y="4"/>
                <a:chExt cx="288" cy="198"/>
              </a:xfrm>
              <a:grpFill/>
            </p:grpSpPr>
            <p:sp>
              <p:nvSpPr>
                <p:cNvPr id="150" name="Rectangle 2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51" name="Rectangle 2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a:t>
                  </a:r>
                </a:p>
              </p:txBody>
            </p:sp>
          </p:grpSp>
          <p:grpSp>
            <p:nvGrpSpPr>
              <p:cNvPr id="27" name="Group 28"/>
              <p:cNvGrpSpPr/>
              <p:nvPr/>
            </p:nvGrpSpPr>
            <p:grpSpPr bwMode="auto">
              <a:xfrm>
                <a:off x="288" y="292"/>
                <a:ext cx="288" cy="198"/>
                <a:chOff x="0" y="4"/>
                <a:chExt cx="288" cy="198"/>
              </a:xfrm>
              <a:grpFill/>
            </p:grpSpPr>
            <p:sp>
              <p:nvSpPr>
                <p:cNvPr id="148" name="Rectangle 2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9" name="Rectangle 30"/>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2</a:t>
                  </a:r>
                </a:p>
              </p:txBody>
            </p:sp>
          </p:grpSp>
          <p:grpSp>
            <p:nvGrpSpPr>
              <p:cNvPr id="28" name="Group 31"/>
              <p:cNvGrpSpPr/>
              <p:nvPr/>
            </p:nvGrpSpPr>
            <p:grpSpPr bwMode="auto">
              <a:xfrm>
                <a:off x="576" y="292"/>
                <a:ext cx="528" cy="198"/>
                <a:chOff x="0" y="4"/>
                <a:chExt cx="528" cy="198"/>
              </a:xfrm>
              <a:grpFill/>
            </p:grpSpPr>
            <p:sp>
              <p:nvSpPr>
                <p:cNvPr id="146" name="Rectangle 3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7" name="Rectangle 33"/>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0010</a:t>
                  </a:r>
                </a:p>
              </p:txBody>
            </p:sp>
          </p:grpSp>
          <p:grpSp>
            <p:nvGrpSpPr>
              <p:cNvPr id="29" name="Group 34"/>
              <p:cNvGrpSpPr/>
              <p:nvPr/>
            </p:nvGrpSpPr>
            <p:grpSpPr bwMode="auto">
              <a:xfrm>
                <a:off x="0" y="436"/>
                <a:ext cx="288" cy="198"/>
                <a:chOff x="0" y="4"/>
                <a:chExt cx="288" cy="198"/>
              </a:xfrm>
              <a:grpFill/>
            </p:grpSpPr>
            <p:sp>
              <p:nvSpPr>
                <p:cNvPr id="144" name="Rectangle 3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5" name="Rectangle 3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3</a:t>
                  </a:r>
                </a:p>
              </p:txBody>
            </p:sp>
          </p:grpSp>
          <p:grpSp>
            <p:nvGrpSpPr>
              <p:cNvPr id="30" name="Group 37"/>
              <p:cNvGrpSpPr/>
              <p:nvPr/>
            </p:nvGrpSpPr>
            <p:grpSpPr bwMode="auto">
              <a:xfrm>
                <a:off x="288" y="436"/>
                <a:ext cx="288" cy="198"/>
                <a:chOff x="0" y="4"/>
                <a:chExt cx="288" cy="198"/>
              </a:xfrm>
              <a:grpFill/>
            </p:grpSpPr>
            <p:sp>
              <p:nvSpPr>
                <p:cNvPr id="142" name="Rectangle 3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3" name="Rectangle 3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3</a:t>
                  </a:r>
                </a:p>
              </p:txBody>
            </p:sp>
          </p:grpSp>
          <p:grpSp>
            <p:nvGrpSpPr>
              <p:cNvPr id="31" name="Group 40"/>
              <p:cNvGrpSpPr/>
              <p:nvPr/>
            </p:nvGrpSpPr>
            <p:grpSpPr bwMode="auto">
              <a:xfrm>
                <a:off x="576" y="436"/>
                <a:ext cx="528" cy="198"/>
                <a:chOff x="0" y="4"/>
                <a:chExt cx="528" cy="198"/>
              </a:xfrm>
              <a:grpFill/>
            </p:grpSpPr>
            <p:sp>
              <p:nvSpPr>
                <p:cNvPr id="140" name="Rectangle 4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41" name="Rectangle 42"/>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0011</a:t>
                  </a:r>
                </a:p>
              </p:txBody>
            </p:sp>
          </p:grpSp>
          <p:grpSp>
            <p:nvGrpSpPr>
              <p:cNvPr id="32" name="Group 43"/>
              <p:cNvGrpSpPr/>
              <p:nvPr/>
            </p:nvGrpSpPr>
            <p:grpSpPr bwMode="auto">
              <a:xfrm>
                <a:off x="0" y="580"/>
                <a:ext cx="288" cy="198"/>
                <a:chOff x="0" y="4"/>
                <a:chExt cx="288" cy="198"/>
              </a:xfrm>
              <a:grpFill/>
            </p:grpSpPr>
            <p:sp>
              <p:nvSpPr>
                <p:cNvPr id="138" name="Rectangle 4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9" name="Rectangle 4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a:t>
                  </a:r>
                </a:p>
              </p:txBody>
            </p:sp>
          </p:grpSp>
          <p:grpSp>
            <p:nvGrpSpPr>
              <p:cNvPr id="33" name="Group 46"/>
              <p:cNvGrpSpPr/>
              <p:nvPr/>
            </p:nvGrpSpPr>
            <p:grpSpPr bwMode="auto">
              <a:xfrm>
                <a:off x="288" y="580"/>
                <a:ext cx="288" cy="198"/>
                <a:chOff x="0" y="4"/>
                <a:chExt cx="288" cy="198"/>
              </a:xfrm>
              <a:grpFill/>
            </p:grpSpPr>
            <p:sp>
              <p:nvSpPr>
                <p:cNvPr id="136" name="Rectangle 4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7" name="Rectangle 4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4</a:t>
                  </a:r>
                </a:p>
              </p:txBody>
            </p:sp>
          </p:grpSp>
          <p:grpSp>
            <p:nvGrpSpPr>
              <p:cNvPr id="34" name="Group 49"/>
              <p:cNvGrpSpPr/>
              <p:nvPr/>
            </p:nvGrpSpPr>
            <p:grpSpPr bwMode="auto">
              <a:xfrm>
                <a:off x="576" y="580"/>
                <a:ext cx="528" cy="198"/>
                <a:chOff x="0" y="4"/>
                <a:chExt cx="528" cy="198"/>
              </a:xfrm>
              <a:grpFill/>
            </p:grpSpPr>
            <p:sp>
              <p:nvSpPr>
                <p:cNvPr id="134" name="Rectangle 5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5" name="Rectangle 51"/>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0100</a:t>
                  </a:r>
                </a:p>
              </p:txBody>
            </p:sp>
          </p:grpSp>
          <p:grpSp>
            <p:nvGrpSpPr>
              <p:cNvPr id="35" name="Group 52"/>
              <p:cNvGrpSpPr/>
              <p:nvPr/>
            </p:nvGrpSpPr>
            <p:grpSpPr bwMode="auto">
              <a:xfrm>
                <a:off x="0" y="724"/>
                <a:ext cx="288" cy="198"/>
                <a:chOff x="0" y="4"/>
                <a:chExt cx="288" cy="198"/>
              </a:xfrm>
              <a:grpFill/>
            </p:grpSpPr>
            <p:sp>
              <p:nvSpPr>
                <p:cNvPr id="132" name="Rectangle 5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3" name="Rectangle 5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5</a:t>
                  </a:r>
                </a:p>
              </p:txBody>
            </p:sp>
          </p:grpSp>
          <p:grpSp>
            <p:nvGrpSpPr>
              <p:cNvPr id="36" name="Group 55"/>
              <p:cNvGrpSpPr/>
              <p:nvPr/>
            </p:nvGrpSpPr>
            <p:grpSpPr bwMode="auto">
              <a:xfrm>
                <a:off x="288" y="724"/>
                <a:ext cx="288" cy="198"/>
                <a:chOff x="0" y="4"/>
                <a:chExt cx="288" cy="198"/>
              </a:xfrm>
              <a:grpFill/>
            </p:grpSpPr>
            <p:sp>
              <p:nvSpPr>
                <p:cNvPr id="130" name="Rectangle 5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31" name="Rectangle 5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5</a:t>
                  </a:r>
                </a:p>
              </p:txBody>
            </p:sp>
          </p:grpSp>
          <p:grpSp>
            <p:nvGrpSpPr>
              <p:cNvPr id="2" name="Group 58"/>
              <p:cNvGrpSpPr/>
              <p:nvPr/>
            </p:nvGrpSpPr>
            <p:grpSpPr bwMode="auto">
              <a:xfrm>
                <a:off x="576" y="724"/>
                <a:ext cx="528" cy="198"/>
                <a:chOff x="0" y="4"/>
                <a:chExt cx="528" cy="198"/>
              </a:xfrm>
              <a:grpFill/>
            </p:grpSpPr>
            <p:sp>
              <p:nvSpPr>
                <p:cNvPr id="128" name="Rectangle 5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9" name="Rectangle 60"/>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0101</a:t>
                  </a:r>
                </a:p>
              </p:txBody>
            </p:sp>
          </p:grpSp>
          <p:grpSp>
            <p:nvGrpSpPr>
              <p:cNvPr id="4" name="Group 61"/>
              <p:cNvGrpSpPr/>
              <p:nvPr/>
            </p:nvGrpSpPr>
            <p:grpSpPr bwMode="auto">
              <a:xfrm>
                <a:off x="0" y="868"/>
                <a:ext cx="288" cy="198"/>
                <a:chOff x="0" y="4"/>
                <a:chExt cx="288" cy="198"/>
              </a:xfrm>
              <a:grpFill/>
            </p:grpSpPr>
            <p:sp>
              <p:nvSpPr>
                <p:cNvPr id="126" name="Rectangle 6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7" name="Rectangle 63"/>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a:t>
                  </a:r>
                </a:p>
              </p:txBody>
            </p:sp>
          </p:grpSp>
          <p:grpSp>
            <p:nvGrpSpPr>
              <p:cNvPr id="39" name="Group 64"/>
              <p:cNvGrpSpPr/>
              <p:nvPr/>
            </p:nvGrpSpPr>
            <p:grpSpPr bwMode="auto">
              <a:xfrm>
                <a:off x="288" y="868"/>
                <a:ext cx="288" cy="198"/>
                <a:chOff x="0" y="4"/>
                <a:chExt cx="288" cy="198"/>
              </a:xfrm>
              <a:grpFill/>
            </p:grpSpPr>
            <p:sp>
              <p:nvSpPr>
                <p:cNvPr id="124" name="Rectangle 6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5" name="Rectangle 6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6</a:t>
                  </a:r>
                </a:p>
              </p:txBody>
            </p:sp>
          </p:grpSp>
          <p:grpSp>
            <p:nvGrpSpPr>
              <p:cNvPr id="40" name="Group 67"/>
              <p:cNvGrpSpPr/>
              <p:nvPr/>
            </p:nvGrpSpPr>
            <p:grpSpPr bwMode="auto">
              <a:xfrm>
                <a:off x="576" y="868"/>
                <a:ext cx="528" cy="198"/>
                <a:chOff x="0" y="4"/>
                <a:chExt cx="528" cy="198"/>
              </a:xfrm>
              <a:grpFill/>
            </p:grpSpPr>
            <p:sp>
              <p:nvSpPr>
                <p:cNvPr id="122" name="Rectangle 68"/>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3" name="Rectangle 69"/>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0110</a:t>
                  </a:r>
                </a:p>
              </p:txBody>
            </p:sp>
          </p:grpSp>
          <p:grpSp>
            <p:nvGrpSpPr>
              <p:cNvPr id="41" name="Group 70"/>
              <p:cNvGrpSpPr/>
              <p:nvPr/>
            </p:nvGrpSpPr>
            <p:grpSpPr bwMode="auto">
              <a:xfrm>
                <a:off x="0" y="1012"/>
                <a:ext cx="288" cy="198"/>
                <a:chOff x="0" y="4"/>
                <a:chExt cx="288" cy="198"/>
              </a:xfrm>
              <a:grpFill/>
            </p:grpSpPr>
            <p:sp>
              <p:nvSpPr>
                <p:cNvPr id="120" name="Rectangle 7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21" name="Rectangle 72"/>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7</a:t>
                  </a:r>
                </a:p>
              </p:txBody>
            </p:sp>
          </p:grpSp>
          <p:grpSp>
            <p:nvGrpSpPr>
              <p:cNvPr id="42" name="Group 73"/>
              <p:cNvGrpSpPr/>
              <p:nvPr/>
            </p:nvGrpSpPr>
            <p:grpSpPr bwMode="auto">
              <a:xfrm>
                <a:off x="288" y="1012"/>
                <a:ext cx="288" cy="198"/>
                <a:chOff x="0" y="4"/>
                <a:chExt cx="288" cy="198"/>
              </a:xfrm>
              <a:grpFill/>
            </p:grpSpPr>
            <p:sp>
              <p:nvSpPr>
                <p:cNvPr id="118" name="Rectangle 7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9" name="Rectangle 7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7</a:t>
                  </a:r>
                </a:p>
              </p:txBody>
            </p:sp>
          </p:grpSp>
          <p:grpSp>
            <p:nvGrpSpPr>
              <p:cNvPr id="43" name="Group 76"/>
              <p:cNvGrpSpPr/>
              <p:nvPr/>
            </p:nvGrpSpPr>
            <p:grpSpPr bwMode="auto">
              <a:xfrm>
                <a:off x="576" y="1012"/>
                <a:ext cx="528" cy="198"/>
                <a:chOff x="0" y="4"/>
                <a:chExt cx="528" cy="198"/>
              </a:xfrm>
              <a:grpFill/>
            </p:grpSpPr>
            <p:sp>
              <p:nvSpPr>
                <p:cNvPr id="116" name="Rectangle 77"/>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7" name="Rectangle 78"/>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0111</a:t>
                  </a:r>
                </a:p>
              </p:txBody>
            </p:sp>
          </p:grpSp>
          <p:grpSp>
            <p:nvGrpSpPr>
              <p:cNvPr id="44" name="Group 79"/>
              <p:cNvGrpSpPr/>
              <p:nvPr/>
            </p:nvGrpSpPr>
            <p:grpSpPr bwMode="auto">
              <a:xfrm>
                <a:off x="0" y="1156"/>
                <a:ext cx="288" cy="198"/>
                <a:chOff x="0" y="4"/>
                <a:chExt cx="288" cy="198"/>
              </a:xfrm>
              <a:grpFill/>
            </p:grpSpPr>
            <p:sp>
              <p:nvSpPr>
                <p:cNvPr id="114" name="Rectangle 8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5" name="Rectangle 81"/>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8</a:t>
                  </a:r>
                </a:p>
              </p:txBody>
            </p:sp>
          </p:grpSp>
          <p:grpSp>
            <p:nvGrpSpPr>
              <p:cNvPr id="45" name="Group 82"/>
              <p:cNvGrpSpPr/>
              <p:nvPr/>
            </p:nvGrpSpPr>
            <p:grpSpPr bwMode="auto">
              <a:xfrm>
                <a:off x="288" y="1156"/>
                <a:ext cx="288" cy="198"/>
                <a:chOff x="0" y="4"/>
                <a:chExt cx="288" cy="198"/>
              </a:xfrm>
              <a:grpFill/>
            </p:grpSpPr>
            <p:sp>
              <p:nvSpPr>
                <p:cNvPr id="112" name="Rectangle 8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3" name="Rectangle 8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8</a:t>
                  </a:r>
                </a:p>
              </p:txBody>
            </p:sp>
          </p:grpSp>
          <p:grpSp>
            <p:nvGrpSpPr>
              <p:cNvPr id="46" name="Group 85"/>
              <p:cNvGrpSpPr/>
              <p:nvPr/>
            </p:nvGrpSpPr>
            <p:grpSpPr bwMode="auto">
              <a:xfrm>
                <a:off x="576" y="1156"/>
                <a:ext cx="528" cy="198"/>
                <a:chOff x="0" y="4"/>
                <a:chExt cx="528" cy="198"/>
              </a:xfrm>
              <a:grpFill/>
            </p:grpSpPr>
            <p:sp>
              <p:nvSpPr>
                <p:cNvPr id="110" name="Rectangle 86"/>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11" name="Rectangle 87"/>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dirty="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1000</a:t>
                  </a:r>
                </a:p>
              </p:txBody>
            </p:sp>
          </p:grpSp>
          <p:grpSp>
            <p:nvGrpSpPr>
              <p:cNvPr id="47" name="Group 88"/>
              <p:cNvGrpSpPr/>
              <p:nvPr/>
            </p:nvGrpSpPr>
            <p:grpSpPr bwMode="auto">
              <a:xfrm>
                <a:off x="0" y="1300"/>
                <a:ext cx="288" cy="198"/>
                <a:chOff x="0" y="4"/>
                <a:chExt cx="288" cy="198"/>
              </a:xfrm>
              <a:grpFill/>
            </p:grpSpPr>
            <p:sp>
              <p:nvSpPr>
                <p:cNvPr id="108" name="Rectangle 8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9" name="Rectangle 90"/>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9</a:t>
                  </a:r>
                </a:p>
              </p:txBody>
            </p:sp>
          </p:grpSp>
          <p:grpSp>
            <p:nvGrpSpPr>
              <p:cNvPr id="48" name="Group 91"/>
              <p:cNvGrpSpPr/>
              <p:nvPr/>
            </p:nvGrpSpPr>
            <p:grpSpPr bwMode="auto">
              <a:xfrm>
                <a:off x="288" y="1300"/>
                <a:ext cx="288" cy="198"/>
                <a:chOff x="0" y="4"/>
                <a:chExt cx="288" cy="198"/>
              </a:xfrm>
              <a:grpFill/>
            </p:grpSpPr>
            <p:sp>
              <p:nvSpPr>
                <p:cNvPr id="106" name="Rectangle 92"/>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7" name="Rectangle 93"/>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9</a:t>
                  </a:r>
                </a:p>
              </p:txBody>
            </p:sp>
          </p:grpSp>
          <p:grpSp>
            <p:nvGrpSpPr>
              <p:cNvPr id="49" name="Group 94"/>
              <p:cNvGrpSpPr/>
              <p:nvPr/>
            </p:nvGrpSpPr>
            <p:grpSpPr bwMode="auto">
              <a:xfrm>
                <a:off x="576" y="1300"/>
                <a:ext cx="528" cy="198"/>
                <a:chOff x="0" y="4"/>
                <a:chExt cx="528" cy="198"/>
              </a:xfrm>
              <a:grpFill/>
            </p:grpSpPr>
            <p:sp>
              <p:nvSpPr>
                <p:cNvPr id="104" name="Rectangle 95"/>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5" name="Rectangle 96"/>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1001</a:t>
                  </a:r>
                </a:p>
              </p:txBody>
            </p:sp>
          </p:grpSp>
          <p:grpSp>
            <p:nvGrpSpPr>
              <p:cNvPr id="50" name="Group 97"/>
              <p:cNvGrpSpPr/>
              <p:nvPr/>
            </p:nvGrpSpPr>
            <p:grpSpPr bwMode="auto">
              <a:xfrm>
                <a:off x="0" y="1444"/>
                <a:ext cx="288" cy="198"/>
                <a:chOff x="0" y="4"/>
                <a:chExt cx="288" cy="198"/>
              </a:xfrm>
              <a:grpFill/>
            </p:grpSpPr>
            <p:sp>
              <p:nvSpPr>
                <p:cNvPr id="102" name="Rectangle 9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3" name="Rectangle 99"/>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A</a:t>
                  </a:r>
                </a:p>
              </p:txBody>
            </p:sp>
          </p:grpSp>
          <p:grpSp>
            <p:nvGrpSpPr>
              <p:cNvPr id="51" name="Group 100"/>
              <p:cNvGrpSpPr/>
              <p:nvPr/>
            </p:nvGrpSpPr>
            <p:grpSpPr bwMode="auto">
              <a:xfrm>
                <a:off x="288" y="1444"/>
                <a:ext cx="288" cy="198"/>
                <a:chOff x="0" y="4"/>
                <a:chExt cx="288" cy="198"/>
              </a:xfrm>
              <a:grpFill/>
            </p:grpSpPr>
            <p:sp>
              <p:nvSpPr>
                <p:cNvPr id="100" name="Rectangle 101"/>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01" name="Rectangle 102"/>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10</a:t>
                  </a:r>
                </a:p>
              </p:txBody>
            </p:sp>
          </p:grpSp>
          <p:grpSp>
            <p:nvGrpSpPr>
              <p:cNvPr id="52" name="Group 103"/>
              <p:cNvGrpSpPr/>
              <p:nvPr/>
            </p:nvGrpSpPr>
            <p:grpSpPr bwMode="auto">
              <a:xfrm>
                <a:off x="576" y="1444"/>
                <a:ext cx="528" cy="198"/>
                <a:chOff x="0" y="4"/>
                <a:chExt cx="528" cy="198"/>
              </a:xfrm>
              <a:grpFill/>
            </p:grpSpPr>
            <p:sp>
              <p:nvSpPr>
                <p:cNvPr id="98" name="Rectangle 104"/>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9" name="Rectangle 105"/>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1010</a:t>
                  </a:r>
                </a:p>
              </p:txBody>
            </p:sp>
          </p:grpSp>
          <p:grpSp>
            <p:nvGrpSpPr>
              <p:cNvPr id="53" name="Group 106"/>
              <p:cNvGrpSpPr/>
              <p:nvPr/>
            </p:nvGrpSpPr>
            <p:grpSpPr bwMode="auto">
              <a:xfrm>
                <a:off x="0" y="1588"/>
                <a:ext cx="288" cy="198"/>
                <a:chOff x="0" y="4"/>
                <a:chExt cx="288" cy="198"/>
              </a:xfrm>
              <a:grpFill/>
            </p:grpSpPr>
            <p:sp>
              <p:nvSpPr>
                <p:cNvPr id="96" name="Rectangle 10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7" name="Rectangle 108"/>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B</a:t>
                  </a:r>
                </a:p>
              </p:txBody>
            </p:sp>
          </p:grpSp>
          <p:grpSp>
            <p:nvGrpSpPr>
              <p:cNvPr id="54" name="Group 109"/>
              <p:cNvGrpSpPr/>
              <p:nvPr/>
            </p:nvGrpSpPr>
            <p:grpSpPr bwMode="auto">
              <a:xfrm>
                <a:off x="288" y="1588"/>
                <a:ext cx="288" cy="198"/>
                <a:chOff x="0" y="4"/>
                <a:chExt cx="288" cy="198"/>
              </a:xfrm>
              <a:grpFill/>
            </p:grpSpPr>
            <p:sp>
              <p:nvSpPr>
                <p:cNvPr id="94" name="Rectangle 110"/>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5" name="Rectangle 111"/>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11</a:t>
                  </a:r>
                </a:p>
              </p:txBody>
            </p:sp>
          </p:grpSp>
          <p:grpSp>
            <p:nvGrpSpPr>
              <p:cNvPr id="55" name="Group 112"/>
              <p:cNvGrpSpPr/>
              <p:nvPr/>
            </p:nvGrpSpPr>
            <p:grpSpPr bwMode="auto">
              <a:xfrm>
                <a:off x="576" y="1588"/>
                <a:ext cx="528" cy="198"/>
                <a:chOff x="0" y="4"/>
                <a:chExt cx="528" cy="198"/>
              </a:xfrm>
              <a:grpFill/>
            </p:grpSpPr>
            <p:sp>
              <p:nvSpPr>
                <p:cNvPr id="92" name="Rectangle 113"/>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3" name="Rectangle 114"/>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1011</a:t>
                  </a:r>
                </a:p>
              </p:txBody>
            </p:sp>
          </p:grpSp>
          <p:grpSp>
            <p:nvGrpSpPr>
              <p:cNvPr id="56" name="Group 115"/>
              <p:cNvGrpSpPr/>
              <p:nvPr/>
            </p:nvGrpSpPr>
            <p:grpSpPr bwMode="auto">
              <a:xfrm>
                <a:off x="0" y="1732"/>
                <a:ext cx="288" cy="198"/>
                <a:chOff x="0" y="4"/>
                <a:chExt cx="288" cy="198"/>
              </a:xfrm>
              <a:grpFill/>
            </p:grpSpPr>
            <p:sp>
              <p:nvSpPr>
                <p:cNvPr id="90" name="Rectangle 11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91" name="Rectangle 117"/>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C</a:t>
                  </a:r>
                </a:p>
              </p:txBody>
            </p:sp>
          </p:grpSp>
          <p:grpSp>
            <p:nvGrpSpPr>
              <p:cNvPr id="57" name="Group 118"/>
              <p:cNvGrpSpPr/>
              <p:nvPr/>
            </p:nvGrpSpPr>
            <p:grpSpPr bwMode="auto">
              <a:xfrm>
                <a:off x="288" y="1732"/>
                <a:ext cx="288" cy="198"/>
                <a:chOff x="0" y="4"/>
                <a:chExt cx="288" cy="198"/>
              </a:xfrm>
              <a:grpFill/>
            </p:grpSpPr>
            <p:sp>
              <p:nvSpPr>
                <p:cNvPr id="88" name="Rectangle 119"/>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9" name="Rectangle 120"/>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12</a:t>
                  </a:r>
                </a:p>
              </p:txBody>
            </p:sp>
          </p:grpSp>
          <p:grpSp>
            <p:nvGrpSpPr>
              <p:cNvPr id="58" name="Group 121"/>
              <p:cNvGrpSpPr/>
              <p:nvPr/>
            </p:nvGrpSpPr>
            <p:grpSpPr bwMode="auto">
              <a:xfrm>
                <a:off x="576" y="1732"/>
                <a:ext cx="528" cy="198"/>
                <a:chOff x="0" y="4"/>
                <a:chExt cx="528" cy="198"/>
              </a:xfrm>
              <a:grpFill/>
            </p:grpSpPr>
            <p:sp>
              <p:nvSpPr>
                <p:cNvPr id="86" name="Rectangle 122"/>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7" name="Rectangle 123"/>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1100</a:t>
                  </a:r>
                </a:p>
              </p:txBody>
            </p:sp>
          </p:grpSp>
          <p:grpSp>
            <p:nvGrpSpPr>
              <p:cNvPr id="59" name="Group 124"/>
              <p:cNvGrpSpPr/>
              <p:nvPr/>
            </p:nvGrpSpPr>
            <p:grpSpPr bwMode="auto">
              <a:xfrm>
                <a:off x="0" y="1876"/>
                <a:ext cx="288" cy="198"/>
                <a:chOff x="0" y="4"/>
                <a:chExt cx="288" cy="198"/>
              </a:xfrm>
              <a:grpFill/>
            </p:grpSpPr>
            <p:sp>
              <p:nvSpPr>
                <p:cNvPr id="84" name="Rectangle 125"/>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5" name="Rectangle 126"/>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D</a:t>
                  </a:r>
                </a:p>
              </p:txBody>
            </p:sp>
          </p:grpSp>
          <p:grpSp>
            <p:nvGrpSpPr>
              <p:cNvPr id="60" name="Group 127"/>
              <p:cNvGrpSpPr/>
              <p:nvPr/>
            </p:nvGrpSpPr>
            <p:grpSpPr bwMode="auto">
              <a:xfrm>
                <a:off x="288" y="1876"/>
                <a:ext cx="288" cy="198"/>
                <a:chOff x="0" y="4"/>
                <a:chExt cx="288" cy="198"/>
              </a:xfrm>
              <a:grpFill/>
            </p:grpSpPr>
            <p:sp>
              <p:nvSpPr>
                <p:cNvPr id="82" name="Rectangle 128"/>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3" name="Rectangle 129"/>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13</a:t>
                  </a:r>
                </a:p>
              </p:txBody>
            </p:sp>
          </p:grpSp>
          <p:grpSp>
            <p:nvGrpSpPr>
              <p:cNvPr id="61" name="Group 130"/>
              <p:cNvGrpSpPr/>
              <p:nvPr/>
            </p:nvGrpSpPr>
            <p:grpSpPr bwMode="auto">
              <a:xfrm>
                <a:off x="576" y="1876"/>
                <a:ext cx="528" cy="198"/>
                <a:chOff x="0" y="4"/>
                <a:chExt cx="528" cy="198"/>
              </a:xfrm>
              <a:grpFill/>
            </p:grpSpPr>
            <p:sp>
              <p:nvSpPr>
                <p:cNvPr id="80" name="Rectangle 131"/>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81" name="Rectangle 132"/>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1101</a:t>
                  </a:r>
                </a:p>
              </p:txBody>
            </p:sp>
          </p:grpSp>
          <p:grpSp>
            <p:nvGrpSpPr>
              <p:cNvPr id="62" name="Group 133"/>
              <p:cNvGrpSpPr/>
              <p:nvPr/>
            </p:nvGrpSpPr>
            <p:grpSpPr bwMode="auto">
              <a:xfrm>
                <a:off x="0" y="2020"/>
                <a:ext cx="288" cy="198"/>
                <a:chOff x="0" y="4"/>
                <a:chExt cx="288" cy="198"/>
              </a:xfrm>
              <a:grpFill/>
            </p:grpSpPr>
            <p:sp>
              <p:nvSpPr>
                <p:cNvPr id="78" name="Rectangle 134"/>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9" name="Rectangle 135"/>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E</a:t>
                  </a:r>
                </a:p>
              </p:txBody>
            </p:sp>
          </p:grpSp>
          <p:grpSp>
            <p:nvGrpSpPr>
              <p:cNvPr id="63" name="Group 136"/>
              <p:cNvGrpSpPr/>
              <p:nvPr/>
            </p:nvGrpSpPr>
            <p:grpSpPr bwMode="auto">
              <a:xfrm>
                <a:off x="288" y="2020"/>
                <a:ext cx="288" cy="198"/>
                <a:chOff x="0" y="4"/>
                <a:chExt cx="288" cy="198"/>
              </a:xfrm>
              <a:grpFill/>
            </p:grpSpPr>
            <p:sp>
              <p:nvSpPr>
                <p:cNvPr id="76" name="Rectangle 137"/>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7" name="Rectangle 138"/>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14</a:t>
                  </a:r>
                </a:p>
              </p:txBody>
            </p:sp>
          </p:grpSp>
          <p:grpSp>
            <p:nvGrpSpPr>
              <p:cNvPr id="64" name="Group 139"/>
              <p:cNvGrpSpPr/>
              <p:nvPr/>
            </p:nvGrpSpPr>
            <p:grpSpPr bwMode="auto">
              <a:xfrm>
                <a:off x="576" y="2020"/>
                <a:ext cx="528" cy="198"/>
                <a:chOff x="0" y="4"/>
                <a:chExt cx="528" cy="198"/>
              </a:xfrm>
              <a:grpFill/>
            </p:grpSpPr>
            <p:sp>
              <p:nvSpPr>
                <p:cNvPr id="74" name="Rectangle 140"/>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5" name="Rectangle 141"/>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1110</a:t>
                  </a:r>
                </a:p>
              </p:txBody>
            </p:sp>
          </p:grpSp>
          <p:grpSp>
            <p:nvGrpSpPr>
              <p:cNvPr id="65" name="Group 142"/>
              <p:cNvGrpSpPr/>
              <p:nvPr/>
            </p:nvGrpSpPr>
            <p:grpSpPr bwMode="auto">
              <a:xfrm>
                <a:off x="0" y="2164"/>
                <a:ext cx="288" cy="198"/>
                <a:chOff x="0" y="4"/>
                <a:chExt cx="288" cy="198"/>
              </a:xfrm>
              <a:grpFill/>
            </p:grpSpPr>
            <p:sp>
              <p:nvSpPr>
                <p:cNvPr id="72" name="Rectangle 143"/>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3" name="Rectangle 144"/>
                <p:cNvSpPr/>
                <p:nvPr/>
              </p:nvSpPr>
              <p:spPr bwMode="auto">
                <a:xfrm>
                  <a:off x="55" y="4"/>
                  <a:ext cx="177"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F</a:t>
                  </a:r>
                </a:p>
              </p:txBody>
            </p:sp>
          </p:grpSp>
          <p:grpSp>
            <p:nvGrpSpPr>
              <p:cNvPr id="66" name="Group 145"/>
              <p:cNvGrpSpPr/>
              <p:nvPr/>
            </p:nvGrpSpPr>
            <p:grpSpPr bwMode="auto">
              <a:xfrm>
                <a:off x="288" y="2164"/>
                <a:ext cx="288" cy="198"/>
                <a:chOff x="0" y="4"/>
                <a:chExt cx="288" cy="198"/>
              </a:xfrm>
              <a:grpFill/>
            </p:grpSpPr>
            <p:sp>
              <p:nvSpPr>
                <p:cNvPr id="70" name="Rectangle 146"/>
                <p:cNvSpPr/>
                <p:nvPr/>
              </p:nvSpPr>
              <p:spPr bwMode="auto">
                <a:xfrm>
                  <a:off x="0" y="40"/>
                  <a:ext cx="28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1" name="Rectangle 147"/>
                <p:cNvSpPr/>
                <p:nvPr/>
              </p:nvSpPr>
              <p:spPr bwMode="auto">
                <a:xfrm>
                  <a:off x="11" y="4"/>
                  <a:ext cx="264"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15</a:t>
                  </a:r>
                </a:p>
              </p:txBody>
            </p:sp>
          </p:grpSp>
          <p:grpSp>
            <p:nvGrpSpPr>
              <p:cNvPr id="67" name="Group 148"/>
              <p:cNvGrpSpPr/>
              <p:nvPr/>
            </p:nvGrpSpPr>
            <p:grpSpPr bwMode="auto">
              <a:xfrm>
                <a:off x="576" y="2164"/>
                <a:ext cx="528" cy="198"/>
                <a:chOff x="0" y="4"/>
                <a:chExt cx="528" cy="198"/>
              </a:xfrm>
              <a:grpFill/>
            </p:grpSpPr>
            <p:sp>
              <p:nvSpPr>
                <p:cNvPr id="68" name="Rectangle 149"/>
                <p:cNvSpPr/>
                <p:nvPr/>
              </p:nvSpPr>
              <p:spPr bwMode="auto">
                <a:xfrm>
                  <a:off x="0" y="40"/>
                  <a:ext cx="528" cy="144"/>
                </a:xfrm>
                <a:prstGeom prst="rect">
                  <a:avLst/>
                </a:prstGeom>
                <a:grpFill/>
                <a:ln w="12700">
                  <a:noFill/>
                  <a:miter lim="800000"/>
                </a:ln>
              </p:spPr>
              <p:txBody>
                <a:bodyPr lIns="0" tIns="0" rIns="0" bIns="0"/>
                <a:lstStyle/>
                <a:p>
                  <a:pPr algn="ctr" eaLnBrk="1" hangingPunct="1"/>
                  <a:endParaRPr lang="en-US" sz="1600">
                    <a:solidFill>
                      <a:srgbClr val="000000"/>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69" name="Rectangle 150"/>
                <p:cNvSpPr/>
                <p:nvPr/>
              </p:nvSpPr>
              <p:spPr bwMode="auto">
                <a:xfrm>
                  <a:off x="45" y="4"/>
                  <a:ext cx="438" cy="198"/>
                </a:xfrm>
                <a:prstGeom prst="rect">
                  <a:avLst/>
                </a:prstGeom>
                <a:grpFill/>
                <a:ln w="12700">
                  <a:noFill/>
                  <a:miter lim="800000"/>
                </a:ln>
              </p:spPr>
              <p:txBody>
                <a:bodyPr wrap="square" lIns="50800" tIns="50800" bIns="50800" anchor="ctr">
                  <a:spAutoFit/>
                </a:bodyPr>
                <a:lstStyle/>
                <a:p>
                  <a:pPr algn="ctr" eaLnBrk="1" hangingPunct="1"/>
                  <a:r>
                    <a:rPr lang="en-US" sz="1600">
                      <a:solidFill>
                        <a:srgbClr val="000066"/>
                      </a:solidFill>
                      <a:latin typeface="Courier New Bold" panose="02070309020205020404" charset="0"/>
                      <a:ea typeface="Courier New Bold" panose="02070309020205020404" charset="0"/>
                      <a:cs typeface="Courier New Bold" panose="02070309020205020404" charset="0"/>
                      <a:sym typeface="Courier New Bold" panose="02070309020205020404" charset="0"/>
                    </a:rPr>
                    <a:t>1111</a:t>
                  </a:r>
                </a:p>
              </p:txBody>
            </p:sp>
          </p:grpSp>
        </p:grpSp>
        <p:sp>
          <p:nvSpPr>
            <p:cNvPr id="17" name="Rectangle 151"/>
            <p:cNvSpPr/>
            <p:nvPr/>
          </p:nvSpPr>
          <p:spPr bwMode="auto">
            <a:xfrm>
              <a:off x="0" y="282"/>
              <a:ext cx="362"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Hex</a:t>
              </a:r>
            </a:p>
          </p:txBody>
        </p:sp>
        <p:sp>
          <p:nvSpPr>
            <p:cNvPr id="18" name="Rectangle 152"/>
            <p:cNvSpPr/>
            <p:nvPr/>
          </p:nvSpPr>
          <p:spPr bwMode="auto">
            <a:xfrm>
              <a:off x="299" y="282"/>
              <a:ext cx="641"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Decimal</a:t>
              </a:r>
            </a:p>
          </p:txBody>
        </p:sp>
        <p:sp>
          <p:nvSpPr>
            <p:cNvPr id="19" name="Rectangle 153"/>
            <p:cNvSpPr/>
            <p:nvPr/>
          </p:nvSpPr>
          <p:spPr bwMode="auto">
            <a:xfrm>
              <a:off x="719" y="282"/>
              <a:ext cx="451" cy="198"/>
            </a:xfrm>
            <a:prstGeom prst="rect">
              <a:avLst/>
            </a:prstGeom>
            <a:grpFill/>
            <a:ln w="25400">
              <a:noFill/>
              <a:miter lim="800000"/>
            </a:ln>
          </p:spPr>
          <p:txBody>
            <a:bodyPr wrap="square" lIns="50800" tIns="50800" bIns="50800">
              <a:spAutoFit/>
            </a:bodyPr>
            <a:lstStyle/>
            <a:p>
              <a:pPr eaLnBrk="1" hangingPunct="1"/>
              <a:r>
                <a:rPr lang="en-US" sz="1600">
                  <a:solidFill>
                    <a:srgbClr val="000066"/>
                  </a:solidFill>
                  <a:latin typeface="Helvetica" charset="0"/>
                  <a:ea typeface="Helvetica" charset="0"/>
                  <a:cs typeface="Helvetica" charset="0"/>
                  <a:sym typeface="Helvetica" charset="0"/>
                </a:rPr>
                <a:t>Binary</a:t>
              </a:r>
            </a:p>
          </p:txBody>
        </p:sp>
      </p:grpSp>
      <p:sp>
        <p:nvSpPr>
          <p:cNvPr id="5" name="文本框 4"/>
          <p:cNvSpPr txBox="1"/>
          <p:nvPr/>
        </p:nvSpPr>
        <p:spPr>
          <a:xfrm>
            <a:off x="1112520" y="2807335"/>
            <a:ext cx="5288280" cy="2306955"/>
          </a:xfrm>
          <a:prstGeom prst="rect">
            <a:avLst/>
          </a:prstGeom>
          <a:noFill/>
        </p:spPr>
        <p:txBody>
          <a:bodyPr wrap="square" rtlCol="0">
            <a:spAutoFit/>
          </a:bodyPr>
          <a:lstStyle/>
          <a:p>
            <a:pPr marL="838200" lvl="1" indent="-285750" eaLnBrk="1" hangingPunct="1">
              <a:buFont typeface="BatangChe" panose="02030609000101010101" charset="-127"/>
              <a:buChar char="-"/>
            </a:pPr>
            <a:r>
              <a:rPr lang="en-US" altLang="zh-CN" sz="2400" dirty="0">
                <a:sym typeface="+mn-ea"/>
              </a:rPr>
              <a:t>16</a:t>
            </a:r>
            <a:r>
              <a:rPr lang="zh-CN" altLang="en-US" sz="2400" dirty="0">
                <a:sym typeface="+mn-ea"/>
              </a:rPr>
              <a:t>进制</a:t>
            </a:r>
            <a:r>
              <a:rPr lang="en-US" sz="2400" dirty="0">
                <a:sym typeface="+mn-ea"/>
              </a:rPr>
              <a:t> 00</a:t>
            </a:r>
            <a:r>
              <a:rPr lang="en-US" sz="2400" baseline="-6000" dirty="0">
                <a:sym typeface="+mn-ea"/>
              </a:rPr>
              <a:t>16</a:t>
            </a:r>
            <a:r>
              <a:rPr lang="en-US" sz="2400" dirty="0">
                <a:sym typeface="+mn-ea"/>
              </a:rPr>
              <a:t> to FF</a:t>
            </a:r>
            <a:r>
              <a:rPr lang="en-US" sz="2400" baseline="-6000" dirty="0">
                <a:sym typeface="+mn-ea"/>
              </a:rPr>
              <a:t>16</a:t>
            </a:r>
            <a:endParaRPr lang="en-US" sz="2400" dirty="0"/>
          </a:p>
          <a:p>
            <a:pPr marL="1123950" lvl="2" indent="-285750" eaLnBrk="1" hangingPunct="1">
              <a:buFont typeface="BatangChe" panose="02030609000101010101" charset="-127"/>
              <a:buChar char="-"/>
            </a:pPr>
            <a:r>
              <a:rPr lang="zh-CN" altLang="en-US" sz="2400" dirty="0">
                <a:sym typeface="+mn-ea"/>
              </a:rPr>
              <a:t>数字：</a:t>
            </a:r>
            <a:r>
              <a:rPr lang="en-US" sz="2400" dirty="0">
                <a:sym typeface="+mn-ea"/>
              </a:rPr>
              <a:t>‘0’ </a:t>
            </a:r>
            <a:r>
              <a:rPr lang="en-US" altLang="zh-CN" sz="2400" dirty="0">
                <a:sym typeface="+mn-ea"/>
              </a:rPr>
              <a:t>~</a:t>
            </a:r>
            <a:r>
              <a:rPr lang="en-US" sz="2400" dirty="0">
                <a:sym typeface="+mn-ea"/>
              </a:rPr>
              <a:t> ‘9’ </a:t>
            </a:r>
            <a:r>
              <a:rPr lang="zh-CN" altLang="en-US" sz="2400" dirty="0">
                <a:sym typeface="+mn-ea"/>
              </a:rPr>
              <a:t>以及</a:t>
            </a:r>
            <a:r>
              <a:rPr lang="en-US" sz="2400" dirty="0">
                <a:sym typeface="+mn-ea"/>
              </a:rPr>
              <a:t> ‘A’ </a:t>
            </a:r>
            <a:r>
              <a:rPr lang="en-US" altLang="zh-CN" sz="2400" dirty="0">
                <a:sym typeface="+mn-ea"/>
              </a:rPr>
              <a:t>~</a:t>
            </a:r>
            <a:r>
              <a:rPr lang="en-US" sz="2400" dirty="0">
                <a:sym typeface="+mn-ea"/>
              </a:rPr>
              <a:t> ‘F’</a:t>
            </a:r>
            <a:endParaRPr lang="en-US" sz="2400" dirty="0"/>
          </a:p>
          <a:p>
            <a:pPr marL="1123950" lvl="2" indent="-285750" eaLnBrk="1" hangingPunct="1">
              <a:buFont typeface="BatangChe" panose="02030609000101010101" charset="-127"/>
              <a:buChar char="-"/>
            </a:pPr>
            <a:r>
              <a:rPr lang="en-US" sz="2400" dirty="0">
                <a:sym typeface="+mn-ea"/>
              </a:rPr>
              <a:t>FA1D37B</a:t>
            </a:r>
            <a:r>
              <a:rPr lang="en-US" sz="2400" baseline="-6000" dirty="0">
                <a:sym typeface="+mn-ea"/>
              </a:rPr>
              <a:t>16</a:t>
            </a:r>
            <a:r>
              <a:rPr lang="en-US" sz="2400" dirty="0">
                <a:sym typeface="+mn-ea"/>
              </a:rPr>
              <a:t> </a:t>
            </a:r>
            <a:r>
              <a:rPr lang="zh-CN" altLang="en-US" sz="2400" dirty="0">
                <a:sym typeface="+mn-ea"/>
              </a:rPr>
              <a:t>的</a:t>
            </a:r>
            <a:r>
              <a:rPr lang="en-US" sz="2400" dirty="0">
                <a:sym typeface="+mn-ea"/>
              </a:rPr>
              <a:t> C</a:t>
            </a:r>
            <a:r>
              <a:rPr lang="zh-CN" altLang="en-US" sz="2400" dirty="0">
                <a:sym typeface="+mn-ea"/>
              </a:rPr>
              <a:t>语言表示</a:t>
            </a:r>
            <a:r>
              <a:rPr lang="zh-CN" altLang="en-US" sz="2400" i="1" dirty="0">
                <a:sym typeface="+mn-ea"/>
              </a:rPr>
              <a:t>（</a:t>
            </a:r>
            <a:r>
              <a:rPr lang="en-US" altLang="zh-CN" sz="2400" i="1" dirty="0">
                <a:sym typeface="+mn-ea"/>
              </a:rPr>
              <a:t>0x</a:t>
            </a:r>
            <a:r>
              <a:rPr lang="zh-CN" altLang="en-US" sz="2400" i="1" dirty="0">
                <a:sym typeface="+mn-ea"/>
              </a:rPr>
              <a:t>开头）</a:t>
            </a:r>
            <a:r>
              <a:rPr lang="zh-CN" altLang="en-US" sz="2400" dirty="0">
                <a:sym typeface="+mn-ea"/>
              </a:rPr>
              <a:t>：</a:t>
            </a:r>
            <a:endParaRPr lang="en-US" sz="2400" dirty="0"/>
          </a:p>
          <a:p>
            <a:pPr marL="1295400" lvl="3"/>
            <a:r>
              <a:rPr lang="en-US" sz="2400" dirty="0">
                <a:solidFill>
                  <a:srgbClr val="FF0000"/>
                </a:solidFill>
                <a:sym typeface="+mn-ea"/>
              </a:rPr>
              <a:t>0x</a:t>
            </a:r>
            <a:r>
              <a:rPr lang="en-US" sz="2400" dirty="0">
                <a:sym typeface="+mn-ea"/>
              </a:rPr>
              <a:t>FA1D37B</a:t>
            </a:r>
            <a:endParaRPr lang="en-US" sz="2400" dirty="0"/>
          </a:p>
          <a:p>
            <a:pPr marL="1295400" lvl="3"/>
            <a:r>
              <a:rPr lang="en-US" sz="2400" dirty="0">
                <a:solidFill>
                  <a:srgbClr val="FF0000"/>
                </a:solidFill>
                <a:sym typeface="+mn-ea"/>
              </a:rPr>
              <a:t>0x</a:t>
            </a:r>
            <a:r>
              <a:rPr lang="en-US" sz="2400" dirty="0">
                <a:sym typeface="+mn-ea"/>
              </a:rPr>
              <a:t>fa1d37b </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ldLvl="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8" name="Rectangle 3"/>
          <p:cNvSpPr>
            <a:spLocks noChangeArrowheads="1"/>
          </p:cNvSpPr>
          <p:nvPr/>
        </p:nvSpPr>
        <p:spPr bwMode="auto">
          <a:xfrm>
            <a:off x="7670800" y="1254106"/>
            <a:ext cx="2116138" cy="1981200"/>
          </a:xfrm>
          <a:prstGeom prst="rect">
            <a:avLst/>
          </a:prstGeom>
          <a:noFill/>
          <a:ln w="3175">
            <a:solidFill>
              <a:srgbClr val="000000"/>
            </a:solidFill>
            <a:miter lim="800000"/>
            <a:headEnd/>
            <a:tailEnd/>
          </a:ln>
        </p:spPr>
        <p:txBody>
          <a:bodyPr lIns="80467" tIns="40234" rIns="80467" bIns="40234"/>
          <a:lstStyle/>
          <a:p>
            <a:pPr algn="just"/>
            <a:r>
              <a:rPr lang="en-US" altLang="zh-CN" sz="2000" b="1">
                <a:solidFill>
                  <a:srgbClr val="000000"/>
                </a:solidFill>
                <a:latin typeface="微软雅黑" pitchFamily="34" charset="-122"/>
                <a:ea typeface="微软雅黑" pitchFamily="34" charset="-122"/>
              </a:rPr>
              <a:t>1  double d;</a:t>
            </a:r>
          </a:p>
          <a:p>
            <a:pPr algn="just"/>
            <a:r>
              <a:rPr lang="en-US" altLang="zh-CN" sz="2000" b="1">
                <a:solidFill>
                  <a:srgbClr val="000000"/>
                </a:solidFill>
                <a:latin typeface="微软雅黑" pitchFamily="34" charset="-122"/>
                <a:ea typeface="微软雅黑" pitchFamily="34" charset="-122"/>
              </a:rPr>
              <a:t>2 </a:t>
            </a:r>
          </a:p>
          <a:p>
            <a:pPr algn="just"/>
            <a:r>
              <a:rPr lang="en-US" altLang="zh-CN" sz="2000" b="1">
                <a:solidFill>
                  <a:srgbClr val="000000"/>
                </a:solidFill>
                <a:latin typeface="微软雅黑" pitchFamily="34" charset="-122"/>
                <a:ea typeface="微软雅黑" pitchFamily="34" charset="-122"/>
              </a:rPr>
              <a:t>3  void p1( ) </a:t>
            </a:r>
          </a:p>
          <a:p>
            <a:pPr algn="just"/>
            <a:r>
              <a:rPr lang="en-US" altLang="zh-CN" sz="2000" b="1">
                <a:solidFill>
                  <a:srgbClr val="000000"/>
                </a:solidFill>
                <a:latin typeface="微软雅黑" pitchFamily="34" charset="-122"/>
                <a:ea typeface="微软雅黑" pitchFamily="34" charset="-122"/>
              </a:rPr>
              <a:t>4  {</a:t>
            </a:r>
          </a:p>
          <a:p>
            <a:pPr algn="just"/>
            <a:r>
              <a:rPr lang="en-US" altLang="zh-CN" sz="2000" b="1">
                <a:solidFill>
                  <a:srgbClr val="000000"/>
                </a:solidFill>
                <a:latin typeface="微软雅黑" pitchFamily="34" charset="-122"/>
                <a:ea typeface="微软雅黑" pitchFamily="34" charset="-122"/>
              </a:rPr>
              <a:t>5    d=1.0;</a:t>
            </a:r>
          </a:p>
          <a:p>
            <a:pPr algn="just"/>
            <a:r>
              <a:rPr lang="en-US" altLang="zh-CN" sz="2000" b="1">
                <a:solidFill>
                  <a:srgbClr val="000000"/>
                </a:solidFill>
                <a:latin typeface="微软雅黑" pitchFamily="34" charset="-122"/>
                <a:ea typeface="微软雅黑" pitchFamily="34" charset="-122"/>
              </a:rPr>
              <a:t>6  }</a:t>
            </a:r>
            <a:endParaRPr lang="en-US" altLang="zh-CN" sz="2000" b="1">
              <a:latin typeface="微软雅黑" pitchFamily="34" charset="-122"/>
              <a:ea typeface="微软雅黑" pitchFamily="34" charset="-122"/>
            </a:endParaRPr>
          </a:p>
        </p:txBody>
      </p:sp>
      <p:sp>
        <p:nvSpPr>
          <p:cNvPr id="390149" name="Rectangle 3"/>
          <p:cNvSpPr>
            <a:spLocks noChangeArrowheads="1"/>
          </p:cNvSpPr>
          <p:nvPr/>
        </p:nvSpPr>
        <p:spPr bwMode="auto">
          <a:xfrm>
            <a:off x="1955801" y="1254106"/>
            <a:ext cx="4905375" cy="2565400"/>
          </a:xfrm>
          <a:prstGeom prst="rect">
            <a:avLst/>
          </a:prstGeom>
          <a:noFill/>
          <a:ln w="3175">
            <a:solidFill>
              <a:srgbClr val="000000"/>
            </a:solidFill>
            <a:miter lim="800000"/>
            <a:headEnd/>
            <a:tailEnd/>
          </a:ln>
        </p:spPr>
        <p:txBody>
          <a:bodyPr lIns="80467" tIns="40234" rIns="80467" bIns="40234"/>
          <a:lstStyle/>
          <a:p>
            <a:pPr algn="just"/>
            <a:r>
              <a:rPr lang="en-US" altLang="zh-CN" sz="2000" b="1" dirty="0">
                <a:solidFill>
                  <a:srgbClr val="000000"/>
                </a:solidFill>
                <a:latin typeface="微软雅黑" pitchFamily="34" charset="-122"/>
                <a:ea typeface="微软雅黑" pitchFamily="34" charset="-122"/>
              </a:rPr>
              <a:t>1  </a:t>
            </a:r>
            <a:r>
              <a:rPr lang="en-US" altLang="zh-CN" sz="2000" b="1" dirty="0" err="1">
                <a:solidFill>
                  <a:srgbClr val="000000"/>
                </a:solidFill>
                <a:latin typeface="微软雅黑" pitchFamily="34" charset="-122"/>
                <a:ea typeface="微软雅黑" pitchFamily="34" charset="-122"/>
              </a:rPr>
              <a:t>int</a:t>
            </a:r>
            <a:r>
              <a:rPr lang="en-US" altLang="zh-CN" sz="2000" b="1" dirty="0">
                <a:solidFill>
                  <a:srgbClr val="000000"/>
                </a:solidFill>
                <a:latin typeface="微软雅黑" pitchFamily="34" charset="-122"/>
                <a:ea typeface="微软雅黑" pitchFamily="34" charset="-122"/>
              </a:rPr>
              <a:t> d=100;</a:t>
            </a:r>
          </a:p>
          <a:p>
            <a:pPr algn="just"/>
            <a:r>
              <a:rPr lang="en-US" altLang="zh-CN" sz="2000" b="1" dirty="0">
                <a:solidFill>
                  <a:srgbClr val="000000"/>
                </a:solidFill>
                <a:latin typeface="微软雅黑" pitchFamily="34" charset="-122"/>
                <a:ea typeface="微软雅黑" pitchFamily="34" charset="-122"/>
              </a:rPr>
              <a:t>2  </a:t>
            </a:r>
            <a:r>
              <a:rPr lang="en-US" altLang="zh-CN" sz="2000" b="1" dirty="0" err="1">
                <a:solidFill>
                  <a:srgbClr val="000000"/>
                </a:solidFill>
                <a:latin typeface="微软雅黑" pitchFamily="34" charset="-122"/>
                <a:ea typeface="微软雅黑" pitchFamily="34" charset="-122"/>
              </a:rPr>
              <a:t>int</a:t>
            </a:r>
            <a:r>
              <a:rPr lang="en-US" altLang="zh-CN" sz="2000" b="1" dirty="0">
                <a:solidFill>
                  <a:srgbClr val="000000"/>
                </a:solidFill>
                <a:latin typeface="微软雅黑" pitchFamily="34" charset="-122"/>
                <a:ea typeface="微软雅黑" pitchFamily="34" charset="-122"/>
              </a:rPr>
              <a:t> x=200;</a:t>
            </a:r>
          </a:p>
          <a:p>
            <a:pPr algn="just"/>
            <a:r>
              <a:rPr lang="en-US" altLang="zh-CN" sz="2000" b="1" dirty="0">
                <a:solidFill>
                  <a:srgbClr val="000000"/>
                </a:solidFill>
                <a:latin typeface="微软雅黑" pitchFamily="34" charset="-122"/>
                <a:ea typeface="微软雅黑" pitchFamily="34" charset="-122"/>
              </a:rPr>
              <a:t>3  </a:t>
            </a:r>
            <a:r>
              <a:rPr lang="en-US" altLang="zh-CN" sz="2000" b="1" dirty="0" err="1">
                <a:solidFill>
                  <a:srgbClr val="000000"/>
                </a:solidFill>
                <a:latin typeface="微软雅黑" pitchFamily="34" charset="-122"/>
                <a:ea typeface="微软雅黑" pitchFamily="34" charset="-122"/>
              </a:rPr>
              <a:t>int</a:t>
            </a:r>
            <a:r>
              <a:rPr lang="en-US" altLang="zh-CN" sz="2000" b="1" dirty="0">
                <a:solidFill>
                  <a:srgbClr val="000000"/>
                </a:solidFill>
                <a:latin typeface="微软雅黑" pitchFamily="34" charset="-122"/>
                <a:ea typeface="微软雅黑" pitchFamily="34" charset="-122"/>
              </a:rPr>
              <a:t> main() </a:t>
            </a:r>
          </a:p>
          <a:p>
            <a:pPr algn="just"/>
            <a:r>
              <a:rPr lang="en-US" altLang="zh-CN" sz="2000" b="1" dirty="0">
                <a:solidFill>
                  <a:srgbClr val="000000"/>
                </a:solidFill>
                <a:latin typeface="微软雅黑" pitchFamily="34" charset="-122"/>
                <a:ea typeface="微软雅黑" pitchFamily="34" charset="-122"/>
              </a:rPr>
              <a:t>4  {  </a:t>
            </a:r>
          </a:p>
          <a:p>
            <a:pPr algn="just"/>
            <a:r>
              <a:rPr lang="en-US" altLang="zh-CN" sz="2000" b="1" dirty="0">
                <a:solidFill>
                  <a:srgbClr val="000000"/>
                </a:solidFill>
                <a:latin typeface="微软雅黑" pitchFamily="34" charset="-122"/>
                <a:ea typeface="微软雅黑" pitchFamily="34" charset="-122"/>
              </a:rPr>
              <a:t>5    p1( );</a:t>
            </a:r>
          </a:p>
          <a:p>
            <a:pPr algn="just"/>
            <a:r>
              <a:rPr lang="en-US" altLang="zh-CN" sz="2000" b="1" dirty="0">
                <a:solidFill>
                  <a:srgbClr val="000000"/>
                </a:solidFill>
                <a:latin typeface="微软雅黑" pitchFamily="34" charset="-122"/>
                <a:ea typeface="微软雅黑" pitchFamily="34" charset="-122"/>
              </a:rPr>
              <a:t>6    </a:t>
            </a:r>
            <a:r>
              <a:rPr lang="en-US" altLang="zh-CN" sz="2000" b="1" dirty="0" err="1">
                <a:solidFill>
                  <a:srgbClr val="000000"/>
                </a:solidFill>
                <a:latin typeface="微软雅黑" pitchFamily="34" charset="-122"/>
                <a:ea typeface="微软雅黑" pitchFamily="34" charset="-122"/>
              </a:rPr>
              <a:t>printf</a:t>
            </a:r>
            <a:r>
              <a:rPr lang="en-US" altLang="zh-CN" sz="2000" b="1" dirty="0">
                <a:solidFill>
                  <a:srgbClr val="000000"/>
                </a:solidFill>
                <a:latin typeface="微软雅黑" pitchFamily="34" charset="-122"/>
                <a:ea typeface="微软雅黑" pitchFamily="34" charset="-122"/>
              </a:rPr>
              <a:t> (“d=%d, x=%d\n”, d, x );</a:t>
            </a:r>
          </a:p>
          <a:p>
            <a:pPr algn="just"/>
            <a:r>
              <a:rPr lang="en-US" altLang="zh-CN" sz="2000" b="1" dirty="0">
                <a:solidFill>
                  <a:srgbClr val="000000"/>
                </a:solidFill>
                <a:latin typeface="微软雅黑" pitchFamily="34" charset="-122"/>
                <a:ea typeface="微软雅黑" pitchFamily="34" charset="-122"/>
              </a:rPr>
              <a:t>7    return 0;</a:t>
            </a:r>
          </a:p>
          <a:p>
            <a:pPr algn="just"/>
            <a:r>
              <a:rPr lang="en-US" altLang="zh-CN" sz="2000" b="1" dirty="0">
                <a:solidFill>
                  <a:srgbClr val="000000"/>
                </a:solidFill>
                <a:latin typeface="微软雅黑" pitchFamily="34" charset="-122"/>
                <a:ea typeface="微软雅黑" pitchFamily="34" charset="-122"/>
              </a:rPr>
              <a:t>8  }</a:t>
            </a:r>
          </a:p>
          <a:p>
            <a:endParaRPr lang="en-US" altLang="zh-CN" sz="2000" b="1" dirty="0">
              <a:latin typeface="微软雅黑" pitchFamily="34" charset="-122"/>
              <a:ea typeface="微软雅黑" pitchFamily="34" charset="-122"/>
            </a:endParaRPr>
          </a:p>
        </p:txBody>
      </p:sp>
      <p:sp>
        <p:nvSpPr>
          <p:cNvPr id="390150" name="Rectangle 6"/>
          <p:cNvSpPr>
            <a:spLocks noChangeArrowheads="1"/>
          </p:cNvSpPr>
          <p:nvPr/>
        </p:nvSpPr>
        <p:spPr bwMode="auto">
          <a:xfrm>
            <a:off x="1911351" y="714356"/>
            <a:ext cx="7561263" cy="584200"/>
          </a:xfrm>
          <a:prstGeom prst="rect">
            <a:avLst/>
          </a:prstGeom>
          <a:noFill/>
          <a:ln w="9525">
            <a:noFill/>
            <a:miter lim="800000"/>
            <a:headEnd/>
            <a:tailEnd/>
          </a:ln>
        </p:spPr>
        <p:txBody>
          <a:bodyPr/>
          <a:lstStyle/>
          <a:p>
            <a:pPr marL="342900" indent="-342900">
              <a:lnSpc>
                <a:spcPct val="115000"/>
              </a:lnSpc>
              <a:spcBef>
                <a:spcPct val="20000"/>
              </a:spcBef>
            </a:pPr>
            <a:r>
              <a:rPr lang="en-US" altLang="zh-CN" sz="2400" b="1" dirty="0" err="1"/>
              <a:t>main.c</a:t>
            </a:r>
            <a:r>
              <a:rPr lang="en-US" altLang="zh-CN" sz="2400" b="1" dirty="0"/>
              <a:t>                                                        p1.c</a:t>
            </a:r>
          </a:p>
        </p:txBody>
      </p:sp>
      <p:pic>
        <p:nvPicPr>
          <p:cNvPr id="587778" name="Picture 2"/>
          <p:cNvPicPr>
            <a:picLocks noChangeAspect="1" noChangeArrowheads="1"/>
          </p:cNvPicPr>
          <p:nvPr/>
        </p:nvPicPr>
        <p:blipFill rotWithShape="1">
          <a:blip r:embed="rId3"/>
          <a:srcRect t="75417"/>
          <a:stretch/>
        </p:blipFill>
        <p:spPr bwMode="auto">
          <a:xfrm>
            <a:off x="1665877" y="3972898"/>
            <a:ext cx="8860246" cy="386358"/>
          </a:xfrm>
          <a:prstGeom prst="rect">
            <a:avLst/>
          </a:prstGeom>
          <a:noFill/>
          <a:ln w="9525">
            <a:noFill/>
            <a:miter lim="800000"/>
            <a:headEnd/>
            <a:tailEnd/>
          </a:ln>
          <a:effectLst/>
        </p:spPr>
      </p:pic>
      <p:cxnSp>
        <p:nvCxnSpPr>
          <p:cNvPr id="11" name="直接连接符 10"/>
          <p:cNvCxnSpPr/>
          <p:nvPr/>
        </p:nvCxnSpPr>
        <p:spPr>
          <a:xfrm>
            <a:off x="1666844" y="4429132"/>
            <a:ext cx="8715436"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356140" y="4959171"/>
            <a:ext cx="1080120" cy="40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7581165" y="4977026"/>
            <a:ext cx="630070" cy="369332"/>
          </a:xfrm>
          <a:prstGeom prst="rect">
            <a:avLst/>
          </a:prstGeom>
          <a:noFill/>
        </p:spPr>
        <p:txBody>
          <a:bodyPr wrap="square" rtlCol="0">
            <a:spAutoFit/>
          </a:bodyPr>
          <a:lstStyle/>
          <a:p>
            <a:r>
              <a:rPr lang="en-US" dirty="0"/>
              <a:t>100</a:t>
            </a:r>
          </a:p>
        </p:txBody>
      </p:sp>
      <p:sp>
        <p:nvSpPr>
          <p:cNvPr id="10" name="文本框 9"/>
          <p:cNvSpPr txBox="1"/>
          <p:nvPr/>
        </p:nvSpPr>
        <p:spPr>
          <a:xfrm>
            <a:off x="6855002" y="4977026"/>
            <a:ext cx="630070" cy="369332"/>
          </a:xfrm>
          <a:prstGeom prst="rect">
            <a:avLst/>
          </a:prstGeom>
          <a:noFill/>
        </p:spPr>
        <p:txBody>
          <a:bodyPr wrap="square" rtlCol="0">
            <a:spAutoFit/>
          </a:bodyPr>
          <a:lstStyle/>
          <a:p>
            <a:r>
              <a:rPr lang="en-US" b="1" dirty="0">
                <a:solidFill>
                  <a:srgbClr val="FF0000"/>
                </a:solidFill>
              </a:rPr>
              <a:t>4B</a:t>
            </a:r>
          </a:p>
        </p:txBody>
      </p:sp>
      <p:sp>
        <p:nvSpPr>
          <p:cNvPr id="12" name="文本框 11"/>
          <p:cNvSpPr txBox="1"/>
          <p:nvPr/>
        </p:nvSpPr>
        <p:spPr>
          <a:xfrm>
            <a:off x="8436261" y="4977026"/>
            <a:ext cx="405045" cy="369332"/>
          </a:xfrm>
          <a:prstGeom prst="rect">
            <a:avLst/>
          </a:prstGeom>
          <a:noFill/>
        </p:spPr>
        <p:txBody>
          <a:bodyPr wrap="square" rtlCol="0">
            <a:spAutoFit/>
          </a:bodyPr>
          <a:lstStyle/>
          <a:p>
            <a:r>
              <a:rPr lang="en-US" dirty="0"/>
              <a:t>d</a:t>
            </a:r>
          </a:p>
        </p:txBody>
      </p:sp>
      <p:sp>
        <p:nvSpPr>
          <p:cNvPr id="14" name="矩形 13"/>
          <p:cNvSpPr/>
          <p:nvPr/>
        </p:nvSpPr>
        <p:spPr>
          <a:xfrm>
            <a:off x="7365752" y="5364216"/>
            <a:ext cx="1080120" cy="40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p:cNvSpPr txBox="1"/>
          <p:nvPr/>
        </p:nvSpPr>
        <p:spPr>
          <a:xfrm>
            <a:off x="7590777" y="5382071"/>
            <a:ext cx="630070" cy="369332"/>
          </a:xfrm>
          <a:prstGeom prst="rect">
            <a:avLst/>
          </a:prstGeom>
          <a:noFill/>
        </p:spPr>
        <p:txBody>
          <a:bodyPr wrap="square" rtlCol="0">
            <a:spAutoFit/>
          </a:bodyPr>
          <a:lstStyle/>
          <a:p>
            <a:r>
              <a:rPr lang="en-US" dirty="0"/>
              <a:t>200</a:t>
            </a:r>
          </a:p>
        </p:txBody>
      </p:sp>
      <p:sp>
        <p:nvSpPr>
          <p:cNvPr id="16" name="文本框 15"/>
          <p:cNvSpPr txBox="1"/>
          <p:nvPr/>
        </p:nvSpPr>
        <p:spPr>
          <a:xfrm>
            <a:off x="6864614" y="5382071"/>
            <a:ext cx="630070" cy="369332"/>
          </a:xfrm>
          <a:prstGeom prst="rect">
            <a:avLst/>
          </a:prstGeom>
          <a:noFill/>
        </p:spPr>
        <p:txBody>
          <a:bodyPr wrap="square" rtlCol="0">
            <a:spAutoFit/>
          </a:bodyPr>
          <a:lstStyle/>
          <a:p>
            <a:r>
              <a:rPr lang="en-US" b="1" dirty="0">
                <a:solidFill>
                  <a:srgbClr val="FF0000"/>
                </a:solidFill>
              </a:rPr>
              <a:t>4B</a:t>
            </a:r>
          </a:p>
        </p:txBody>
      </p:sp>
      <p:sp>
        <p:nvSpPr>
          <p:cNvPr id="17" name="文本框 16"/>
          <p:cNvSpPr txBox="1"/>
          <p:nvPr/>
        </p:nvSpPr>
        <p:spPr>
          <a:xfrm>
            <a:off x="8445873" y="5382071"/>
            <a:ext cx="405045" cy="369332"/>
          </a:xfrm>
          <a:prstGeom prst="rect">
            <a:avLst/>
          </a:prstGeom>
          <a:noFill/>
        </p:spPr>
        <p:txBody>
          <a:bodyPr wrap="square" rtlCol="0">
            <a:spAutoFit/>
          </a:bodyPr>
          <a:lstStyle/>
          <a:p>
            <a:r>
              <a:rPr lang="en-US" dirty="0"/>
              <a:t>x</a:t>
            </a:r>
          </a:p>
        </p:txBody>
      </p:sp>
      <p:cxnSp>
        <p:nvCxnSpPr>
          <p:cNvPr id="6" name="直接箭头连接符 5"/>
          <p:cNvCxnSpPr/>
          <p:nvPr/>
        </p:nvCxnSpPr>
        <p:spPr>
          <a:xfrm flipH="1">
            <a:off x="8076221" y="2888941"/>
            <a:ext cx="652649" cy="1935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672050" y="5040559"/>
            <a:ext cx="6571968" cy="646331"/>
          </a:xfrm>
          <a:prstGeom prst="rect">
            <a:avLst/>
          </a:prstGeom>
          <a:noFill/>
        </p:spPr>
        <p:txBody>
          <a:bodyPr wrap="square" rtlCol="0">
            <a:spAutoFit/>
          </a:bodyPr>
          <a:lstStyle/>
          <a:p>
            <a:r>
              <a:rPr lang="en-US" altLang="zh-CN" dirty="0"/>
              <a:t>d = 1.0 </a:t>
            </a:r>
            <a:r>
              <a:rPr lang="zh-CN" altLang="en-US" dirty="0"/>
              <a:t>对应的</a:t>
            </a:r>
            <a:r>
              <a:rPr lang="en-US" altLang="zh-CN" dirty="0"/>
              <a:t>IEEE 754</a:t>
            </a:r>
            <a:r>
              <a:rPr lang="zh-CN" altLang="en-US" dirty="0"/>
              <a:t>浮点数表示为：</a:t>
            </a:r>
            <a:endParaRPr lang="en-US" altLang="zh-CN" dirty="0"/>
          </a:p>
          <a:p>
            <a:r>
              <a:rPr lang="en-US" dirty="0"/>
              <a:t>0  011111111111  0000…000</a:t>
            </a:r>
          </a:p>
        </p:txBody>
      </p:sp>
      <p:sp>
        <p:nvSpPr>
          <p:cNvPr id="7" name="右大括号 6"/>
          <p:cNvSpPr/>
          <p:nvPr/>
        </p:nvSpPr>
        <p:spPr>
          <a:xfrm rot="5400000">
            <a:off x="3075847" y="4323300"/>
            <a:ext cx="144651" cy="2745305"/>
          </a:xfrm>
          <a:prstGeom prst="rightBrace">
            <a:avLst>
              <a:gd name="adj1" fmla="val 173252"/>
              <a:gd name="adj2" fmla="val 488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文本框 22"/>
          <p:cNvSpPr txBox="1"/>
          <p:nvPr/>
        </p:nvSpPr>
        <p:spPr>
          <a:xfrm>
            <a:off x="2765629" y="5750422"/>
            <a:ext cx="765085" cy="307777"/>
          </a:xfrm>
          <a:prstGeom prst="rect">
            <a:avLst/>
          </a:prstGeom>
          <a:noFill/>
        </p:spPr>
        <p:txBody>
          <a:bodyPr wrap="square" rtlCol="0">
            <a:spAutoFit/>
          </a:bodyPr>
          <a:lstStyle/>
          <a:p>
            <a:r>
              <a:rPr lang="zh-CN" altLang="en-US" sz="1400" dirty="0"/>
              <a:t>高</a:t>
            </a:r>
            <a:r>
              <a:rPr lang="en-US" altLang="zh-CN" sz="1400" dirty="0"/>
              <a:t>32</a:t>
            </a:r>
            <a:r>
              <a:rPr lang="zh-CN" altLang="en-US" sz="1400" dirty="0"/>
              <a:t>位</a:t>
            </a:r>
            <a:endParaRPr lang="en-US" sz="1400" dirty="0"/>
          </a:p>
        </p:txBody>
      </p:sp>
      <p:sp>
        <p:nvSpPr>
          <p:cNvPr id="8" name="矩形 7"/>
          <p:cNvSpPr/>
          <p:nvPr/>
        </p:nvSpPr>
        <p:spPr>
          <a:xfrm>
            <a:off x="1678854" y="5982013"/>
            <a:ext cx="2661306" cy="369332"/>
          </a:xfrm>
          <a:prstGeom prst="rect">
            <a:avLst/>
          </a:prstGeom>
        </p:spPr>
        <p:txBody>
          <a:bodyPr wrap="none">
            <a:spAutoFit/>
          </a:bodyPr>
          <a:lstStyle/>
          <a:p>
            <a:r>
              <a:rPr lang="en-US" dirty="0"/>
              <a:t>0  0000000000  0000…000</a:t>
            </a:r>
          </a:p>
        </p:txBody>
      </p:sp>
      <p:sp>
        <p:nvSpPr>
          <p:cNvPr id="25" name="右大括号 24"/>
          <p:cNvSpPr/>
          <p:nvPr/>
        </p:nvSpPr>
        <p:spPr>
          <a:xfrm rot="5400000">
            <a:off x="3075847" y="5004390"/>
            <a:ext cx="144651" cy="2745305"/>
          </a:xfrm>
          <a:prstGeom prst="rightBrace">
            <a:avLst>
              <a:gd name="adj1" fmla="val 173252"/>
              <a:gd name="adj2" fmla="val 48885"/>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文本框 25"/>
          <p:cNvSpPr txBox="1"/>
          <p:nvPr/>
        </p:nvSpPr>
        <p:spPr>
          <a:xfrm>
            <a:off x="2765629" y="6431512"/>
            <a:ext cx="765085" cy="307777"/>
          </a:xfrm>
          <a:prstGeom prst="rect">
            <a:avLst/>
          </a:prstGeom>
          <a:noFill/>
        </p:spPr>
        <p:txBody>
          <a:bodyPr wrap="square" rtlCol="0">
            <a:spAutoFit/>
          </a:bodyPr>
          <a:lstStyle/>
          <a:p>
            <a:r>
              <a:rPr lang="zh-CN" altLang="en-US" sz="1400" dirty="0"/>
              <a:t>低</a:t>
            </a:r>
            <a:r>
              <a:rPr lang="en-US" altLang="zh-CN" sz="1400" dirty="0"/>
              <a:t>32</a:t>
            </a:r>
            <a:r>
              <a:rPr lang="zh-CN" altLang="en-US" sz="1400" dirty="0"/>
              <a:t>位</a:t>
            </a:r>
            <a:endParaRPr lang="en-US" sz="1400" dirty="0"/>
          </a:p>
        </p:txBody>
      </p:sp>
      <p:cxnSp>
        <p:nvCxnSpPr>
          <p:cNvPr id="28" name="直接箭头连接符 27"/>
          <p:cNvCxnSpPr/>
          <p:nvPr/>
        </p:nvCxnSpPr>
        <p:spPr>
          <a:xfrm>
            <a:off x="4700846" y="5566737"/>
            <a:ext cx="216376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691234" y="5161693"/>
            <a:ext cx="2214857" cy="1004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322281" y="5419807"/>
            <a:ext cx="1436844" cy="307777"/>
          </a:xfrm>
          <a:prstGeom prst="rect">
            <a:avLst/>
          </a:prstGeom>
          <a:noFill/>
        </p:spPr>
        <p:txBody>
          <a:bodyPr wrap="square" rtlCol="0">
            <a:spAutoFit/>
          </a:bodyPr>
          <a:lstStyle/>
          <a:p>
            <a:r>
              <a:rPr lang="en-US" altLang="zh-CN" sz="1400" dirty="0"/>
              <a:t>1072693248</a:t>
            </a:r>
            <a:endParaRPr lang="en-US" sz="1400" dirty="0"/>
          </a:p>
        </p:txBody>
      </p:sp>
      <p:sp>
        <p:nvSpPr>
          <p:cNvPr id="34" name="文本框 33"/>
          <p:cNvSpPr txBox="1"/>
          <p:nvPr/>
        </p:nvSpPr>
        <p:spPr>
          <a:xfrm>
            <a:off x="7745826" y="5007804"/>
            <a:ext cx="290918" cy="307777"/>
          </a:xfrm>
          <a:prstGeom prst="rect">
            <a:avLst/>
          </a:prstGeom>
          <a:noFill/>
        </p:spPr>
        <p:txBody>
          <a:bodyPr wrap="square" rtlCol="0">
            <a:spAutoFit/>
          </a:bodyPr>
          <a:lstStyle/>
          <a:p>
            <a:r>
              <a:rPr lang="en-US" altLang="zh-CN" sz="1400" dirty="0"/>
              <a:t>0</a:t>
            </a:r>
            <a:endParaRPr lang="en-US" sz="1400" dirty="0"/>
          </a:p>
        </p:txBody>
      </p:sp>
    </p:spTree>
    <p:extLst>
      <p:ext uri="{BB962C8B-B14F-4D97-AF65-F5344CB8AC3E}">
        <p14:creationId xmlns:p14="http://schemas.microsoft.com/office/powerpoint/2010/main" val="38735153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10" grpId="0"/>
      <p:bldP spid="12" grpId="0"/>
      <p:bldP spid="14" grpId="0" animBg="1"/>
      <p:bldP spid="15" grpId="0"/>
      <p:bldP spid="15" grpId="1"/>
      <p:bldP spid="16" grpId="0"/>
      <p:bldP spid="17" grpId="0"/>
      <p:bldP spid="20" grpId="0"/>
      <p:bldP spid="7" grpId="0" animBg="1"/>
      <p:bldP spid="23" grpId="0"/>
      <p:bldP spid="8" grpId="0"/>
      <p:bldP spid="25" grpId="0" animBg="1"/>
      <p:bldP spid="26" grpId="0"/>
      <p:bldP spid="33" grpId="0"/>
      <p:bldP spid="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2.4.3  </a:t>
                      </a:r>
                      <a:r>
                        <a:rPr lang="zh-CN" altLang="en-US" sz="2400">
                          <a:solidFill>
                            <a:schemeClr val="bg1"/>
                          </a:solidFill>
                          <a:ea typeface="SimSun" pitchFamily="2" charset="-122"/>
                        </a:rPr>
                        <a:t>数字示例</a:t>
                      </a:r>
                    </a:p>
                  </a:txBody>
                  <a:tcPr>
                    <a:solidFill>
                      <a:srgbClr val="52B6B1"/>
                    </a:solidFill>
                  </a:tcPr>
                </a:tc>
                <a:extLst>
                  <a:ext uri="{0D108BD9-81ED-4DB2-BD59-A6C34878D82A}">
                    <a16:rowId xmlns:a16="http://schemas.microsoft.com/office/drawing/2014/main" val="10000"/>
                  </a:ext>
                </a:extLst>
              </a:tr>
            </a:tbl>
          </a:graphicData>
        </a:graphic>
      </p:graphicFrame>
      <p:pic>
        <p:nvPicPr>
          <p:cNvPr id="8" name="图片 7"/>
          <p:cNvPicPr>
            <a:picLocks noChangeAspect="1"/>
          </p:cNvPicPr>
          <p:nvPr/>
        </p:nvPicPr>
        <p:blipFill>
          <a:blip r:embed="rId2"/>
          <a:stretch>
            <a:fillRect/>
          </a:stretch>
        </p:blipFill>
        <p:spPr>
          <a:xfrm>
            <a:off x="2904972" y="2149890"/>
            <a:ext cx="6381750" cy="2324100"/>
          </a:xfrm>
          <a:prstGeom prst="rect">
            <a:avLst/>
          </a:prstGeom>
        </p:spPr>
      </p:pic>
      <p:sp>
        <p:nvSpPr>
          <p:cNvPr id="4" name="文本框 3"/>
          <p:cNvSpPr txBox="1"/>
          <p:nvPr/>
        </p:nvSpPr>
        <p:spPr>
          <a:xfrm>
            <a:off x="4778375" y="4655820"/>
            <a:ext cx="2635885" cy="368300"/>
          </a:xfrm>
          <a:prstGeom prst="rect">
            <a:avLst/>
          </a:prstGeom>
          <a:noFill/>
        </p:spPr>
        <p:txBody>
          <a:bodyPr wrap="square" rtlCol="0">
            <a:spAutoFit/>
          </a:bodyPr>
          <a:lstStyle/>
          <a:p>
            <a:r>
              <a:rPr lang="en-US" altLang="zh-CN" dirty="0">
                <a:sym typeface="+mn-ea"/>
              </a:rPr>
              <a:t>6</a:t>
            </a:r>
            <a:r>
              <a:rPr lang="zh-CN" altLang="en-US" dirty="0">
                <a:sym typeface="+mn-ea"/>
              </a:rPr>
              <a:t>位浮点格式可表示的值</a:t>
            </a:r>
            <a:endParaRPr lang="zh-CN" altLang="en-US"/>
          </a:p>
        </p:txBody>
      </p:sp>
      <p:sp>
        <p:nvSpPr>
          <p:cNvPr id="5" name="线形标注 2(带边框和强调线) 4"/>
          <p:cNvSpPr/>
          <p:nvPr/>
        </p:nvSpPr>
        <p:spPr>
          <a:xfrm>
            <a:off x="8503920" y="1394460"/>
            <a:ext cx="2940050" cy="716280"/>
          </a:xfrm>
          <a:prstGeom prst="accentBorderCallout2">
            <a:avLst>
              <a:gd name="adj1" fmla="val 18750"/>
              <a:gd name="adj2" fmla="val -8333"/>
              <a:gd name="adj3" fmla="val 18750"/>
              <a:gd name="adj4" fmla="val -16667"/>
              <a:gd name="adj5" fmla="val 108244"/>
              <a:gd name="adj6" fmla="val -7259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越靠近原点可表示的数越稠密</a:t>
            </a:r>
          </a:p>
        </p:txBody>
      </p:sp>
      <p:sp>
        <p:nvSpPr>
          <p:cNvPr id="7" name="文本框 6"/>
          <p:cNvSpPr txBox="1"/>
          <p:nvPr/>
        </p:nvSpPr>
        <p:spPr>
          <a:xfrm>
            <a:off x="1158240" y="1760855"/>
            <a:ext cx="2517140" cy="2646045"/>
          </a:xfrm>
          <a:prstGeom prst="rect">
            <a:avLst/>
          </a:prstGeom>
          <a:noFill/>
        </p:spPr>
        <p:txBody>
          <a:bodyPr wrap="square" rtlCol="0" anchor="t">
            <a:spAutoFit/>
          </a:bodyPr>
          <a:lstStyle/>
          <a:p>
            <a:r>
              <a:rPr lang="zh-CN" altLang="en-US" sz="16600">
                <a:latin typeface="SimSun" pitchFamily="2" charset="-122"/>
                <a:ea typeface="SimSun" pitchFamily="2" charset="-122"/>
              </a:rPr>
              <a:t>｛</a:t>
            </a:r>
          </a:p>
        </p:txBody>
      </p:sp>
      <p:sp>
        <p:nvSpPr>
          <p:cNvPr id="9" name="文本框 8"/>
          <p:cNvSpPr txBox="1"/>
          <p:nvPr/>
        </p:nvSpPr>
        <p:spPr>
          <a:xfrm>
            <a:off x="1432560" y="2438400"/>
            <a:ext cx="1021080" cy="1198880"/>
          </a:xfrm>
          <a:prstGeom prst="rect">
            <a:avLst/>
          </a:prstGeom>
          <a:noFill/>
        </p:spPr>
        <p:txBody>
          <a:bodyPr wrap="square" rtlCol="0">
            <a:spAutoFit/>
          </a:bodyPr>
          <a:lstStyle/>
          <a:p>
            <a:r>
              <a:rPr lang="en-US" altLang="zh-CN"/>
              <a:t>k=3</a:t>
            </a:r>
            <a:r>
              <a:rPr lang="zh-CN" altLang="en-US">
                <a:ea typeface="SimSun" pitchFamily="2" charset="-122"/>
              </a:rPr>
              <a:t>的阶码位和</a:t>
            </a:r>
            <a:r>
              <a:rPr lang="en-US" altLang="zh-CN">
                <a:ea typeface="SimSun" pitchFamily="2" charset="-122"/>
              </a:rPr>
              <a:t>n=2</a:t>
            </a:r>
            <a:r>
              <a:rPr lang="zh-CN" altLang="en-US">
                <a:ea typeface="SimSun" pitchFamily="2" charset="-122"/>
              </a:rPr>
              <a:t>的尾数位</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371600" y="5562600"/>
            <a:ext cx="5029200" cy="533400"/>
          </a:xfrm>
          <a:prstGeom prst="rect">
            <a:avLst/>
          </a:prstGeom>
          <a:solidFill>
            <a:schemeClr val="accent5">
              <a:lumMod val="40000"/>
              <a:lumOff val="6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 name="TextBox 2"/>
          <p:cNvSpPr txBox="1"/>
          <p:nvPr/>
        </p:nvSpPr>
        <p:spPr>
          <a:xfrm>
            <a:off x="1524000" y="1148185"/>
            <a:ext cx="2793260" cy="461665"/>
          </a:xfrm>
          <a:prstGeom prst="rect">
            <a:avLst/>
          </a:prstGeom>
          <a:noFill/>
        </p:spPr>
        <p:txBody>
          <a:bodyPr wrap="square" rtlCol="0">
            <a:spAutoFit/>
          </a:bodyPr>
          <a:lstStyle/>
          <a:p>
            <a:pPr algn="l"/>
            <a:r>
              <a:rPr lang="en-US" sz="2400" dirty="0">
                <a:latin typeface="+mj-lt"/>
              </a:rPr>
              <a:t>float: </a:t>
            </a:r>
            <a:r>
              <a:rPr lang="en-US" sz="2400" b="1" dirty="0">
                <a:latin typeface="Courier New" panose="02070309020205020404" charset="0"/>
                <a:cs typeface="Courier New" panose="02070309020205020404" charset="0"/>
              </a:rPr>
              <a:t>0xC0A00000</a:t>
            </a:r>
            <a:endParaRPr lang="en-US" sz="2400" b="1" dirty="0">
              <a:latin typeface="+mj-lt"/>
            </a:endParaRPr>
          </a:p>
        </p:txBody>
      </p:sp>
      <p:sp>
        <p:nvSpPr>
          <p:cNvPr id="6" name="TextBox 5"/>
          <p:cNvSpPr txBox="1"/>
          <p:nvPr/>
        </p:nvSpPr>
        <p:spPr>
          <a:xfrm>
            <a:off x="1524000" y="1752600"/>
            <a:ext cx="9403080" cy="460375"/>
          </a:xfrm>
          <a:prstGeom prst="rect">
            <a:avLst/>
          </a:prstGeom>
          <a:noFill/>
        </p:spPr>
        <p:txBody>
          <a:bodyPr wrap="square" rtlCol="0">
            <a:spAutoFit/>
          </a:bodyPr>
          <a:lstStyle/>
          <a:p>
            <a:pPr algn="l"/>
            <a:r>
              <a:rPr lang="zh-CN" altLang="en-US" sz="2400" dirty="0">
                <a:latin typeface="+mj-lt"/>
                <a:ea typeface="SimSun" pitchFamily="2" charset="-122"/>
              </a:rPr>
              <a:t>二进制表示</a:t>
            </a:r>
            <a:r>
              <a:rPr lang="en-US" sz="2400" dirty="0">
                <a:latin typeface="+mj-lt"/>
              </a:rPr>
              <a:t>: </a:t>
            </a:r>
            <a:r>
              <a:rPr lang="en-US" sz="2400" b="1" dirty="0">
                <a:solidFill>
                  <a:srgbClr val="CC9900"/>
                </a:solidFill>
                <a:latin typeface="Courier New" panose="02070309020205020404" charset="0"/>
                <a:cs typeface="Courier New" panose="02070309020205020404" charset="0"/>
              </a:rPr>
              <a:t>1</a:t>
            </a:r>
            <a:r>
              <a:rPr lang="en-US" sz="2400" b="1" dirty="0">
                <a:solidFill>
                  <a:srgbClr val="C00000"/>
                </a:solidFill>
                <a:latin typeface="Courier New" panose="02070309020205020404" charset="0"/>
                <a:cs typeface="Courier New" panose="02070309020205020404" charset="0"/>
              </a:rPr>
              <a:t>100 0000 1</a:t>
            </a:r>
            <a:r>
              <a:rPr lang="en-US" sz="2400" b="1" dirty="0">
                <a:solidFill>
                  <a:schemeClr val="accent6">
                    <a:lumMod val="60000"/>
                    <a:lumOff val="40000"/>
                  </a:schemeClr>
                </a:solidFill>
                <a:latin typeface="Courier New" panose="02070309020205020404" charset="0"/>
                <a:cs typeface="Courier New" panose="02070309020205020404" charset="0"/>
              </a:rPr>
              <a:t>010 0000 0000 0000 0000 0000</a:t>
            </a:r>
            <a:r>
              <a:rPr lang="en-US" sz="2400" b="1" dirty="0">
                <a:latin typeface="Courier New" panose="02070309020205020404" charset="0"/>
                <a:cs typeface="Courier New" panose="02070309020205020404" charset="0"/>
              </a:rPr>
              <a:t> </a:t>
            </a:r>
            <a:endParaRPr lang="en-US" sz="2400" b="1" dirty="0">
              <a:latin typeface="+mj-lt"/>
            </a:endParaRPr>
          </a:p>
        </p:txBody>
      </p:sp>
      <p:graphicFrame>
        <p:nvGraphicFramePr>
          <p:cNvPr id="8" name="Group 5"/>
          <p:cNvGraphicFramePr>
            <a:graphicFrameLocks noGrp="1"/>
          </p:cNvGraphicFramePr>
          <p:nvPr/>
        </p:nvGraphicFramePr>
        <p:xfrm>
          <a:off x="2438400" y="2362200"/>
          <a:ext cx="6781800" cy="1016000"/>
        </p:xfrm>
        <a:graphic>
          <a:graphicData uri="http://schemas.openxmlformats.org/drawingml/2006/table">
            <a:tbl>
              <a:tblPr/>
              <a:tblGrid>
                <a:gridCol w="346010">
                  <a:extLst>
                    <a:ext uri="{9D8B030D-6E8A-4147-A177-3AD203B41FA5}">
                      <a16:colId xmlns:a16="http://schemas.microsoft.com/office/drawing/2014/main" val="20000"/>
                    </a:ext>
                  </a:extLst>
                </a:gridCol>
                <a:gridCol w="1660849">
                  <a:extLst>
                    <a:ext uri="{9D8B030D-6E8A-4147-A177-3AD203B41FA5}">
                      <a16:colId xmlns:a16="http://schemas.microsoft.com/office/drawing/2014/main" val="20001"/>
                    </a:ext>
                  </a:extLst>
                </a:gridCol>
                <a:gridCol w="4774941">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1</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a:latin typeface="Courier New" panose="02070309020205020404" charset="0"/>
                          <a:cs typeface="Courier New" panose="02070309020205020404" charset="0"/>
                        </a:rPr>
                        <a:t>1000 0001</a:t>
                      </a:r>
                      <a:endPar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lang="en-US" sz="2000" b="1" dirty="0">
                          <a:latin typeface="Courier New" panose="02070309020205020404" charset="0"/>
                          <a:cs typeface="Courier New" panose="02070309020205020404" charset="0"/>
                        </a:rPr>
                        <a:t>010 0000 0000 0000 0000 0000 </a:t>
                      </a:r>
                      <a:endPar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1</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8</a:t>
                      </a:r>
                      <a:r>
                        <a:rPr kumimoji="0" lang="zh-CN" altLang="en-US" sz="2000" b="0" i="0" u="none" strike="noStrike" cap="none" normalizeH="0" baseline="0" dirty="0">
                          <a:ln>
                            <a:noFill/>
                          </a:ln>
                          <a:solidFill>
                            <a:schemeClr val="tx1"/>
                          </a:solidFill>
                          <a:effectLst/>
                          <a:latin typeface="Calibri" panose="020F0502020204030204"/>
                          <a:ea typeface="SimSun"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2000" b="0" i="0" u="none" strike="noStrike" cap="none" normalizeH="0" baseline="0" dirty="0">
                          <a:ln>
                            <a:noFill/>
                          </a:ln>
                          <a:solidFill>
                            <a:schemeClr val="tx1"/>
                          </a:solidFill>
                          <a:effectLst/>
                          <a:latin typeface="Calibri" panose="020F0502020204030204"/>
                          <a:ea typeface="Monaco" charset="0"/>
                          <a:cs typeface="Calibri" panose="020F0502020204030204"/>
                          <a:sym typeface="Monaco" charset="0"/>
                        </a:rPr>
                        <a:t>23</a:t>
                      </a:r>
                      <a:r>
                        <a:rPr kumimoji="0" lang="zh-CN" altLang="en-US" sz="2000" b="0" i="0" u="none" strike="noStrike" cap="none" normalizeH="0" baseline="0" dirty="0">
                          <a:ln>
                            <a:noFill/>
                          </a:ln>
                          <a:solidFill>
                            <a:schemeClr val="tx1"/>
                          </a:solidFill>
                          <a:effectLst/>
                          <a:latin typeface="Calibri" panose="020F0502020204030204"/>
                          <a:ea typeface="SimSun" pitchFamily="2" charset="-122"/>
                          <a:cs typeface="Calibri" panose="020F0502020204030204"/>
                          <a:sym typeface="Monaco" charset="0"/>
                        </a:rPr>
                        <a:t>位</a:t>
                      </a: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p:cNvSpPr txBox="1"/>
          <p:nvPr/>
        </p:nvSpPr>
        <p:spPr>
          <a:xfrm>
            <a:off x="1524000" y="3429000"/>
            <a:ext cx="6705600" cy="460375"/>
          </a:xfrm>
          <a:prstGeom prst="rect">
            <a:avLst/>
          </a:prstGeom>
          <a:noFill/>
        </p:spPr>
        <p:txBody>
          <a:bodyPr wrap="square" rtlCol="0">
            <a:spAutoFit/>
          </a:bodyPr>
          <a:lstStyle/>
          <a:p>
            <a:pPr algn="l"/>
            <a:r>
              <a:rPr lang="en-US" sz="2400" dirty="0">
                <a:solidFill>
                  <a:srgbClr val="C00000"/>
                </a:solidFill>
                <a:latin typeface="+mj-lt"/>
              </a:rPr>
              <a:t>E =</a:t>
            </a:r>
            <a:r>
              <a:rPr lang="en-US" sz="2400" dirty="0">
                <a:latin typeface="+mj-lt"/>
              </a:rPr>
              <a:t> 129 -&gt; </a:t>
            </a:r>
            <a:r>
              <a:rPr lang="en-US" sz="2400" dirty="0" err="1">
                <a:latin typeface="+mj-lt"/>
              </a:rPr>
              <a:t>Exp</a:t>
            </a:r>
            <a:r>
              <a:rPr lang="en-US" sz="2400" dirty="0">
                <a:latin typeface="+mj-lt"/>
              </a:rPr>
              <a:t> = 129 – 127 = </a:t>
            </a:r>
            <a:r>
              <a:rPr lang="en-US" sz="2400" dirty="0">
                <a:solidFill>
                  <a:srgbClr val="C00000"/>
                </a:solidFill>
                <a:latin typeface="+mj-lt"/>
              </a:rPr>
              <a:t>2</a:t>
            </a:r>
            <a:r>
              <a:rPr lang="en-US" sz="2400" dirty="0">
                <a:latin typeface="+mj-lt"/>
              </a:rPr>
              <a:t> </a:t>
            </a:r>
            <a:endParaRPr lang="en-US" sz="2400" b="1" dirty="0">
              <a:latin typeface="Calibri" panose="020F0502020204030204" pitchFamily="34" charset="0"/>
            </a:endParaRPr>
          </a:p>
        </p:txBody>
      </p:sp>
      <p:sp>
        <p:nvSpPr>
          <p:cNvPr id="10" name="TextBox 9"/>
          <p:cNvSpPr txBox="1"/>
          <p:nvPr/>
        </p:nvSpPr>
        <p:spPr>
          <a:xfrm>
            <a:off x="1524000" y="3962400"/>
            <a:ext cx="6705600" cy="460375"/>
          </a:xfrm>
          <a:prstGeom prst="rect">
            <a:avLst/>
          </a:prstGeom>
          <a:noFill/>
        </p:spPr>
        <p:txBody>
          <a:bodyPr wrap="square" rtlCol="0">
            <a:spAutoFit/>
          </a:bodyPr>
          <a:lstStyle/>
          <a:p>
            <a:pPr algn="l"/>
            <a:r>
              <a:rPr lang="en-US" sz="2400" dirty="0">
                <a:solidFill>
                  <a:srgbClr val="C00000"/>
                </a:solidFill>
                <a:latin typeface="+mj-lt"/>
              </a:rPr>
              <a:t>S = 1 </a:t>
            </a:r>
            <a:r>
              <a:rPr lang="en-US" sz="2400" dirty="0">
                <a:latin typeface="+mj-lt"/>
              </a:rPr>
              <a:t>-&gt; </a:t>
            </a:r>
            <a:r>
              <a:rPr lang="zh-CN" altLang="en-US" sz="2400" dirty="0">
                <a:latin typeface="+mj-lt"/>
                <a:ea typeface="SimSun" pitchFamily="2" charset="-122"/>
              </a:rPr>
              <a:t>负数</a:t>
            </a:r>
            <a:endParaRPr lang="zh-CN" altLang="en-US" sz="2400" b="1" dirty="0">
              <a:latin typeface="+mj-lt"/>
              <a:ea typeface="SimSun" pitchFamily="2" charset="-122"/>
            </a:endParaRPr>
          </a:p>
        </p:txBody>
      </p:sp>
      <p:sp>
        <p:nvSpPr>
          <p:cNvPr id="11" name="TextBox 10"/>
          <p:cNvSpPr txBox="1"/>
          <p:nvPr/>
        </p:nvSpPr>
        <p:spPr>
          <a:xfrm>
            <a:off x="1524000" y="4495800"/>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a:solidFill>
                  <a:srgbClr val="C00000"/>
                </a:solidFill>
                <a:latin typeface="+mj-lt"/>
              </a:rPr>
              <a:t>M =</a:t>
            </a:r>
            <a:r>
              <a:rPr lang="en-US" sz="2400" dirty="0">
                <a:latin typeface="+mj-lt"/>
              </a:rPr>
              <a:t> </a:t>
            </a:r>
            <a:r>
              <a:rPr lang="en-US" sz="2400" b="1" dirty="0">
                <a:solidFill>
                  <a:srgbClr val="C00000"/>
                </a:solidFill>
                <a:latin typeface="Courier New" panose="02070309020205020404" charset="0"/>
                <a:cs typeface="Courier New" panose="02070309020205020404" charset="0"/>
              </a:rPr>
              <a:t>1.</a:t>
            </a:r>
            <a:r>
              <a:rPr lang="en-US" sz="2400" b="1" dirty="0">
                <a:latin typeface="Courier New" panose="02070309020205020404" charset="0"/>
                <a:cs typeface="Courier New" panose="02070309020205020404" charset="0"/>
              </a:rPr>
              <a:t>010 0000 0000 0000 0000 0000 </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2" name="TextBox 11"/>
          <p:cNvSpPr txBox="1"/>
          <p:nvPr/>
        </p:nvSpPr>
        <p:spPr>
          <a:xfrm>
            <a:off x="1524000" y="4957465"/>
            <a:ext cx="6705600" cy="461665"/>
          </a:xfrm>
          <a:prstGeom prst="rect">
            <a:avLst/>
          </a:prstGeom>
          <a:noFill/>
        </p:spPr>
        <p:txBody>
          <a:bodyPr wrap="square" rtlCol="0">
            <a:spAutoFit/>
          </a:bodyPr>
          <a:lstStyle/>
          <a:p>
            <a:pPr lvl="0" algn="l">
              <a:buClr>
                <a:srgbClr val="990000"/>
              </a:buClr>
              <a:buSzPct val="60000"/>
              <a:tabLst>
                <a:tab pos="914400" algn="l"/>
              </a:tabLst>
            </a:pPr>
            <a:r>
              <a:rPr lang="en-US" sz="2400" dirty="0">
                <a:solidFill>
                  <a:schemeClr val="bg1"/>
                </a:solidFill>
                <a:latin typeface="+mj-lt"/>
              </a:rPr>
              <a:t>M </a:t>
            </a:r>
            <a:r>
              <a:rPr lang="en-US" sz="2400" dirty="0">
                <a:latin typeface="+mj-lt"/>
              </a:rPr>
              <a:t>= </a:t>
            </a:r>
            <a:r>
              <a:rPr lang="en-US" sz="2400" b="1" dirty="0">
                <a:solidFill>
                  <a:srgbClr val="C00000"/>
                </a:solidFill>
                <a:latin typeface="Courier New" panose="02070309020205020404" charset="0"/>
                <a:cs typeface="Courier New" panose="02070309020205020404" charset="0"/>
              </a:rPr>
              <a:t>1 + 1/4 </a:t>
            </a:r>
            <a:r>
              <a:rPr lang="en-US" sz="2400" dirty="0">
                <a:solidFill>
                  <a:srgbClr val="C00000"/>
                </a:solidFill>
                <a:latin typeface="Calibri Bold"/>
              </a:rPr>
              <a:t>=</a:t>
            </a:r>
            <a:r>
              <a:rPr lang="en-US" sz="2400" b="1" dirty="0">
                <a:solidFill>
                  <a:srgbClr val="C00000"/>
                </a:solidFill>
                <a:latin typeface="Courier New" panose="02070309020205020404" charset="0"/>
                <a:cs typeface="Courier New" panose="02070309020205020404" charset="0"/>
              </a:rPr>
              <a:t> 1.25</a:t>
            </a:r>
            <a:endParaRPr lang="en-US" sz="2400" dirty="0">
              <a:solidFill>
                <a:schemeClr val="tx1"/>
              </a:solidFill>
              <a:latin typeface="Calibri" panose="020F0502020204030204"/>
              <a:ea typeface="Monaco" charset="0"/>
              <a:cs typeface="Calibri" panose="020F0502020204030204"/>
              <a:sym typeface="Monaco" charset="0"/>
            </a:endParaRPr>
          </a:p>
        </p:txBody>
      </p:sp>
      <p:sp>
        <p:nvSpPr>
          <p:cNvPr id="14" name="TextBox 13"/>
          <p:cNvSpPr txBox="1"/>
          <p:nvPr/>
        </p:nvSpPr>
        <p:spPr>
          <a:xfrm>
            <a:off x="1524000" y="5562600"/>
            <a:ext cx="6705600" cy="461665"/>
          </a:xfrm>
          <a:prstGeom prst="rect">
            <a:avLst/>
          </a:prstGeom>
          <a:noFill/>
        </p:spPr>
        <p:txBody>
          <a:bodyPr wrap="square" rtlCol="0">
            <a:spAutoFit/>
          </a:bodyPr>
          <a:lstStyle/>
          <a:p>
            <a:pPr algn="l"/>
            <a:r>
              <a:rPr lang="en-US" sz="2400" b="1" dirty="0">
                <a:solidFill>
                  <a:srgbClr val="C00000"/>
                </a:solidFill>
                <a:latin typeface="Calibri" panose="020F0502020204030204" pitchFamily="34" charset="0"/>
              </a:rPr>
              <a:t>v =</a:t>
            </a:r>
            <a:r>
              <a:rPr lang="en-US" sz="2400" b="1" dirty="0">
                <a:latin typeface="Calibri" panose="020F0502020204030204" pitchFamily="34" charset="0"/>
              </a:rPr>
              <a:t> (–1)</a:t>
            </a:r>
            <a:r>
              <a:rPr lang="en-US" sz="2400" b="1" baseline="32000" dirty="0">
                <a:latin typeface="Calibri" panose="020F0502020204030204" pitchFamily="34" charset="0"/>
              </a:rPr>
              <a:t>s</a:t>
            </a:r>
            <a:r>
              <a:rPr lang="en-US" sz="2400" b="1" dirty="0">
                <a:latin typeface="Calibri" panose="020F0502020204030204" pitchFamily="34" charset="0"/>
              </a:rPr>
              <a:t> </a:t>
            </a:r>
            <a:r>
              <a:rPr lang="en-US" sz="2400" b="1" dirty="0">
                <a:latin typeface="Calibri" panose="020F0502020204030204" pitchFamily="34" charset="0"/>
                <a:ea typeface="Calibri Bold Italic" charset="0"/>
                <a:cs typeface="Calibri Bold Italic" charset="0"/>
                <a:sym typeface="Calibri Bold Italic" charset="0"/>
              </a:rPr>
              <a:t>M</a:t>
            </a:r>
            <a:r>
              <a:rPr lang="en-US" sz="2400" b="1" dirty="0">
                <a:latin typeface="Calibri" panose="020F0502020204030204" pitchFamily="34" charset="0"/>
              </a:rPr>
              <a:t> 2</a:t>
            </a:r>
            <a:r>
              <a:rPr lang="en-US" sz="2400" b="1" baseline="32000" dirty="0">
                <a:latin typeface="Calibri" panose="020F0502020204030204" pitchFamily="34" charset="0"/>
                <a:ea typeface="Calibri Bold Italic" charset="0"/>
                <a:cs typeface="Calibri Bold Italic" charset="0"/>
                <a:sym typeface="Calibri Bold Italic" charset="0"/>
              </a:rPr>
              <a:t>E  </a:t>
            </a:r>
            <a:r>
              <a:rPr lang="en-US" sz="2400" b="1" dirty="0">
                <a:latin typeface="Calibri" panose="020F0502020204030204" pitchFamily="34" charset="0"/>
              </a:rPr>
              <a:t>= (-1)</a:t>
            </a:r>
            <a:r>
              <a:rPr lang="en-US" sz="2400" b="1" baseline="30000" dirty="0">
                <a:latin typeface="Calibri" panose="020F0502020204030204" pitchFamily="34" charset="0"/>
              </a:rPr>
              <a:t>1</a:t>
            </a:r>
            <a:r>
              <a:rPr lang="en-US" sz="2400" b="1" dirty="0">
                <a:latin typeface="Calibri" panose="020F0502020204030204" pitchFamily="34" charset="0"/>
              </a:rPr>
              <a:t> * 1.25 * 2</a:t>
            </a:r>
            <a:r>
              <a:rPr lang="en-US" sz="2400" b="1" baseline="30000" dirty="0">
                <a:latin typeface="Calibri" panose="020F0502020204030204" pitchFamily="34" charset="0"/>
              </a:rPr>
              <a:t>2</a:t>
            </a:r>
            <a:r>
              <a:rPr lang="en-US" sz="2400" b="1" dirty="0">
                <a:latin typeface="Calibri" panose="020F0502020204030204" pitchFamily="34" charset="0"/>
              </a:rPr>
              <a:t> = </a:t>
            </a:r>
            <a:r>
              <a:rPr lang="en-US" sz="2400" b="1" dirty="0">
                <a:solidFill>
                  <a:srgbClr val="C00000"/>
                </a:solidFill>
                <a:latin typeface="Calibri" panose="020F0502020204030204" pitchFamily="34" charset="0"/>
              </a:rPr>
              <a:t>-5</a:t>
            </a:r>
            <a:endParaRPr lang="en-US" sz="2400" b="1" baseline="32000" dirty="0">
              <a:solidFill>
                <a:srgbClr val="C00000"/>
              </a:solidFill>
              <a:latin typeface="Calibri" panose="020F0502020204030204" pitchFamily="34" charset="0"/>
              <a:ea typeface="Calibri Bold Italic" charset="0"/>
              <a:cs typeface="Calibri Bold Italic" charset="0"/>
              <a:sym typeface="Calibri Bold Italic" charset="0"/>
            </a:endParaRPr>
          </a:p>
        </p:txBody>
      </p:sp>
      <p:cxnSp>
        <p:nvCxnSpPr>
          <p:cNvPr id="17" name="Straight Connector 16"/>
          <p:cNvCxnSpPr/>
          <p:nvPr/>
        </p:nvCxnSpPr>
        <p:spPr bwMode="auto">
          <a:xfrm>
            <a:off x="9707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0" name="Straight Connector 169"/>
          <p:cNvCxnSpPr/>
          <p:nvPr/>
        </p:nvCxnSpPr>
        <p:spPr bwMode="auto">
          <a:xfrm>
            <a:off x="3230880"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1" name="Straight Connector 170"/>
          <p:cNvCxnSpPr/>
          <p:nvPr/>
        </p:nvCxnSpPr>
        <p:spPr bwMode="auto">
          <a:xfrm>
            <a:off x="4180205" y="2133600"/>
            <a:ext cx="685800" cy="0"/>
          </a:xfrm>
          <a:prstGeom prst="line">
            <a:avLst/>
          </a:prstGeom>
          <a:solidFill>
            <a:schemeClr val="accent1"/>
          </a:solidFill>
          <a:ln w="50800" cap="flat" cmpd="sng" algn="ctr">
            <a:solidFill>
              <a:schemeClr val="bg2">
                <a:lumMod val="75000"/>
                <a:lumOff val="25000"/>
              </a:schemeClr>
            </a:solidFill>
            <a:prstDash val="solid"/>
            <a:round/>
            <a:headEnd type="none" w="med" len="med"/>
            <a:tailEnd type="none" w="med" len="med"/>
          </a:ln>
          <a:effectLst/>
        </p:spPr>
      </p:cxnSp>
      <p:cxnSp>
        <p:nvCxnSpPr>
          <p:cNvPr id="172" name="Straight Connector 171"/>
          <p:cNvCxnSpPr/>
          <p:nvPr/>
        </p:nvCxnSpPr>
        <p:spPr bwMode="auto">
          <a:xfrm>
            <a:off x="5088744"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3" name="Straight Connector 172"/>
          <p:cNvCxnSpPr/>
          <p:nvPr/>
        </p:nvCxnSpPr>
        <p:spPr bwMode="auto">
          <a:xfrm>
            <a:off x="6035040"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4" name="Straight Connector 173"/>
          <p:cNvCxnSpPr/>
          <p:nvPr/>
        </p:nvCxnSpPr>
        <p:spPr bwMode="auto">
          <a:xfrm>
            <a:off x="6943725"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5" name="Straight Connector 174"/>
          <p:cNvCxnSpPr/>
          <p:nvPr/>
        </p:nvCxnSpPr>
        <p:spPr bwMode="auto">
          <a:xfrm>
            <a:off x="7871378"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cxnSp>
        <p:nvCxnSpPr>
          <p:cNvPr id="176" name="Straight Connector 175"/>
          <p:cNvCxnSpPr/>
          <p:nvPr/>
        </p:nvCxnSpPr>
        <p:spPr bwMode="auto">
          <a:xfrm>
            <a:off x="8789653" y="2133600"/>
            <a:ext cx="685800" cy="0"/>
          </a:xfrm>
          <a:prstGeom prst="line">
            <a:avLst/>
          </a:prstGeom>
          <a:solidFill>
            <a:schemeClr val="accent1"/>
          </a:solidFill>
          <a:ln w="50800" cap="flat" cmpd="sng" algn="ctr">
            <a:solidFill>
              <a:schemeClr val="bg2">
                <a:lumMod val="50000"/>
                <a:lumOff val="50000"/>
              </a:schemeClr>
            </a:solidFill>
            <a:prstDash val="solid"/>
            <a:round/>
            <a:headEnd type="none" w="med" len="med"/>
            <a:tailEnd type="none" w="med" len="med"/>
          </a:ln>
          <a:effectLst/>
        </p:spPr>
      </p:cxnSp>
      <p:sp>
        <p:nvSpPr>
          <p:cNvPr id="2" name="文本框 1"/>
          <p:cNvSpPr txBox="1"/>
          <p:nvPr/>
        </p:nvSpPr>
        <p:spPr>
          <a:xfrm>
            <a:off x="1356360" y="586740"/>
            <a:ext cx="3886200" cy="460375"/>
          </a:xfrm>
          <a:prstGeom prst="rect">
            <a:avLst/>
          </a:prstGeom>
          <a:noFill/>
        </p:spPr>
        <p:txBody>
          <a:bodyPr wrap="square" rtlCol="0">
            <a:spAutoFit/>
          </a:bodyPr>
          <a:lstStyle/>
          <a:p>
            <a:r>
              <a:rPr lang="zh-CN" altLang="en-US" sz="2400">
                <a:ea typeface="SimSun" pitchFamily="2" charset="-122"/>
              </a:rPr>
              <a:t>实例：</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down)">
                                      <p:cBhvr>
                                        <p:cTn id="15" dur="500"/>
                                        <p:tgtEl>
                                          <p:spTgt spid="170"/>
                                        </p:tgtEl>
                                      </p:cBhvr>
                                    </p:animEffect>
                                  </p:childTnLst>
                                </p:cTn>
                              </p:par>
                              <p:par>
                                <p:cTn id="16" presetID="22" presetClass="entr" presetSubtype="4" fill="hold"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wipe(down)">
                                      <p:cBhvr>
                                        <p:cTn id="18" dur="500"/>
                                        <p:tgtEl>
                                          <p:spTgt spid="171"/>
                                        </p:tgtEl>
                                      </p:cBhvr>
                                    </p:animEffect>
                                  </p:childTnLst>
                                </p:cTn>
                              </p:par>
                              <p:par>
                                <p:cTn id="19" presetID="22" presetClass="entr" presetSubtype="4"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wipe(down)">
                                      <p:cBhvr>
                                        <p:cTn id="21" dur="500"/>
                                        <p:tgtEl>
                                          <p:spTgt spid="172"/>
                                        </p:tgtEl>
                                      </p:cBhvr>
                                    </p:animEffect>
                                  </p:childTnLst>
                                </p:cTn>
                              </p:par>
                              <p:par>
                                <p:cTn id="22" presetID="22" presetClass="entr" presetSubtype="4" fill="hold" nodeType="with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wipe(down)">
                                      <p:cBhvr>
                                        <p:cTn id="24" dur="500"/>
                                        <p:tgtEl>
                                          <p:spTgt spid="173"/>
                                        </p:tgtEl>
                                      </p:cBhvr>
                                    </p:animEffect>
                                  </p:childTnLst>
                                </p:cTn>
                              </p:par>
                              <p:par>
                                <p:cTn id="25" presetID="22" presetClass="entr" presetSubtype="4"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par>
                                <p:cTn id="28" presetID="22" presetClass="entr" presetSubtype="4" fill="hold" nodeType="with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down)">
                                      <p:cBhvr>
                                        <p:cTn id="30" dur="500"/>
                                        <p:tgtEl>
                                          <p:spTgt spid="175"/>
                                        </p:tgtEl>
                                      </p:cBhvr>
                                    </p:animEffect>
                                  </p:childTnLst>
                                </p:cTn>
                              </p:par>
                              <p:par>
                                <p:cTn id="31" presetID="22" presetClass="entr" presetSubtype="4"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wipe(down)">
                                      <p:cBhvr>
                                        <p:cTn id="33" dur="500"/>
                                        <p:tgtEl>
                                          <p:spTgt spid="176"/>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2.4.4  </a:t>
                      </a:r>
                      <a:r>
                        <a:rPr lang="zh-CN" altLang="en-US" sz="2400">
                          <a:solidFill>
                            <a:schemeClr val="bg1"/>
                          </a:solidFill>
                          <a:ea typeface="SimSun" pitchFamily="2" charset="-122"/>
                        </a:rPr>
                        <a:t>舍入</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56995" y="1257300"/>
            <a:ext cx="10727690" cy="1691640"/>
          </a:xfrm>
          <a:prstGeom prst="rect">
            <a:avLst/>
          </a:prstGeom>
          <a:noFill/>
        </p:spPr>
        <p:txBody>
          <a:bodyPr wrap="square" rtlCol="0">
            <a:spAutoFit/>
          </a:bodyPr>
          <a:lstStyle/>
          <a:p>
            <a:pPr marL="285750" indent="-285750">
              <a:buFont typeface="Wingdings" panose="05000000000000000000" charset="0"/>
              <a:buChar char=""/>
            </a:pPr>
            <a:r>
              <a:rPr lang="zh-CN" altLang="en-US" sz="2400"/>
              <a:t>舍入</a:t>
            </a:r>
          </a:p>
          <a:p>
            <a:pPr marL="0" indent="0">
              <a:buFont typeface="Wingdings" panose="05000000000000000000" charset="0"/>
              <a:buNone/>
            </a:pPr>
            <a:r>
              <a:rPr lang="en-US" altLang="zh-CN" sz="2400"/>
              <a:t>	</a:t>
            </a:r>
            <a:r>
              <a:rPr lang="zh-CN" altLang="en-US" sz="2000" dirty="0">
                <a:sym typeface="+mn-ea"/>
              </a:rPr>
              <a:t>由于浮点数位数有限，存在一个表示范围和精度的问题。对于数值</a:t>
            </a:r>
            <a:r>
              <a:rPr lang="en-US" altLang="zh-CN" sz="2000" dirty="0">
                <a:sym typeface="+mn-ea"/>
              </a:rPr>
              <a:t>x</a:t>
            </a:r>
            <a:r>
              <a:rPr lang="zh-CN" altLang="en-US" sz="2000" dirty="0">
                <a:sym typeface="+mn-ea"/>
              </a:rPr>
              <a:t>，只能用浮点数可以表示的最接近数值</a:t>
            </a:r>
            <a:r>
              <a:rPr lang="en-US" altLang="zh-CN" sz="2000" dirty="0">
                <a:sym typeface="+mn-ea"/>
              </a:rPr>
              <a:t>x‘</a:t>
            </a:r>
            <a:r>
              <a:rPr lang="zh-CN" altLang="en-US" sz="2000" dirty="0">
                <a:sym typeface="+mn-ea"/>
              </a:rPr>
              <a:t>来近似表示。这就是舍入（</a:t>
            </a:r>
            <a:r>
              <a:rPr lang="en-US" altLang="zh-CN" sz="2000" dirty="0">
                <a:sym typeface="+mn-ea"/>
              </a:rPr>
              <a:t>rounding</a:t>
            </a:r>
            <a:r>
              <a:rPr lang="zh-CN" altLang="en-US" sz="1800" dirty="0">
                <a:sym typeface="+mn-ea"/>
              </a:rPr>
              <a:t>）。</a:t>
            </a:r>
          </a:p>
          <a:p>
            <a:pPr marL="0" indent="0">
              <a:buFont typeface="Wingdings" panose="05000000000000000000" charset="0"/>
              <a:buNone/>
            </a:pPr>
            <a:r>
              <a:rPr lang="en-US" altLang="zh-CN" sz="1800" dirty="0">
                <a:sym typeface="+mn-ea"/>
              </a:rPr>
              <a:t>	IEEE</a:t>
            </a:r>
            <a:r>
              <a:rPr lang="zh-CN" altLang="en-US" sz="1800" dirty="0">
                <a:ea typeface="SimSun" pitchFamily="2" charset="-122"/>
                <a:sym typeface="+mn-ea"/>
              </a:rPr>
              <a:t>规定了四种舍入方式，分别为：向</a:t>
            </a:r>
            <a:r>
              <a:rPr lang="en-US" altLang="zh-CN" sz="1800" dirty="0">
                <a:ea typeface="SimSun" pitchFamily="2" charset="-122"/>
                <a:sym typeface="+mn-ea"/>
              </a:rPr>
              <a:t>0</a:t>
            </a:r>
            <a:r>
              <a:rPr lang="zh-CN" altLang="en-US" sz="1800" dirty="0">
                <a:ea typeface="SimSun" pitchFamily="2" charset="-122"/>
                <a:sym typeface="+mn-ea"/>
              </a:rPr>
              <a:t>舍入、向下舍入、向上舍入以及向偶数舍入。</a:t>
            </a:r>
          </a:p>
          <a:p>
            <a:pPr marL="0" indent="0">
              <a:buFont typeface="Wingdings" panose="05000000000000000000" charset="0"/>
              <a:buNone/>
            </a:pPr>
            <a:endParaRPr lang="zh-CN" altLang="en-US" sz="1800" dirty="0">
              <a:sym typeface="+mn-ea"/>
            </a:endParaRPr>
          </a:p>
        </p:txBody>
      </p:sp>
      <p:graphicFrame>
        <p:nvGraphicFramePr>
          <p:cNvPr id="6" name="表格 5"/>
          <p:cNvGraphicFramePr/>
          <p:nvPr/>
        </p:nvGraphicFramePr>
        <p:xfrm>
          <a:off x="3048000" y="2948940"/>
          <a:ext cx="8576310" cy="3029585"/>
        </p:xfrm>
        <a:graphic>
          <a:graphicData uri="http://schemas.openxmlformats.org/drawingml/2006/table">
            <a:tbl>
              <a:tblPr firstRow="1" bandRow="1">
                <a:tableStyleId>{5C22544A-7EE6-4342-B048-85BDC9FD1C3A}</a:tableStyleId>
              </a:tblPr>
              <a:tblGrid>
                <a:gridCol w="1429385">
                  <a:extLst>
                    <a:ext uri="{9D8B030D-6E8A-4147-A177-3AD203B41FA5}">
                      <a16:colId xmlns:a16="http://schemas.microsoft.com/office/drawing/2014/main" val="20000"/>
                    </a:ext>
                  </a:extLst>
                </a:gridCol>
                <a:gridCol w="1429385">
                  <a:extLst>
                    <a:ext uri="{9D8B030D-6E8A-4147-A177-3AD203B41FA5}">
                      <a16:colId xmlns:a16="http://schemas.microsoft.com/office/drawing/2014/main" val="20001"/>
                    </a:ext>
                  </a:extLst>
                </a:gridCol>
                <a:gridCol w="1429385">
                  <a:extLst>
                    <a:ext uri="{9D8B030D-6E8A-4147-A177-3AD203B41FA5}">
                      <a16:colId xmlns:a16="http://schemas.microsoft.com/office/drawing/2014/main" val="20002"/>
                    </a:ext>
                  </a:extLst>
                </a:gridCol>
                <a:gridCol w="1429385">
                  <a:extLst>
                    <a:ext uri="{9D8B030D-6E8A-4147-A177-3AD203B41FA5}">
                      <a16:colId xmlns:a16="http://schemas.microsoft.com/office/drawing/2014/main" val="20003"/>
                    </a:ext>
                  </a:extLst>
                </a:gridCol>
                <a:gridCol w="1429385">
                  <a:extLst>
                    <a:ext uri="{9D8B030D-6E8A-4147-A177-3AD203B41FA5}">
                      <a16:colId xmlns:a16="http://schemas.microsoft.com/office/drawing/2014/main" val="20004"/>
                    </a:ext>
                  </a:extLst>
                </a:gridCol>
                <a:gridCol w="1429385">
                  <a:extLst>
                    <a:ext uri="{9D8B030D-6E8A-4147-A177-3AD203B41FA5}">
                      <a16:colId xmlns:a16="http://schemas.microsoft.com/office/drawing/2014/main" val="20005"/>
                    </a:ext>
                  </a:extLst>
                </a:gridCol>
              </a:tblGrid>
              <a:tr h="469265">
                <a:tc>
                  <a:txBody>
                    <a:bodyPr/>
                    <a:lstStyle/>
                    <a:p>
                      <a:pPr algn="ctr">
                        <a:buNone/>
                      </a:pPr>
                      <a:r>
                        <a:rPr lang="zh-CN" altLang="en-US"/>
                        <a:t>方式</a:t>
                      </a:r>
                    </a:p>
                  </a:txBody>
                  <a:tcPr/>
                </a:tc>
                <a:tc>
                  <a:txBody>
                    <a:bodyPr/>
                    <a:lstStyle/>
                    <a:p>
                      <a:pPr algn="ctr">
                        <a:buNone/>
                      </a:pPr>
                      <a:r>
                        <a:rPr lang="zh-CN" altLang="en-US"/>
                        <a:t>$1.40</a:t>
                      </a:r>
                    </a:p>
                  </a:txBody>
                  <a:tcPr/>
                </a:tc>
                <a:tc>
                  <a:txBody>
                    <a:bodyPr/>
                    <a:lstStyle/>
                    <a:p>
                      <a:pPr algn="ctr">
                        <a:buNone/>
                      </a:pPr>
                      <a:r>
                        <a:rPr lang="zh-CN" altLang="en-US"/>
                        <a:t>$1.60</a:t>
                      </a:r>
                    </a:p>
                  </a:txBody>
                  <a:tcPr/>
                </a:tc>
                <a:tc>
                  <a:txBody>
                    <a:bodyPr/>
                    <a:lstStyle/>
                    <a:p>
                      <a:pPr algn="ctr">
                        <a:buNone/>
                      </a:pPr>
                      <a:r>
                        <a:rPr lang="zh-CN" altLang="en-US"/>
                        <a:t>$1.50</a:t>
                      </a:r>
                    </a:p>
                  </a:txBody>
                  <a:tcPr/>
                </a:tc>
                <a:tc>
                  <a:txBody>
                    <a:bodyPr/>
                    <a:lstStyle/>
                    <a:p>
                      <a:pPr algn="ctr">
                        <a:buNone/>
                      </a:pPr>
                      <a:r>
                        <a:rPr lang="zh-CN" altLang="en-US"/>
                        <a:t>$2.50</a:t>
                      </a:r>
                    </a:p>
                  </a:txBody>
                  <a:tcPr/>
                </a:tc>
                <a:tc>
                  <a:txBody>
                    <a:bodyPr/>
                    <a:lstStyle/>
                    <a:p>
                      <a:pPr algn="ctr">
                        <a:buNone/>
                      </a:pPr>
                      <a:r>
                        <a:rPr lang="zh-CN" altLang="en-US"/>
                        <a:t>–$1.50</a:t>
                      </a:r>
                    </a:p>
                  </a:txBody>
                  <a:tcPr/>
                </a:tc>
                <a:extLst>
                  <a:ext uri="{0D108BD9-81ED-4DB2-BD59-A6C34878D82A}">
                    <a16:rowId xmlns:a16="http://schemas.microsoft.com/office/drawing/2014/main" val="10000"/>
                  </a:ext>
                </a:extLst>
              </a:tr>
              <a:tr h="469265">
                <a:tc>
                  <a:txBody>
                    <a:bodyPr/>
                    <a:lstStyle/>
                    <a:p>
                      <a:pPr algn="ctr">
                        <a:buNone/>
                      </a:pPr>
                      <a:r>
                        <a:rPr lang="zh-CN" altLang="en-US" sz="1800" dirty="0">
                          <a:ea typeface="SimSun" pitchFamily="2" charset="-122"/>
                          <a:sym typeface="+mn-ea"/>
                        </a:rPr>
                        <a:t>向</a:t>
                      </a:r>
                      <a:r>
                        <a:rPr lang="en-US" altLang="zh-CN" sz="1800" dirty="0">
                          <a:ea typeface="SimSun" pitchFamily="2" charset="-122"/>
                          <a:sym typeface="+mn-ea"/>
                        </a:rPr>
                        <a:t>0</a:t>
                      </a:r>
                      <a:r>
                        <a:rPr lang="zh-CN" altLang="en-US" sz="1800" dirty="0">
                          <a:ea typeface="SimSun" pitchFamily="2" charset="-122"/>
                          <a:sym typeface="+mn-ea"/>
                        </a:rPr>
                        <a:t>舍入</a:t>
                      </a:r>
                      <a:endParaRPr lang="zh-CN" altLang="en-US"/>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–$1</a:t>
                      </a:r>
                    </a:p>
                    <a:p>
                      <a:pPr algn="ctr">
                        <a:buNone/>
                      </a:pPr>
                      <a:endParaRPr lang="zh-CN" altLang="en-US"/>
                    </a:p>
                  </a:txBody>
                  <a:tcPr/>
                </a:tc>
                <a:extLst>
                  <a:ext uri="{0D108BD9-81ED-4DB2-BD59-A6C34878D82A}">
                    <a16:rowId xmlns:a16="http://schemas.microsoft.com/office/drawing/2014/main" val="10001"/>
                  </a:ext>
                </a:extLst>
              </a:tr>
              <a:tr h="469265">
                <a:tc>
                  <a:txBody>
                    <a:bodyPr/>
                    <a:lstStyle/>
                    <a:p>
                      <a:pPr algn="ctr">
                        <a:buNone/>
                      </a:pPr>
                      <a:r>
                        <a:rPr lang="zh-CN" altLang="en-US" sz="1800" dirty="0">
                          <a:ea typeface="SimSun" pitchFamily="2" charset="-122"/>
                          <a:sym typeface="+mn-ea"/>
                        </a:rPr>
                        <a:t>向下舍入</a:t>
                      </a:r>
                      <a:endParaRPr lang="zh-CN" altLang="en-US"/>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–$2</a:t>
                      </a:r>
                    </a:p>
                    <a:p>
                      <a:pPr algn="ctr">
                        <a:buNone/>
                      </a:pPr>
                      <a:endParaRPr lang="zh-CN" altLang="en-US"/>
                    </a:p>
                  </a:txBody>
                  <a:tcPr/>
                </a:tc>
                <a:extLst>
                  <a:ext uri="{0D108BD9-81ED-4DB2-BD59-A6C34878D82A}">
                    <a16:rowId xmlns:a16="http://schemas.microsoft.com/office/drawing/2014/main" val="10002"/>
                  </a:ext>
                </a:extLst>
              </a:tr>
              <a:tr h="469265">
                <a:tc>
                  <a:txBody>
                    <a:bodyPr/>
                    <a:lstStyle/>
                    <a:p>
                      <a:pPr algn="ctr">
                        <a:buNone/>
                      </a:pPr>
                      <a:r>
                        <a:rPr lang="zh-CN" altLang="en-US" sz="1800" dirty="0">
                          <a:ea typeface="SimSun" pitchFamily="2" charset="-122"/>
                          <a:sym typeface="+mn-ea"/>
                        </a:rPr>
                        <a:t>向上舍入</a:t>
                      </a:r>
                      <a:endParaRPr lang="zh-CN" altLang="en-US"/>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$3</a:t>
                      </a:r>
                    </a:p>
                  </a:txBody>
                  <a:tcPr/>
                </a:tc>
                <a:tc>
                  <a:txBody>
                    <a:bodyPr/>
                    <a:lstStyle/>
                    <a:p>
                      <a:pPr algn="ctr">
                        <a:buNone/>
                      </a:pPr>
                      <a:r>
                        <a:rPr lang="zh-CN" altLang="en-US"/>
                        <a:t>–$1</a:t>
                      </a:r>
                    </a:p>
                    <a:p>
                      <a:pPr algn="ctr">
                        <a:buNone/>
                      </a:pPr>
                      <a:endParaRPr lang="zh-CN" altLang="en-US"/>
                    </a:p>
                  </a:txBody>
                  <a:tcPr/>
                </a:tc>
                <a:extLst>
                  <a:ext uri="{0D108BD9-81ED-4DB2-BD59-A6C34878D82A}">
                    <a16:rowId xmlns:a16="http://schemas.microsoft.com/office/drawing/2014/main" val="10003"/>
                  </a:ext>
                </a:extLst>
              </a:tr>
              <a:tr h="469265">
                <a:tc>
                  <a:txBody>
                    <a:bodyPr/>
                    <a:lstStyle/>
                    <a:p>
                      <a:pPr algn="ctr">
                        <a:buNone/>
                      </a:pPr>
                      <a:r>
                        <a:rPr lang="zh-CN" altLang="en-US" sz="1800" dirty="0">
                          <a:ea typeface="SimSun" pitchFamily="2" charset="-122"/>
                          <a:sym typeface="+mn-ea"/>
                        </a:rPr>
                        <a:t>向偶数舍入</a:t>
                      </a:r>
                      <a:endParaRPr lang="zh-CN" altLang="en-US"/>
                    </a:p>
                  </a:txBody>
                  <a:tcPr/>
                </a:tc>
                <a:tc>
                  <a:txBody>
                    <a:bodyPr/>
                    <a:lstStyle/>
                    <a:p>
                      <a:pPr algn="ctr">
                        <a:buNone/>
                      </a:pPr>
                      <a:r>
                        <a:rPr lang="zh-CN" altLang="en-US"/>
                        <a:t>$1</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txBody>
                  <a:tcPr/>
                </a:tc>
                <a:tc>
                  <a:txBody>
                    <a:bodyPr/>
                    <a:lstStyle/>
                    <a:p>
                      <a:pPr algn="ctr">
                        <a:buNone/>
                      </a:pPr>
                      <a:r>
                        <a:rPr lang="zh-CN" altLang="en-US"/>
                        <a:t>–$2</a:t>
                      </a:r>
                    </a:p>
                    <a:p>
                      <a:pPr algn="ctr">
                        <a:buNone/>
                      </a:pPr>
                      <a:endParaRPr lang="zh-CN" altLang="en-US"/>
                    </a:p>
                  </a:txBody>
                  <a:tcPr/>
                </a:tc>
                <a:extLst>
                  <a:ext uri="{0D108BD9-81ED-4DB2-BD59-A6C34878D82A}">
                    <a16:rowId xmlns:a16="http://schemas.microsoft.com/office/drawing/2014/main" val="10004"/>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椭圆形标注 11"/>
          <p:cNvSpPr/>
          <p:nvPr/>
        </p:nvSpPr>
        <p:spPr>
          <a:xfrm>
            <a:off x="1051560" y="4740275"/>
            <a:ext cx="1904365" cy="1720850"/>
          </a:xfrm>
          <a:prstGeom prst="wedgeEllipseCallout">
            <a:avLst>
              <a:gd name="adj1" fmla="val 60203"/>
              <a:gd name="adj2" fmla="val -1697"/>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也称为向最接近的值舍入，是默认的方式。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2.4.5  </a:t>
                      </a:r>
                      <a:r>
                        <a:rPr lang="zh-CN" altLang="en-US" sz="2400">
                          <a:solidFill>
                            <a:schemeClr val="bg1"/>
                          </a:solidFill>
                          <a:ea typeface="SimSun" pitchFamily="2" charset="-122"/>
                        </a:rPr>
                        <a:t>浮点运算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浮点加法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a:ea typeface="SimSun" pitchFamily="2" charset="-122"/>
              <a:sym typeface="+mn-ea"/>
            </a:endParaRPr>
          </a:p>
          <a:p>
            <a:pPr marL="0" indent="0">
              <a:buFont typeface="Wingdings" panose="05000000000000000000" charset="0"/>
              <a:buNone/>
            </a:pPr>
            <a:endParaRPr lang="zh-CN" altLang="en-US" sz="1800" dirty="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39940" name="Rectangle 4"/>
          <p:cNvSpPr>
            <a:spLocks noGrp="1" noChangeArrowheads="1"/>
          </p:cNvSpPr>
          <p:nvPr/>
        </p:nvSpPr>
        <p:spPr>
          <a:xfrm>
            <a:off x="2225040" y="1645920"/>
            <a:ext cx="8382000" cy="4343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tabLst>
                <a:tab pos="2049145" algn="l"/>
              </a:tabLst>
            </a:pPr>
            <a:r>
              <a:rPr lang="en-US" dirty="0">
                <a:solidFill>
                  <a:schemeClr val="tx1"/>
                </a:solidFill>
              </a:rPr>
              <a:t>(–1)</a:t>
            </a:r>
            <a:r>
              <a:rPr lang="en-US" baseline="32000" dirty="0">
                <a:solidFill>
                  <a:schemeClr val="tx1"/>
                </a:solidFill>
                <a:latin typeface="Calibri Bold Italic" charset="0"/>
                <a:ea typeface="Calibri Bold Italic" charset="0"/>
                <a:cs typeface="Calibri Bold Italic" charset="0"/>
                <a:sym typeface="Calibri Bold Italic" charset="0"/>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marL="317500" lvl="1" indent="0">
              <a:buClr>
                <a:srgbClr val="0D0D0D"/>
              </a:buClr>
              <a:tabLst>
                <a:tab pos="2049145" algn="l"/>
              </a:tabLst>
            </a:pPr>
            <a:r>
              <a:rPr lang="zh-CN" altLang="en-US" dirty="0">
                <a:solidFill>
                  <a:schemeClr val="tx1"/>
                </a:solidFill>
                <a:ea typeface="SimSun" pitchFamily="2" charset="-122"/>
              </a:rPr>
              <a:t>假设</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&gt; </a:t>
            </a:r>
            <a:r>
              <a:rPr lang="en-US" dirty="0">
                <a:solidFill>
                  <a:schemeClr val="tx1"/>
                </a:solidFill>
                <a:latin typeface="Calibri Italic" charset="0"/>
                <a:ea typeface="Calibri Italic" charset="0"/>
                <a:cs typeface="Calibri Italic" charset="0"/>
                <a:sym typeface="Calibri Italic" charset="0"/>
              </a:rPr>
              <a:t>E2</a:t>
            </a:r>
          </a:p>
          <a:p>
            <a:pPr>
              <a:buClr>
                <a:srgbClr val="0D0D0D"/>
              </a:buClr>
              <a:tabLst>
                <a:tab pos="2049145" algn="l"/>
              </a:tabLst>
            </a:pPr>
            <a:r>
              <a:rPr lang="zh-CN" altLang="en-US" dirty="0">
                <a:solidFill>
                  <a:schemeClr val="tx1"/>
                </a:solidFill>
                <a:ea typeface="SimSun" pitchFamily="2" charset="-122"/>
              </a:rPr>
              <a:t>结果</a:t>
            </a:r>
            <a:r>
              <a:rPr lang="en-US" dirty="0">
                <a:solidFill>
                  <a:schemeClr val="tx1"/>
                </a:solidFill>
              </a:rPr>
              <a:t>: (–1)</a:t>
            </a:r>
            <a:r>
              <a:rPr lang="en-US" baseline="32000" dirty="0">
                <a:solidFill>
                  <a:schemeClr val="tx1"/>
                </a:solidFill>
                <a:latin typeface="Calibri Bold Italic" charset="0"/>
                <a:ea typeface="Calibri Bold Italic" charset="0"/>
                <a:cs typeface="Calibri Bold Italic" charset="0"/>
                <a:sym typeface="Calibri Bold Italic" charset="0"/>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317500" lvl="1" indent="0">
              <a:buClr>
                <a:srgbClr val="0D0D0D"/>
              </a:buClr>
              <a:tabLst>
                <a:tab pos="2049145" algn="l"/>
              </a:tabLst>
            </a:pPr>
            <a:r>
              <a:rPr lang="zh-CN" altLang="en-US" dirty="0">
                <a:solidFill>
                  <a:schemeClr val="tx1"/>
                </a:solidFill>
                <a:ea typeface="SimSun" pitchFamily="2" charset="-122"/>
              </a:rPr>
              <a:t>符号位</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zh-CN" altLang="en-US" dirty="0">
                <a:solidFill>
                  <a:schemeClr val="tx1"/>
                </a:solidFill>
                <a:ea typeface="SimSun" pitchFamily="2" charset="-122"/>
              </a:rPr>
              <a:t>尾数</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p>
          <a:p>
            <a:pPr marL="838200" lvl="2">
              <a:tabLst>
                <a:tab pos="2049145" algn="l"/>
              </a:tabLst>
            </a:pPr>
            <a:r>
              <a:rPr lang="zh-CN" altLang="en-US" dirty="0">
                <a:solidFill>
                  <a:schemeClr val="tx1"/>
                </a:solidFill>
                <a:ea typeface="SimSun" pitchFamily="2" charset="-122"/>
              </a:rPr>
              <a:t>对齐，相加</a:t>
            </a:r>
          </a:p>
          <a:p>
            <a:pPr marL="317500" lvl="1" indent="0">
              <a:buClr>
                <a:srgbClr val="000000"/>
              </a:buClr>
              <a:tabLst>
                <a:tab pos="2049145" algn="l"/>
              </a:tabLst>
            </a:pPr>
            <a:r>
              <a:rPr lang="zh-CN" altLang="en-US" dirty="0">
                <a:solidFill>
                  <a:schemeClr val="tx1"/>
                </a:solidFill>
                <a:ea typeface="SimSun"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endParaRPr lang="en-US" dirty="0">
              <a:solidFill>
                <a:schemeClr val="tx1"/>
              </a:solidFill>
            </a:endParaRPr>
          </a:p>
          <a:p>
            <a:pPr marL="317500" lvl="1" indent="0">
              <a:buClr>
                <a:srgbClr val="000000"/>
              </a:buClr>
              <a:tabLst>
                <a:tab pos="2049145" algn="l"/>
              </a:tabLst>
            </a:pPr>
            <a:r>
              <a:rPr lang="zh-CN" altLang="en-US" dirty="0">
                <a:solidFill>
                  <a:schemeClr val="tx1"/>
                </a:solidFill>
                <a:ea typeface="SimSun" pitchFamily="2" charset="-122"/>
              </a:rPr>
              <a:t>如果</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 2, M</a:t>
            </a:r>
            <a:r>
              <a:rPr lang="zh-CN" altLang="en-US" dirty="0">
                <a:solidFill>
                  <a:schemeClr val="tx1"/>
                </a:solidFill>
                <a:ea typeface="SimSun" pitchFamily="2" charset="-122"/>
              </a:rPr>
              <a:t>右移</a:t>
            </a:r>
            <a:r>
              <a:rPr lang="en-US" dirty="0">
                <a:solidFill>
                  <a:schemeClr val="tx1"/>
                </a:solidFill>
              </a:rPr>
              <a:t>, </a:t>
            </a:r>
            <a:r>
              <a:rPr lang="zh-CN" altLang="en-US" dirty="0">
                <a:solidFill>
                  <a:schemeClr val="tx1"/>
                </a:solidFill>
                <a:ea typeface="SimSun" pitchFamily="2" charset="-122"/>
              </a:rPr>
              <a:t>阶码相应增加</a:t>
            </a:r>
          </a:p>
          <a:p>
            <a:pPr marL="317500" lvl="1" indent="0">
              <a:buClr>
                <a:srgbClr val="0D0D0D"/>
              </a:buClr>
              <a:tabLst>
                <a:tab pos="2049145" algn="l"/>
              </a:tabLst>
            </a:pPr>
            <a:r>
              <a:rPr lang="zh-CN" altLang="en-US" dirty="0">
                <a:solidFill>
                  <a:schemeClr val="tx1"/>
                </a:solidFill>
                <a:latin typeface="Calibri Italic" charset="0"/>
                <a:ea typeface="SimSun" pitchFamily="2" charset="-122"/>
                <a:cs typeface="Calibri Italic" charset="0"/>
                <a:sym typeface="Calibri Italic" charset="0"/>
              </a:rPr>
              <a:t>如果</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&lt; 1, </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zh-CN" altLang="en-US" dirty="0">
                <a:solidFill>
                  <a:schemeClr val="tx1"/>
                </a:solidFill>
                <a:ea typeface="SimSun" pitchFamily="2" charset="-122"/>
              </a:rPr>
              <a:t>左移</a:t>
            </a:r>
            <a:r>
              <a:rPr lang="en-US" altLang="zh-CN" dirty="0">
                <a:solidFill>
                  <a:schemeClr val="tx1"/>
                </a:solidFill>
                <a:ea typeface="SimSun" pitchFamily="2" charset="-122"/>
              </a:rPr>
              <a:t>k</a:t>
            </a:r>
            <a:r>
              <a:rPr lang="zh-CN" altLang="en-US" dirty="0">
                <a:solidFill>
                  <a:schemeClr val="tx1"/>
                </a:solidFill>
                <a:ea typeface="SimSun" pitchFamily="2" charset="-122"/>
              </a:rPr>
              <a:t>位</a:t>
            </a:r>
            <a:r>
              <a:rPr lang="en-US" dirty="0">
                <a:solidFill>
                  <a:schemeClr val="tx1"/>
                </a:solidFill>
              </a:rPr>
              <a:t>, </a:t>
            </a:r>
            <a:r>
              <a:rPr lang="zh-CN" altLang="en-US" dirty="0">
                <a:solidFill>
                  <a:schemeClr val="tx1"/>
                </a:solidFill>
                <a:ea typeface="SimSun" pitchFamily="2" charset="-122"/>
              </a:rPr>
              <a:t>阶码相应减少</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k</a:t>
            </a:r>
          </a:p>
          <a:p>
            <a:pPr marL="317500" lvl="1" indent="0">
              <a:buClr>
                <a:srgbClr val="000000"/>
              </a:buClr>
              <a:tabLst>
                <a:tab pos="2049145" algn="l"/>
              </a:tabLst>
            </a:pPr>
            <a:r>
              <a:rPr lang="zh-CN" altLang="en-US" dirty="0">
                <a:solidFill>
                  <a:schemeClr val="tx1"/>
                </a:solidFill>
                <a:ea typeface="SimSun" pitchFamily="2" charset="-122"/>
              </a:rPr>
              <a:t>阶码</a:t>
            </a:r>
            <a:r>
              <a:rPr lang="en-US" altLang="zh-CN" dirty="0">
                <a:solidFill>
                  <a:schemeClr val="tx1"/>
                </a:solidFill>
                <a:ea typeface="SimSun" pitchFamily="2" charset="-122"/>
              </a:rPr>
              <a:t>E</a:t>
            </a:r>
            <a:r>
              <a:rPr lang="zh-CN" altLang="en-US" dirty="0">
                <a:solidFill>
                  <a:schemeClr val="tx1"/>
                </a:solidFill>
                <a:ea typeface="SimSun" pitchFamily="2" charset="-122"/>
              </a:rPr>
              <a:t>超出可表示范围则溢出</a:t>
            </a:r>
          </a:p>
          <a:p>
            <a:pPr marL="317500" lvl="1" indent="0">
              <a:buClr>
                <a:srgbClr val="000000"/>
              </a:buClr>
              <a:tabLst>
                <a:tab pos="2049145" algn="l"/>
              </a:tabLst>
            </a:pPr>
            <a:r>
              <a:rPr lang="zh-CN" altLang="en-US" dirty="0">
                <a:solidFill>
                  <a:schemeClr val="tx1"/>
                </a:solidFill>
                <a:ea typeface="SimSun" pitchFamily="2" charset="-122"/>
              </a:rPr>
              <a:t>尾数舍入为合适的精度</a:t>
            </a:r>
          </a:p>
        </p:txBody>
      </p:sp>
      <p:sp>
        <p:nvSpPr>
          <p:cNvPr id="39941" name="Rectangle 5"/>
          <p:cNvSpPr/>
          <p:nvPr/>
        </p:nvSpPr>
        <p:spPr bwMode="auto">
          <a:xfrm>
            <a:off x="7612380" y="2021840"/>
            <a:ext cx="17907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s1</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M1</a:t>
            </a:r>
            <a:r>
              <a:rPr lang="en-US" sz="2000">
                <a:solidFill>
                  <a:schemeClr val="tx1"/>
                </a:solidFill>
                <a:latin typeface="Calibri Bold" charset="0"/>
                <a:ea typeface="Calibri Bold" charset="0"/>
                <a:cs typeface="Calibri Bold" charset="0"/>
                <a:sym typeface="Calibri Bold" charset="0"/>
              </a:rPr>
              <a:t> </a:t>
            </a:r>
          </a:p>
        </p:txBody>
      </p:sp>
      <p:sp>
        <p:nvSpPr>
          <p:cNvPr id="39942" name="Rectangle 6"/>
          <p:cNvSpPr/>
          <p:nvPr/>
        </p:nvSpPr>
        <p:spPr bwMode="auto">
          <a:xfrm>
            <a:off x="9190355" y="2567940"/>
            <a:ext cx="22225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s2</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M2</a:t>
            </a:r>
            <a:r>
              <a:rPr lang="en-US" sz="2000">
                <a:solidFill>
                  <a:schemeClr val="tx1"/>
                </a:solidFill>
                <a:latin typeface="Calibri Bold" charset="0"/>
                <a:ea typeface="Calibri Bold" charset="0"/>
                <a:cs typeface="Calibri Bold" charset="0"/>
                <a:sym typeface="Calibri Bold" charset="0"/>
              </a:rPr>
              <a:t> </a:t>
            </a:r>
          </a:p>
        </p:txBody>
      </p:sp>
      <p:sp>
        <p:nvSpPr>
          <p:cNvPr id="39943" name="Line 7"/>
          <p:cNvSpPr>
            <a:spLocks noChangeShapeType="1"/>
          </p:cNvSpPr>
          <p:nvPr/>
        </p:nvSpPr>
        <p:spPr bwMode="auto">
          <a:xfrm>
            <a:off x="94030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4" name="Line 8"/>
          <p:cNvSpPr>
            <a:spLocks noChangeShapeType="1"/>
          </p:cNvSpPr>
          <p:nvPr/>
        </p:nvSpPr>
        <p:spPr bwMode="auto">
          <a:xfrm>
            <a:off x="11396980" y="1704340"/>
            <a:ext cx="0" cy="25400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5" name="Line 9"/>
          <p:cNvSpPr>
            <a:spLocks noChangeShapeType="1"/>
          </p:cNvSpPr>
          <p:nvPr/>
        </p:nvSpPr>
        <p:spPr bwMode="auto">
          <a:xfrm>
            <a:off x="9415780" y="1831340"/>
            <a:ext cx="1968500" cy="0"/>
          </a:xfrm>
          <a:prstGeom prst="line">
            <a:avLst/>
          </a:prstGeom>
          <a:noFill/>
          <a:ln w="38100" cap="flat">
            <a:solidFill>
              <a:schemeClr val="tx1"/>
            </a:solidFill>
            <a:prstDash val="solid"/>
            <a:miter lim="800000"/>
            <a:headEnd type="triangle" w="med" len="med"/>
            <a:tailEnd type="triangle" w="med" len="med"/>
          </a:ln>
        </p:spPr>
        <p:txBody>
          <a:bodyPr lIns="0" tIns="0" rIns="0" bIns="0"/>
          <a:lstStyle/>
          <a:p>
            <a:endParaRPr lang="en-US" sz="4000"/>
          </a:p>
        </p:txBody>
      </p:sp>
      <p:sp>
        <p:nvSpPr>
          <p:cNvPr id="39946" name="Rectangle 10"/>
          <p:cNvSpPr/>
          <p:nvPr/>
        </p:nvSpPr>
        <p:spPr bwMode="auto">
          <a:xfrm>
            <a:off x="10112693" y="1601153"/>
            <a:ext cx="771045" cy="307777"/>
          </a:xfrm>
          <a:prstGeom prst="rect">
            <a:avLst/>
          </a:prstGeom>
          <a:solidFill>
            <a:srgbClr val="FFFFFF"/>
          </a:solidFill>
          <a:ln w="25400" cap="flat">
            <a:noFill/>
            <a:miter lim="800000"/>
            <a:headEnd type="none" w="med" len="med"/>
            <a:tailEnd type="none" w="med" len="med"/>
          </a:ln>
        </p:spPr>
        <p:txBody>
          <a:bodyPr wrap="none" lIns="0" tIns="0" rIns="0" bIns="0">
            <a:spAutoFit/>
          </a:bodyPr>
          <a:lstStyle/>
          <a:p>
            <a:pPr algn="l"/>
            <a:r>
              <a:rPr lang="en-US" sz="2000">
                <a:solidFill>
                  <a:schemeClr val="tx1"/>
                </a:solidFill>
                <a:latin typeface="Arial Narrow Bold Italic" panose="020B0606020202030204" charset="0"/>
                <a:ea typeface="Arial Narrow Bold Italic" panose="020B0606020202030204" charset="0"/>
                <a:cs typeface="Arial Narrow Bold Italic" panose="020B0606020202030204" charset="0"/>
                <a:sym typeface="Arial Narrow Bold Italic" panose="020B0606020202030204" charset="0"/>
              </a:rPr>
              <a:t>E1</a:t>
            </a:r>
            <a:r>
              <a:rPr lang="en-US" sz="2000">
                <a:solidFill>
                  <a:schemeClr val="tx1"/>
                </a:solidFill>
                <a:latin typeface="Arial Narrow Bold" panose="020B0606020202030204" charset="0"/>
                <a:ea typeface="Arial Narrow Bold" panose="020B0606020202030204" charset="0"/>
                <a:cs typeface="Arial Narrow Bold" panose="020B0606020202030204" charset="0"/>
                <a:sym typeface="Arial Narrow Bold" panose="020B0606020202030204" charset="0"/>
              </a:rPr>
              <a:t>–</a:t>
            </a:r>
            <a:r>
              <a:rPr lang="en-US" sz="2000">
                <a:solidFill>
                  <a:schemeClr val="tx1"/>
                </a:solidFill>
                <a:latin typeface="Arial Narrow Bold Italic" panose="020B0606020202030204" charset="0"/>
                <a:ea typeface="Arial Narrow Bold Italic" panose="020B0606020202030204" charset="0"/>
                <a:cs typeface="Arial Narrow Bold Italic" panose="020B0606020202030204" charset="0"/>
                <a:sym typeface="Arial Narrow Bold Italic" panose="020B0606020202030204" charset="0"/>
              </a:rPr>
              <a:t>E2</a:t>
            </a:r>
          </a:p>
        </p:txBody>
      </p:sp>
      <p:sp>
        <p:nvSpPr>
          <p:cNvPr id="39947" name="Rectangle 11"/>
          <p:cNvSpPr/>
          <p:nvPr/>
        </p:nvSpPr>
        <p:spPr bwMode="auto">
          <a:xfrm>
            <a:off x="7242493" y="2431415"/>
            <a:ext cx="254877" cy="615553"/>
          </a:xfrm>
          <a:prstGeom prst="rect">
            <a:avLst/>
          </a:prstGeom>
          <a:noFill/>
          <a:ln w="12700" cap="flat">
            <a:noFill/>
            <a:miter lim="800000"/>
            <a:headEnd type="none" w="med" len="med"/>
            <a:tailEnd type="none" w="med" len="med"/>
          </a:ln>
        </p:spPr>
        <p:txBody>
          <a:bodyPr wrap="none" lIns="0" tIns="0" rIns="0" bIns="0">
            <a:spAutoFit/>
          </a:bodyPr>
          <a:lstStyle/>
          <a:p>
            <a:r>
              <a:rPr lang="en-US" sz="40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p>
        </p:txBody>
      </p:sp>
      <p:sp>
        <p:nvSpPr>
          <p:cNvPr id="39948" name="Line 12"/>
          <p:cNvSpPr>
            <a:spLocks noChangeShapeType="1"/>
          </p:cNvSpPr>
          <p:nvPr/>
        </p:nvSpPr>
        <p:spPr bwMode="auto">
          <a:xfrm>
            <a:off x="7371080" y="3164840"/>
            <a:ext cx="4089400" cy="0"/>
          </a:xfrm>
          <a:prstGeom prst="line">
            <a:avLst/>
          </a:prstGeom>
          <a:noFill/>
          <a:ln w="38100" cap="flat">
            <a:solidFill>
              <a:schemeClr val="tx1"/>
            </a:solidFill>
            <a:prstDash val="solid"/>
            <a:miter lim="800000"/>
            <a:headEnd type="none" w="med" len="med"/>
            <a:tailEnd type="none" w="med" len="med"/>
          </a:ln>
        </p:spPr>
        <p:txBody>
          <a:bodyPr lIns="0" tIns="0" rIns="0" bIns="0"/>
          <a:lstStyle/>
          <a:p>
            <a:endParaRPr lang="en-US" sz="4000"/>
          </a:p>
        </p:txBody>
      </p:sp>
      <p:sp>
        <p:nvSpPr>
          <p:cNvPr id="39949" name="Rectangle 13"/>
          <p:cNvSpPr/>
          <p:nvPr/>
        </p:nvSpPr>
        <p:spPr bwMode="auto">
          <a:xfrm>
            <a:off x="7612380" y="3317240"/>
            <a:ext cx="3784600" cy="4191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lstStyle/>
          <a:p>
            <a:r>
              <a:rPr lang="en-US" sz="2000">
                <a:solidFill>
                  <a:schemeClr val="tx1"/>
                </a:solidFill>
                <a:latin typeface="Calibri Bold" charset="0"/>
                <a:ea typeface="Calibri Bold" charset="0"/>
                <a:cs typeface="Calibri Bold" charset="0"/>
                <a:sym typeface="Calibri Bold" charset="0"/>
              </a:rPr>
              <a:t>	(–1)</a:t>
            </a:r>
            <a:r>
              <a:rPr lang="en-US" sz="2000" baseline="32000">
                <a:solidFill>
                  <a:schemeClr val="tx1"/>
                </a:solidFill>
                <a:latin typeface="Calibri Bold Italic" charset="0"/>
                <a:ea typeface="Calibri Bold Italic" charset="0"/>
                <a:cs typeface="Calibri Bold Italic" charset="0"/>
                <a:sym typeface="Calibri Bold Italic" charset="0"/>
              </a:rPr>
              <a:t>s</a:t>
            </a:r>
            <a:r>
              <a:rPr lang="en-US" sz="2000">
                <a:solidFill>
                  <a:schemeClr val="tx1"/>
                </a:solidFill>
                <a:latin typeface="Calibri Bold" charset="0"/>
                <a:ea typeface="Calibri Bold" charset="0"/>
                <a:cs typeface="Calibri Bold" charset="0"/>
                <a:sym typeface="Calibri Bold" charset="0"/>
              </a:rPr>
              <a:t> </a:t>
            </a:r>
            <a:r>
              <a:rPr lang="en-US" sz="2000">
                <a:solidFill>
                  <a:schemeClr val="tx1"/>
                </a:solidFill>
                <a:latin typeface="Calibri Bold Italic" charset="0"/>
                <a:ea typeface="Calibri Bold Italic" charset="0"/>
                <a:cs typeface="Calibri Bold Italic" charset="0"/>
                <a:sym typeface="Calibri Bold Italic" charset="0"/>
              </a:rPr>
              <a:t>M</a:t>
            </a:r>
          </a:p>
        </p:txBody>
      </p:sp>
      <p:sp>
        <p:nvSpPr>
          <p:cNvPr id="5" name="矩形 4"/>
          <p:cNvSpPr/>
          <p:nvPr/>
        </p:nvSpPr>
        <p:spPr>
          <a:xfrm>
            <a:off x="2225040" y="5623560"/>
            <a:ext cx="5866130" cy="732155"/>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tabLst>
                <a:tab pos="1885950" algn="l"/>
              </a:tabLst>
            </a:pPr>
            <a:r>
              <a:rPr lang="en-US" sz="1800" b="1" dirty="0">
                <a:latin typeface="Courier New" panose="02070309020205020404" charset="0"/>
                <a:cs typeface="Courier New" panose="02070309020205020404" charset="0"/>
                <a:sym typeface="+mn-ea"/>
              </a:rPr>
              <a:t>1.010*2</a:t>
            </a:r>
            <a:r>
              <a:rPr lang="en-US" sz="1800" b="1" baseline="30000" dirty="0">
                <a:latin typeface="Courier New" panose="02070309020205020404" charset="0"/>
                <a:cs typeface="Courier New" panose="02070309020205020404" charset="0"/>
                <a:sym typeface="+mn-ea"/>
              </a:rPr>
              <a:t>2</a:t>
            </a:r>
            <a:r>
              <a:rPr lang="en-US" sz="1800" b="1" dirty="0">
                <a:latin typeface="Courier New" panose="02070309020205020404" charset="0"/>
                <a:cs typeface="Courier New" panose="02070309020205020404" charset="0"/>
                <a:sym typeface="+mn-ea"/>
              </a:rPr>
              <a:t> + 1.110*2</a:t>
            </a:r>
            <a:r>
              <a:rPr lang="en-US" sz="1800" b="1" baseline="30000" dirty="0">
                <a:latin typeface="Courier New" panose="02070309020205020404" charset="0"/>
                <a:cs typeface="Courier New" panose="02070309020205020404" charset="0"/>
                <a:sym typeface="+mn-ea"/>
              </a:rPr>
              <a:t>3</a:t>
            </a:r>
            <a:r>
              <a:rPr lang="en-US" sz="1800" b="1" dirty="0">
                <a:latin typeface="Courier New" panose="02070309020205020404" charset="0"/>
                <a:cs typeface="Courier New" panose="02070309020205020404" charset="0"/>
                <a:sym typeface="+mn-ea"/>
              </a:rPr>
              <a:t> = (1.010 + 11.100)*2</a:t>
            </a:r>
            <a:r>
              <a:rPr lang="en-US" sz="1800" b="1" baseline="30000" dirty="0">
                <a:latin typeface="Courier New" panose="02070309020205020404" charset="0"/>
                <a:cs typeface="Courier New" panose="02070309020205020404" charset="0"/>
                <a:sym typeface="+mn-ea"/>
              </a:rPr>
              <a:t>2</a:t>
            </a:r>
            <a:r>
              <a:rPr lang="en-US" sz="1800" b="1" dirty="0">
                <a:latin typeface="Courier New" panose="02070309020205020404" charset="0"/>
                <a:cs typeface="Courier New" panose="02070309020205020404" charset="0"/>
                <a:sym typeface="+mn-ea"/>
              </a:rPr>
              <a:t> </a:t>
            </a:r>
            <a:endParaRPr lang="en-US" sz="1800" b="1" dirty="0">
              <a:latin typeface="Courier New" panose="02070309020205020404" charset="0"/>
              <a:cs typeface="Courier New" panose="02070309020205020404" charset="0"/>
            </a:endParaRPr>
          </a:p>
          <a:p>
            <a:pPr algn="l"/>
            <a:r>
              <a:rPr lang="en-US" sz="1800" b="1" dirty="0">
                <a:latin typeface="Courier New" panose="02070309020205020404" charset="0"/>
                <a:cs typeface="Courier New" panose="02070309020205020404" charset="0"/>
                <a:sym typeface="+mn-ea"/>
              </a:rPr>
              <a:t>= 1</a:t>
            </a:r>
            <a:r>
              <a:rPr lang="en-US" sz="1800" b="1" dirty="0">
                <a:solidFill>
                  <a:srgbClr val="C00000"/>
                </a:solidFill>
                <a:latin typeface="Courier New" panose="02070309020205020404" charset="0"/>
                <a:cs typeface="Courier New" panose="02070309020205020404" charset="0"/>
                <a:sym typeface="+mn-ea"/>
              </a:rPr>
              <a:t>00</a:t>
            </a:r>
            <a:r>
              <a:rPr lang="en-US" sz="1800" b="1" dirty="0">
                <a:latin typeface="Courier New" panose="02070309020205020404" charset="0"/>
                <a:cs typeface="Courier New" panose="02070309020205020404" charset="0"/>
                <a:sym typeface="+mn-ea"/>
              </a:rPr>
              <a:t>.110 * 2</a:t>
            </a:r>
            <a:r>
              <a:rPr lang="en-US" sz="1800" b="1" baseline="30000" dirty="0">
                <a:latin typeface="Courier New" panose="02070309020205020404" charset="0"/>
                <a:cs typeface="Courier New" panose="02070309020205020404" charset="0"/>
                <a:sym typeface="+mn-ea"/>
              </a:rPr>
              <a:t>2</a:t>
            </a:r>
            <a:r>
              <a:rPr lang="en-US" sz="1800" b="1" dirty="0">
                <a:latin typeface="Courier New" panose="02070309020205020404" charset="0"/>
                <a:cs typeface="Courier New" panose="02070309020205020404" charset="0"/>
                <a:sym typeface="+mn-ea"/>
              </a:rPr>
              <a:t> = 1.001</a:t>
            </a:r>
            <a:r>
              <a:rPr lang="en-US" sz="1800" b="1" dirty="0">
                <a:solidFill>
                  <a:srgbClr val="C00000"/>
                </a:solidFill>
                <a:latin typeface="Courier New" panose="02070309020205020404" charset="0"/>
                <a:cs typeface="Courier New" panose="02070309020205020404" charset="0"/>
                <a:sym typeface="+mn-ea"/>
              </a:rPr>
              <a:t>1</a:t>
            </a:r>
            <a:r>
              <a:rPr lang="en-US" sz="1800" b="1" dirty="0">
                <a:latin typeface="Courier New" panose="02070309020205020404" charset="0"/>
                <a:cs typeface="Courier New" panose="02070309020205020404" charset="0"/>
                <a:sym typeface="+mn-ea"/>
              </a:rPr>
              <a:t> * 2</a:t>
            </a:r>
            <a:r>
              <a:rPr lang="en-US" sz="1800" b="1" baseline="30000" dirty="0">
                <a:latin typeface="Courier New" panose="02070309020205020404" charset="0"/>
                <a:cs typeface="Courier New" panose="02070309020205020404" charset="0"/>
                <a:sym typeface="+mn-ea"/>
              </a:rPr>
              <a:t>4</a:t>
            </a:r>
            <a:r>
              <a:rPr lang="en-US" sz="1800" b="1" dirty="0">
                <a:latin typeface="Courier New" panose="02070309020205020404" charset="0"/>
                <a:cs typeface="Courier New" panose="02070309020205020404" charset="0"/>
                <a:sym typeface="+mn-ea"/>
              </a:rPr>
              <a:t> = 1.010 * 2</a:t>
            </a:r>
            <a:r>
              <a:rPr lang="en-US" sz="1800" b="1" baseline="30000" dirty="0">
                <a:latin typeface="Courier New" panose="02070309020205020404" charset="0"/>
                <a:cs typeface="Courier New" panose="02070309020205020404" charset="0"/>
                <a:sym typeface="+mn-ea"/>
              </a:rPr>
              <a:t>4</a:t>
            </a: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940">
                                            <p:txEl>
                                              <p:pRg st="0" end="0"/>
                                            </p:txEl>
                                          </p:spTgt>
                                        </p:tgtEl>
                                        <p:attrNameLst>
                                          <p:attrName>style.visibility</p:attrName>
                                        </p:attrNameLst>
                                      </p:cBhvr>
                                      <p:to>
                                        <p:strVal val="visible"/>
                                      </p:to>
                                    </p:set>
                                    <p:animEffect transition="in" filter="wipe(down)">
                                      <p:cBhvr>
                                        <p:cTn id="12" dur="500"/>
                                        <p:tgtEl>
                                          <p:spTgt spid="399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940">
                                            <p:txEl>
                                              <p:pRg st="1" end="1"/>
                                            </p:txEl>
                                          </p:spTgt>
                                        </p:tgtEl>
                                        <p:attrNameLst>
                                          <p:attrName>style.visibility</p:attrName>
                                        </p:attrNameLst>
                                      </p:cBhvr>
                                      <p:to>
                                        <p:strVal val="visible"/>
                                      </p:to>
                                    </p:set>
                                    <p:animEffect transition="in" filter="wipe(down)">
                                      <p:cBhvr>
                                        <p:cTn id="17" dur="500"/>
                                        <p:tgtEl>
                                          <p:spTgt spid="399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940">
                                            <p:txEl>
                                              <p:pRg st="2" end="2"/>
                                            </p:txEl>
                                          </p:spTgt>
                                        </p:tgtEl>
                                        <p:attrNameLst>
                                          <p:attrName>style.visibility</p:attrName>
                                        </p:attrNameLst>
                                      </p:cBhvr>
                                      <p:to>
                                        <p:strVal val="visible"/>
                                      </p:to>
                                    </p:set>
                                    <p:animEffect transition="in" filter="wipe(down)">
                                      <p:cBhvr>
                                        <p:cTn id="22" dur="500"/>
                                        <p:tgtEl>
                                          <p:spTgt spid="399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9940">
                                            <p:txEl>
                                              <p:pRg st="3" end="3"/>
                                            </p:txEl>
                                          </p:spTgt>
                                        </p:tgtEl>
                                        <p:attrNameLst>
                                          <p:attrName>style.visibility</p:attrName>
                                        </p:attrNameLst>
                                      </p:cBhvr>
                                      <p:to>
                                        <p:strVal val="visible"/>
                                      </p:to>
                                    </p:set>
                                    <p:animEffect transition="in" filter="wipe(down)">
                                      <p:cBhvr>
                                        <p:cTn id="27" dur="500"/>
                                        <p:tgtEl>
                                          <p:spTgt spid="399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9940">
                                            <p:txEl>
                                              <p:pRg st="4" end="4"/>
                                            </p:txEl>
                                          </p:spTgt>
                                        </p:tgtEl>
                                        <p:attrNameLst>
                                          <p:attrName>style.visibility</p:attrName>
                                        </p:attrNameLst>
                                      </p:cBhvr>
                                      <p:to>
                                        <p:strVal val="visible"/>
                                      </p:to>
                                    </p:set>
                                    <p:animEffect transition="in" filter="wipe(down)">
                                      <p:cBhvr>
                                        <p:cTn id="32" dur="500"/>
                                        <p:tgtEl>
                                          <p:spTgt spid="3994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941"/>
                                        </p:tgtEl>
                                        <p:attrNameLst>
                                          <p:attrName>style.visibility</p:attrName>
                                        </p:attrNameLst>
                                      </p:cBhvr>
                                      <p:to>
                                        <p:strVal val="visible"/>
                                      </p:to>
                                    </p:set>
                                    <p:anim calcmode="lin" valueType="num">
                                      <p:cBhvr additive="base">
                                        <p:cTn id="37" dur="500" fill="hold"/>
                                        <p:tgtEl>
                                          <p:spTgt spid="39941"/>
                                        </p:tgtEl>
                                        <p:attrNameLst>
                                          <p:attrName>ppt_x</p:attrName>
                                        </p:attrNameLst>
                                      </p:cBhvr>
                                      <p:tavLst>
                                        <p:tav tm="0">
                                          <p:val>
                                            <p:strVal val="#ppt_x"/>
                                          </p:val>
                                        </p:tav>
                                        <p:tav tm="100000">
                                          <p:val>
                                            <p:strVal val="#ppt_x"/>
                                          </p:val>
                                        </p:tav>
                                      </p:tavLst>
                                    </p:anim>
                                    <p:anim calcmode="lin" valueType="num">
                                      <p:cBhvr additive="base">
                                        <p:cTn id="38" dur="500" fill="hold"/>
                                        <p:tgtEl>
                                          <p:spTgt spid="399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9942"/>
                                        </p:tgtEl>
                                        <p:attrNameLst>
                                          <p:attrName>style.visibility</p:attrName>
                                        </p:attrNameLst>
                                      </p:cBhvr>
                                      <p:to>
                                        <p:strVal val="visible"/>
                                      </p:to>
                                    </p:set>
                                    <p:anim calcmode="lin" valueType="num">
                                      <p:cBhvr additive="base">
                                        <p:cTn id="41" dur="500" fill="hold"/>
                                        <p:tgtEl>
                                          <p:spTgt spid="39942"/>
                                        </p:tgtEl>
                                        <p:attrNameLst>
                                          <p:attrName>ppt_x</p:attrName>
                                        </p:attrNameLst>
                                      </p:cBhvr>
                                      <p:tavLst>
                                        <p:tav tm="0">
                                          <p:val>
                                            <p:strVal val="#ppt_x"/>
                                          </p:val>
                                        </p:tav>
                                        <p:tav tm="100000">
                                          <p:val>
                                            <p:strVal val="#ppt_x"/>
                                          </p:val>
                                        </p:tav>
                                      </p:tavLst>
                                    </p:anim>
                                    <p:anim calcmode="lin" valueType="num">
                                      <p:cBhvr additive="base">
                                        <p:cTn id="42" dur="500" fill="hold"/>
                                        <p:tgtEl>
                                          <p:spTgt spid="3994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9943"/>
                                        </p:tgtEl>
                                        <p:attrNameLst>
                                          <p:attrName>style.visibility</p:attrName>
                                        </p:attrNameLst>
                                      </p:cBhvr>
                                      <p:to>
                                        <p:strVal val="visible"/>
                                      </p:to>
                                    </p:set>
                                    <p:anim calcmode="lin" valueType="num">
                                      <p:cBhvr additive="base">
                                        <p:cTn id="45" dur="500" fill="hold"/>
                                        <p:tgtEl>
                                          <p:spTgt spid="39943"/>
                                        </p:tgtEl>
                                        <p:attrNameLst>
                                          <p:attrName>ppt_x</p:attrName>
                                        </p:attrNameLst>
                                      </p:cBhvr>
                                      <p:tavLst>
                                        <p:tav tm="0">
                                          <p:val>
                                            <p:strVal val="#ppt_x"/>
                                          </p:val>
                                        </p:tav>
                                        <p:tav tm="100000">
                                          <p:val>
                                            <p:strVal val="#ppt_x"/>
                                          </p:val>
                                        </p:tav>
                                      </p:tavLst>
                                    </p:anim>
                                    <p:anim calcmode="lin" valueType="num">
                                      <p:cBhvr additive="base">
                                        <p:cTn id="46" dur="500" fill="hold"/>
                                        <p:tgtEl>
                                          <p:spTgt spid="3994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944"/>
                                        </p:tgtEl>
                                        <p:attrNameLst>
                                          <p:attrName>style.visibility</p:attrName>
                                        </p:attrNameLst>
                                      </p:cBhvr>
                                      <p:to>
                                        <p:strVal val="visible"/>
                                      </p:to>
                                    </p:set>
                                    <p:anim calcmode="lin" valueType="num">
                                      <p:cBhvr additive="base">
                                        <p:cTn id="49" dur="500" fill="hold"/>
                                        <p:tgtEl>
                                          <p:spTgt spid="39944"/>
                                        </p:tgtEl>
                                        <p:attrNameLst>
                                          <p:attrName>ppt_x</p:attrName>
                                        </p:attrNameLst>
                                      </p:cBhvr>
                                      <p:tavLst>
                                        <p:tav tm="0">
                                          <p:val>
                                            <p:strVal val="#ppt_x"/>
                                          </p:val>
                                        </p:tav>
                                        <p:tav tm="100000">
                                          <p:val>
                                            <p:strVal val="#ppt_x"/>
                                          </p:val>
                                        </p:tav>
                                      </p:tavLst>
                                    </p:anim>
                                    <p:anim calcmode="lin" valueType="num">
                                      <p:cBhvr additive="base">
                                        <p:cTn id="50" dur="500" fill="hold"/>
                                        <p:tgtEl>
                                          <p:spTgt spid="399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9945"/>
                                        </p:tgtEl>
                                        <p:attrNameLst>
                                          <p:attrName>style.visibility</p:attrName>
                                        </p:attrNameLst>
                                      </p:cBhvr>
                                      <p:to>
                                        <p:strVal val="visible"/>
                                      </p:to>
                                    </p:set>
                                    <p:anim calcmode="lin" valueType="num">
                                      <p:cBhvr additive="base">
                                        <p:cTn id="53" dur="500" fill="hold"/>
                                        <p:tgtEl>
                                          <p:spTgt spid="39945"/>
                                        </p:tgtEl>
                                        <p:attrNameLst>
                                          <p:attrName>ppt_x</p:attrName>
                                        </p:attrNameLst>
                                      </p:cBhvr>
                                      <p:tavLst>
                                        <p:tav tm="0">
                                          <p:val>
                                            <p:strVal val="#ppt_x"/>
                                          </p:val>
                                        </p:tav>
                                        <p:tav tm="100000">
                                          <p:val>
                                            <p:strVal val="#ppt_x"/>
                                          </p:val>
                                        </p:tav>
                                      </p:tavLst>
                                    </p:anim>
                                    <p:anim calcmode="lin" valueType="num">
                                      <p:cBhvr additive="base">
                                        <p:cTn id="54" dur="500" fill="hold"/>
                                        <p:tgtEl>
                                          <p:spTgt spid="3994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946"/>
                                        </p:tgtEl>
                                        <p:attrNameLst>
                                          <p:attrName>style.visibility</p:attrName>
                                        </p:attrNameLst>
                                      </p:cBhvr>
                                      <p:to>
                                        <p:strVal val="visible"/>
                                      </p:to>
                                    </p:set>
                                    <p:anim calcmode="lin" valueType="num">
                                      <p:cBhvr additive="base">
                                        <p:cTn id="57" dur="500" fill="hold"/>
                                        <p:tgtEl>
                                          <p:spTgt spid="39946"/>
                                        </p:tgtEl>
                                        <p:attrNameLst>
                                          <p:attrName>ppt_x</p:attrName>
                                        </p:attrNameLst>
                                      </p:cBhvr>
                                      <p:tavLst>
                                        <p:tav tm="0">
                                          <p:val>
                                            <p:strVal val="#ppt_x"/>
                                          </p:val>
                                        </p:tav>
                                        <p:tav tm="100000">
                                          <p:val>
                                            <p:strVal val="#ppt_x"/>
                                          </p:val>
                                        </p:tav>
                                      </p:tavLst>
                                    </p:anim>
                                    <p:anim calcmode="lin" valueType="num">
                                      <p:cBhvr additive="base">
                                        <p:cTn id="58" dur="500" fill="hold"/>
                                        <p:tgtEl>
                                          <p:spTgt spid="3994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9947"/>
                                        </p:tgtEl>
                                        <p:attrNameLst>
                                          <p:attrName>style.visibility</p:attrName>
                                        </p:attrNameLst>
                                      </p:cBhvr>
                                      <p:to>
                                        <p:strVal val="visible"/>
                                      </p:to>
                                    </p:set>
                                    <p:anim calcmode="lin" valueType="num">
                                      <p:cBhvr additive="base">
                                        <p:cTn id="61" dur="500" fill="hold"/>
                                        <p:tgtEl>
                                          <p:spTgt spid="39947"/>
                                        </p:tgtEl>
                                        <p:attrNameLst>
                                          <p:attrName>ppt_x</p:attrName>
                                        </p:attrNameLst>
                                      </p:cBhvr>
                                      <p:tavLst>
                                        <p:tav tm="0">
                                          <p:val>
                                            <p:strVal val="#ppt_x"/>
                                          </p:val>
                                        </p:tav>
                                        <p:tav tm="100000">
                                          <p:val>
                                            <p:strVal val="#ppt_x"/>
                                          </p:val>
                                        </p:tav>
                                      </p:tavLst>
                                    </p:anim>
                                    <p:anim calcmode="lin" valueType="num">
                                      <p:cBhvr additive="base">
                                        <p:cTn id="62" dur="500" fill="hold"/>
                                        <p:tgtEl>
                                          <p:spTgt spid="3994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9948"/>
                                        </p:tgtEl>
                                        <p:attrNameLst>
                                          <p:attrName>style.visibility</p:attrName>
                                        </p:attrNameLst>
                                      </p:cBhvr>
                                      <p:to>
                                        <p:strVal val="visible"/>
                                      </p:to>
                                    </p:set>
                                    <p:anim calcmode="lin" valueType="num">
                                      <p:cBhvr additive="base">
                                        <p:cTn id="65" dur="500" fill="hold"/>
                                        <p:tgtEl>
                                          <p:spTgt spid="39948"/>
                                        </p:tgtEl>
                                        <p:attrNameLst>
                                          <p:attrName>ppt_x</p:attrName>
                                        </p:attrNameLst>
                                      </p:cBhvr>
                                      <p:tavLst>
                                        <p:tav tm="0">
                                          <p:val>
                                            <p:strVal val="#ppt_x"/>
                                          </p:val>
                                        </p:tav>
                                        <p:tav tm="100000">
                                          <p:val>
                                            <p:strVal val="#ppt_x"/>
                                          </p:val>
                                        </p:tav>
                                      </p:tavLst>
                                    </p:anim>
                                    <p:anim calcmode="lin" valueType="num">
                                      <p:cBhvr additive="base">
                                        <p:cTn id="66" dur="500" fill="hold"/>
                                        <p:tgtEl>
                                          <p:spTgt spid="3994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9949"/>
                                        </p:tgtEl>
                                        <p:attrNameLst>
                                          <p:attrName>style.visibility</p:attrName>
                                        </p:attrNameLst>
                                      </p:cBhvr>
                                      <p:to>
                                        <p:strVal val="visible"/>
                                      </p:to>
                                    </p:set>
                                    <p:anim calcmode="lin" valueType="num">
                                      <p:cBhvr additive="base">
                                        <p:cTn id="69" dur="500" fill="hold"/>
                                        <p:tgtEl>
                                          <p:spTgt spid="39949"/>
                                        </p:tgtEl>
                                        <p:attrNameLst>
                                          <p:attrName>ppt_x</p:attrName>
                                        </p:attrNameLst>
                                      </p:cBhvr>
                                      <p:tavLst>
                                        <p:tav tm="0">
                                          <p:val>
                                            <p:strVal val="#ppt_x"/>
                                          </p:val>
                                        </p:tav>
                                        <p:tav tm="100000">
                                          <p:val>
                                            <p:strVal val="#ppt_x"/>
                                          </p:val>
                                        </p:tav>
                                      </p:tavLst>
                                    </p:anim>
                                    <p:anim calcmode="lin" valueType="num">
                                      <p:cBhvr additive="base">
                                        <p:cTn id="70"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9940">
                                            <p:txEl>
                                              <p:pRg st="5" end="5"/>
                                            </p:txEl>
                                          </p:spTgt>
                                        </p:tgtEl>
                                        <p:attrNameLst>
                                          <p:attrName>style.visibility</p:attrName>
                                        </p:attrNameLst>
                                      </p:cBhvr>
                                      <p:to>
                                        <p:strVal val="visible"/>
                                      </p:to>
                                    </p:set>
                                    <p:animEffect transition="in" filter="wipe(down)">
                                      <p:cBhvr>
                                        <p:cTn id="75" dur="500"/>
                                        <p:tgtEl>
                                          <p:spTgt spid="39940">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9940">
                                            <p:txEl>
                                              <p:pRg st="6" end="6"/>
                                            </p:txEl>
                                          </p:spTgt>
                                        </p:tgtEl>
                                        <p:attrNameLst>
                                          <p:attrName>style.visibility</p:attrName>
                                        </p:attrNameLst>
                                      </p:cBhvr>
                                      <p:to>
                                        <p:strVal val="visible"/>
                                      </p:to>
                                    </p:set>
                                    <p:animEffect transition="in" filter="wipe(down)">
                                      <p:cBhvr>
                                        <p:cTn id="80" dur="500"/>
                                        <p:tgtEl>
                                          <p:spTgt spid="39940">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39940">
                                            <p:txEl>
                                              <p:pRg st="7" end="7"/>
                                            </p:txEl>
                                          </p:spTgt>
                                        </p:tgtEl>
                                        <p:attrNameLst>
                                          <p:attrName>style.visibility</p:attrName>
                                        </p:attrNameLst>
                                      </p:cBhvr>
                                      <p:to>
                                        <p:strVal val="visible"/>
                                      </p:to>
                                    </p:set>
                                    <p:animEffect transition="in" filter="wipe(down)">
                                      <p:cBhvr>
                                        <p:cTn id="85" dur="500"/>
                                        <p:tgtEl>
                                          <p:spTgt spid="39940">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39940">
                                            <p:txEl>
                                              <p:pRg st="8" end="8"/>
                                            </p:txEl>
                                          </p:spTgt>
                                        </p:tgtEl>
                                        <p:attrNameLst>
                                          <p:attrName>style.visibility</p:attrName>
                                        </p:attrNameLst>
                                      </p:cBhvr>
                                      <p:to>
                                        <p:strVal val="visible"/>
                                      </p:to>
                                    </p:set>
                                    <p:animEffect transition="in" filter="wipe(down)">
                                      <p:cBhvr>
                                        <p:cTn id="90" dur="500"/>
                                        <p:tgtEl>
                                          <p:spTgt spid="39940">
                                            <p:txEl>
                                              <p:pRg st="8" end="8"/>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9940">
                                            <p:txEl>
                                              <p:pRg st="9" end="9"/>
                                            </p:txEl>
                                          </p:spTgt>
                                        </p:tgtEl>
                                        <p:attrNameLst>
                                          <p:attrName>style.visibility</p:attrName>
                                        </p:attrNameLst>
                                      </p:cBhvr>
                                      <p:to>
                                        <p:strVal val="visible"/>
                                      </p:to>
                                    </p:set>
                                    <p:animEffect transition="in" filter="wipe(down)">
                                      <p:cBhvr>
                                        <p:cTn id="95" dur="500"/>
                                        <p:tgtEl>
                                          <p:spTgt spid="39940">
                                            <p:txEl>
                                              <p:pRg st="9" end="9"/>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wipe(down)">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39942" grpId="0" animBg="1"/>
      <p:bldP spid="39946" grpId="0" animBg="1"/>
      <p:bldP spid="39947" grpId="0"/>
      <p:bldP spid="39949"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131185" cy="457200"/>
        </p:xfrm>
        <a:graphic>
          <a:graphicData uri="http://schemas.openxmlformats.org/drawingml/2006/table">
            <a:tbl>
              <a:tblPr firstRow="1" bandRow="1">
                <a:tableStyleId>{5C22544A-7EE6-4342-B048-85BDC9FD1C3A}</a:tableStyleId>
              </a:tblPr>
              <a:tblGrid>
                <a:gridCol w="3131185">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2.4.5  </a:t>
                      </a:r>
                      <a:r>
                        <a:rPr lang="zh-CN" altLang="en-US" sz="2400">
                          <a:solidFill>
                            <a:schemeClr val="bg1"/>
                          </a:solidFill>
                          <a:ea typeface="SimSun" pitchFamily="2" charset="-122"/>
                        </a:rPr>
                        <a:t>浮点运算</a:t>
                      </a:r>
                    </a:p>
                  </a:txBody>
                  <a:tcPr>
                    <a:solidFill>
                      <a:srgbClr val="52B6B1"/>
                    </a:solidFill>
                  </a:tcPr>
                </a:tc>
                <a:extLst>
                  <a:ext uri="{0D108BD9-81ED-4DB2-BD59-A6C34878D82A}">
                    <a16:rowId xmlns:a16="http://schemas.microsoft.com/office/drawing/2014/main" val="10000"/>
                  </a:ext>
                </a:extLst>
              </a:tr>
            </a:tbl>
          </a:graphicData>
        </a:graphic>
      </p:graphicFrame>
      <p:sp>
        <p:nvSpPr>
          <p:cNvPr id="2" name="文本框 1"/>
          <p:cNvSpPr txBox="1"/>
          <p:nvPr/>
        </p:nvSpPr>
        <p:spPr>
          <a:xfrm>
            <a:off x="1387475" y="1165860"/>
            <a:ext cx="10727690" cy="1845310"/>
          </a:xfrm>
          <a:prstGeom prst="rect">
            <a:avLst/>
          </a:prstGeom>
          <a:noFill/>
        </p:spPr>
        <p:txBody>
          <a:bodyPr wrap="square" rtlCol="0">
            <a:spAutoFit/>
          </a:bodyPr>
          <a:lstStyle/>
          <a:p>
            <a:pPr marL="285750" indent="-285750">
              <a:buFont typeface="Wingdings" panose="05000000000000000000" charset="0"/>
              <a:buChar char=""/>
            </a:pPr>
            <a:r>
              <a:rPr lang="zh-CN" altLang="en-US" sz="2400"/>
              <a:t>浮点乘法</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p>
          <a:p>
            <a:pPr marL="0" indent="0">
              <a:buFont typeface="Wingdings" panose="05000000000000000000" charset="0"/>
              <a:buNone/>
            </a:pPr>
            <a:r>
              <a:rPr lang="en-US" altLang="zh-CN" sz="2400"/>
              <a:t>	</a:t>
            </a:r>
            <a:endParaRPr lang="zh-CN" altLang="en-US" sz="1800" dirty="0">
              <a:ea typeface="SimSun" pitchFamily="2" charset="-122"/>
              <a:sym typeface="+mn-ea"/>
            </a:endParaRPr>
          </a:p>
          <a:p>
            <a:pPr marL="0" indent="0">
              <a:buFont typeface="Wingdings" panose="05000000000000000000" charset="0"/>
              <a:buNone/>
            </a:pPr>
            <a:endParaRPr lang="zh-CN" altLang="en-US" sz="1800" dirty="0">
              <a:sym typeface="+mn-ea"/>
            </a:endParaRPr>
          </a:p>
        </p:txBody>
      </p:sp>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5" name="矩形 4"/>
          <p:cNvSpPr/>
          <p:nvPr/>
        </p:nvSpPr>
        <p:spPr>
          <a:xfrm>
            <a:off x="1646555" y="4937760"/>
            <a:ext cx="9889490" cy="488950"/>
          </a:xfrm>
          <a:prstGeom prst="rect">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algn="l"/>
            <a:r>
              <a:rPr lang="zh-CN" altLang="en-US" sz="1800" dirty="0">
                <a:latin typeface="+mj-lt"/>
                <a:ea typeface="SimSun" pitchFamily="2" charset="-122"/>
                <a:cs typeface="Courier New" panose="02070309020205020404" charset="0"/>
                <a:sym typeface="+mn-ea"/>
              </a:rPr>
              <a:t>保留</a:t>
            </a:r>
            <a:r>
              <a:rPr lang="en-US" altLang="zh-CN" sz="1800" dirty="0">
                <a:latin typeface="+mj-lt"/>
                <a:ea typeface="SimSun" pitchFamily="2" charset="-122"/>
                <a:cs typeface="Courier New" panose="02070309020205020404" charset="0"/>
                <a:sym typeface="+mn-ea"/>
              </a:rPr>
              <a:t>4</a:t>
            </a:r>
            <a:r>
              <a:rPr lang="zh-CN" altLang="en-US" sz="1800" dirty="0">
                <a:latin typeface="+mj-lt"/>
                <a:ea typeface="SimSun" pitchFamily="2" charset="-122"/>
                <a:cs typeface="Courier New" panose="02070309020205020404" charset="0"/>
                <a:sym typeface="+mn-ea"/>
              </a:rPr>
              <a:t>位有效数字</a:t>
            </a:r>
            <a:r>
              <a:rPr lang="en-US" sz="1800" dirty="0">
                <a:latin typeface="+mj-lt"/>
                <a:cs typeface="Courier New" panose="02070309020205020404" charset="0"/>
                <a:sym typeface="+mn-ea"/>
              </a:rPr>
              <a:t>: </a:t>
            </a:r>
            <a:r>
              <a:rPr lang="en-US" sz="1800" dirty="0">
                <a:latin typeface="Courier New" panose="02070309020205020404" charset="0"/>
                <a:cs typeface="Courier New" panose="02070309020205020404" charset="0"/>
                <a:sym typeface="+mn-ea"/>
              </a:rPr>
              <a:t>1.010*2</a:t>
            </a:r>
            <a:r>
              <a:rPr lang="en-US" sz="1800" baseline="30000" dirty="0">
                <a:latin typeface="Courier New" panose="02070309020205020404" charset="0"/>
                <a:cs typeface="Courier New" panose="02070309020205020404" charset="0"/>
                <a:sym typeface="+mn-ea"/>
              </a:rPr>
              <a:t>2</a:t>
            </a:r>
            <a:r>
              <a:rPr lang="en-US" sz="1800" dirty="0">
                <a:latin typeface="Courier New" panose="02070309020205020404" charset="0"/>
                <a:cs typeface="Courier New" panose="02070309020205020404" charset="0"/>
                <a:sym typeface="+mn-ea"/>
              </a:rPr>
              <a:t> x 1.110*2</a:t>
            </a:r>
            <a:r>
              <a:rPr lang="en-US" sz="1800" baseline="30000" dirty="0">
                <a:latin typeface="Courier New" panose="02070309020205020404" charset="0"/>
                <a:cs typeface="Courier New" panose="02070309020205020404" charset="0"/>
                <a:sym typeface="+mn-ea"/>
              </a:rPr>
              <a:t>3</a:t>
            </a:r>
            <a:r>
              <a:rPr lang="en-US" sz="1800" dirty="0">
                <a:latin typeface="Courier New" panose="02070309020205020404" charset="0"/>
                <a:cs typeface="Courier New" panose="02070309020205020404" charset="0"/>
                <a:sym typeface="+mn-ea"/>
              </a:rPr>
              <a:t> = 1</a:t>
            </a:r>
            <a:r>
              <a:rPr lang="en-US" sz="1800" dirty="0">
                <a:solidFill>
                  <a:srgbClr val="C00000"/>
                </a:solidFill>
                <a:latin typeface="Courier New" panose="02070309020205020404" charset="0"/>
                <a:cs typeface="Courier New" panose="02070309020205020404" charset="0"/>
                <a:sym typeface="+mn-ea"/>
              </a:rPr>
              <a:t>0</a:t>
            </a:r>
            <a:r>
              <a:rPr lang="en-US" sz="1800" dirty="0">
                <a:latin typeface="Courier New" panose="02070309020205020404" charset="0"/>
                <a:cs typeface="Courier New" panose="02070309020205020404" charset="0"/>
                <a:sym typeface="+mn-ea"/>
              </a:rPr>
              <a:t>.0011*2</a:t>
            </a:r>
            <a:r>
              <a:rPr lang="en-US" sz="1800" baseline="30000" dirty="0">
                <a:latin typeface="Courier New" panose="02070309020205020404" charset="0"/>
                <a:cs typeface="Courier New" panose="02070309020205020404" charset="0"/>
                <a:sym typeface="+mn-ea"/>
              </a:rPr>
              <a:t>5</a:t>
            </a:r>
            <a:r>
              <a:rPr lang="en-US" sz="1800" dirty="0">
                <a:latin typeface="Courier New" panose="02070309020205020404" charset="0"/>
                <a:cs typeface="Courier New" panose="02070309020205020404" charset="0"/>
                <a:sym typeface="+mn-ea"/>
              </a:rPr>
              <a:t> = 1.000</a:t>
            </a:r>
            <a:r>
              <a:rPr lang="en-US" sz="1800" dirty="0">
                <a:solidFill>
                  <a:srgbClr val="C00000"/>
                </a:solidFill>
                <a:latin typeface="Courier New" panose="02070309020205020404" charset="0"/>
                <a:cs typeface="Courier New" panose="02070309020205020404" charset="0"/>
                <a:sym typeface="+mn-ea"/>
              </a:rPr>
              <a:t>11</a:t>
            </a:r>
            <a:r>
              <a:rPr lang="en-US" sz="1800" dirty="0">
                <a:latin typeface="Courier New" panose="02070309020205020404" charset="0"/>
                <a:cs typeface="Courier New" panose="02070309020205020404" charset="0"/>
                <a:sym typeface="+mn-ea"/>
              </a:rPr>
              <a:t>*2</a:t>
            </a:r>
            <a:r>
              <a:rPr lang="en-US" sz="1800" baseline="30000" dirty="0">
                <a:latin typeface="Courier New" panose="02070309020205020404" charset="0"/>
                <a:cs typeface="Courier New" panose="02070309020205020404" charset="0"/>
                <a:sym typeface="+mn-ea"/>
              </a:rPr>
              <a:t>6 </a:t>
            </a:r>
            <a:r>
              <a:rPr lang="en-US" sz="1800" dirty="0">
                <a:latin typeface="Courier New" panose="02070309020205020404" charset="0"/>
                <a:cs typeface="Courier New" panose="02070309020205020404" charset="0"/>
                <a:sym typeface="+mn-ea"/>
              </a:rPr>
              <a:t>= 1.00</a:t>
            </a:r>
            <a:r>
              <a:rPr lang="en-US" sz="1800" dirty="0">
                <a:solidFill>
                  <a:srgbClr val="C00000"/>
                </a:solidFill>
                <a:latin typeface="Courier New" panose="02070309020205020404" charset="0"/>
                <a:cs typeface="Courier New" panose="02070309020205020404" charset="0"/>
                <a:sym typeface="+mn-ea"/>
              </a:rPr>
              <a:t>1</a:t>
            </a:r>
            <a:r>
              <a:rPr lang="en-US" sz="1800" dirty="0">
                <a:latin typeface="Courier New" panose="02070309020205020404" charset="0"/>
                <a:cs typeface="Courier New" panose="02070309020205020404" charset="0"/>
                <a:sym typeface="+mn-ea"/>
              </a:rPr>
              <a:t>*2</a:t>
            </a:r>
            <a:r>
              <a:rPr lang="en-US" sz="1800" baseline="30000" dirty="0">
                <a:latin typeface="Courier New" panose="02070309020205020404" charset="0"/>
                <a:cs typeface="Courier New" panose="02070309020205020404" charset="0"/>
                <a:sym typeface="+mn-ea"/>
              </a:rPr>
              <a:t>6</a:t>
            </a:r>
            <a:endParaRPr kumimoji="0" lang="en-US" altLang="en-US" sz="1800" i="0" u="none" strike="noStrike" cap="none" normalizeH="0" baseline="0">
              <a:ln>
                <a:noFill/>
              </a:ln>
              <a:solidFill>
                <a:schemeClr val="tx1"/>
              </a:solidFill>
              <a:effectLst/>
              <a:latin typeface="Calibri" panose="020F0502020204030204" pitchFamily="34" charset="0"/>
            </a:endParaRPr>
          </a:p>
        </p:txBody>
      </p:sp>
      <p:sp>
        <p:nvSpPr>
          <p:cNvPr id="4" name="Rectangle 4"/>
          <p:cNvSpPr>
            <a:spLocks noGrp="1" noChangeArrowheads="1"/>
          </p:cNvSpPr>
          <p:nvPr/>
        </p:nvSpPr>
        <p:spPr>
          <a:xfrm>
            <a:off x="1905000" y="15240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3pPr>
            <a:lvl4pPr marL="11430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4pPr>
            <a:lvl5pPr marL="14605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5pPr>
            <a:lvl6pPr marL="19177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6pPr>
            <a:lvl7pPr marL="23749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7pPr>
            <a:lvl8pPr marL="28321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8pPr>
            <a:lvl9pPr marL="3289300" indent="-228600" algn="l" rtl="0" fontAlgn="base">
              <a:spcBef>
                <a:spcPts val="500"/>
              </a:spcBef>
              <a:spcAft>
                <a:spcPct val="0"/>
              </a:spcAft>
              <a:buClr>
                <a:srgbClr val="000000"/>
              </a:buClr>
              <a:buSzPct val="100000"/>
              <a:buFont typeface="Calibri" panose="020F0502020204030204" pitchFamily="34" charset="0"/>
              <a:buChar char="»"/>
              <a:defRPr sz="2000">
                <a:solidFill>
                  <a:schemeClr val="tx1"/>
                </a:solidFill>
                <a:latin typeface="Calibri" panose="020F0502020204030204" pitchFamily="34" charset="0"/>
                <a:ea typeface="ヒラギノ角ゴ ProN W3" panose="020B0300000000000000" charset="-128"/>
                <a:cs typeface="ヒラギノ角ゴ ProN W3" panose="020B0300000000000000" charset="-128"/>
                <a:sym typeface="Calibri" panose="020F0502020204030204" pitchFamily="34" charset="0"/>
              </a:defRPr>
            </a:lvl9pPr>
          </a:lstStyle>
          <a:p>
            <a:pPr>
              <a:buClr>
                <a:srgbClr val="0D0D0D"/>
              </a:buClr>
            </a:pPr>
            <a:r>
              <a:rPr lang="en-US" dirty="0">
                <a:solidFill>
                  <a:schemeClr val="tx1"/>
                </a:solidFill>
              </a:rPr>
              <a:t>(–1)</a:t>
            </a:r>
            <a:r>
              <a:rPr lang="en-US" baseline="32000" dirty="0">
                <a:solidFill>
                  <a:schemeClr val="tx1"/>
                </a:solidFill>
              </a:rPr>
              <a:t>s1</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M1</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E1</a:t>
            </a:r>
            <a:r>
              <a:rPr lang="en-US" dirty="0">
                <a:solidFill>
                  <a:schemeClr val="tx1"/>
                </a:solidFill>
              </a:rPr>
              <a:t>   x   (–1)</a:t>
            </a:r>
            <a:r>
              <a:rPr lang="en-US" baseline="32000" dirty="0">
                <a:solidFill>
                  <a:schemeClr val="tx1"/>
                </a:solidFill>
                <a:latin typeface="Calibri Bold Italic" charset="0"/>
                <a:ea typeface="Calibri Bold Italic" charset="0"/>
                <a:cs typeface="Calibri Bold Italic" charset="0"/>
                <a:sym typeface="Calibri Bold Italic" charset="0"/>
              </a:rPr>
              <a:t>s2</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M2</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E2</a:t>
            </a:r>
          </a:p>
          <a:p>
            <a:pPr>
              <a:buClr>
                <a:srgbClr val="0D0D0D"/>
              </a:buClr>
            </a:pPr>
            <a:r>
              <a:rPr lang="zh-CN" altLang="en-US" dirty="0">
                <a:solidFill>
                  <a:schemeClr val="tx1"/>
                </a:solidFill>
                <a:ea typeface="SimSun" pitchFamily="2" charset="-122"/>
              </a:rPr>
              <a:t>结果</a:t>
            </a:r>
            <a:r>
              <a:rPr lang="en-US" dirty="0">
                <a:solidFill>
                  <a:schemeClr val="tx1"/>
                </a:solidFill>
              </a:rPr>
              <a:t>: (–1)</a:t>
            </a:r>
            <a:r>
              <a:rPr lang="en-US" baseline="32000" dirty="0">
                <a:solidFill>
                  <a:schemeClr val="tx1"/>
                </a:solidFill>
              </a:rPr>
              <a:t>s</a:t>
            </a:r>
            <a:r>
              <a:rPr lang="en-US" dirty="0">
                <a:solidFill>
                  <a:schemeClr val="tx1"/>
                </a:solidFill>
              </a:rPr>
              <a:t> </a:t>
            </a:r>
            <a:r>
              <a:rPr lang="en-US" dirty="0">
                <a:solidFill>
                  <a:schemeClr val="tx1"/>
                </a:solidFill>
                <a:latin typeface="Calibri Bold Italic" charset="0"/>
                <a:ea typeface="Calibri Bold Italic" charset="0"/>
                <a:cs typeface="Calibri Bold Italic" charset="0"/>
                <a:sym typeface="Calibri Bold Italic" charset="0"/>
              </a:rPr>
              <a:t>M</a:t>
            </a:r>
            <a:r>
              <a:rPr lang="en-US" dirty="0">
                <a:solidFill>
                  <a:schemeClr val="tx1"/>
                </a:solidFill>
              </a:rPr>
              <a:t>  2</a:t>
            </a:r>
            <a:r>
              <a:rPr lang="en-US" baseline="32000" dirty="0">
                <a:solidFill>
                  <a:schemeClr val="tx1"/>
                </a:solidFill>
                <a:latin typeface="Calibri Bold Italic" charset="0"/>
                <a:ea typeface="Calibri Bold Italic" charset="0"/>
                <a:cs typeface="Calibri Bold Italic" charset="0"/>
                <a:sym typeface="Calibri Bold Italic" charset="0"/>
              </a:rPr>
              <a:t>E</a:t>
            </a:r>
          </a:p>
          <a:p>
            <a:pPr marL="552450" lvl="1">
              <a:buClr>
                <a:srgbClr val="0D0D0D"/>
              </a:buClr>
            </a:pPr>
            <a:r>
              <a:rPr lang="zh-CN" altLang="en-US" dirty="0">
                <a:solidFill>
                  <a:schemeClr val="tx1"/>
                </a:solidFill>
                <a:latin typeface="Calibri Italic" charset="0"/>
                <a:ea typeface="SimSun" pitchFamily="2" charset="-122"/>
                <a:cs typeface="Calibri Italic" charset="0"/>
                <a:sym typeface="Calibri Italic" charset="0"/>
              </a:rPr>
              <a:t>符号</a:t>
            </a:r>
            <a:r>
              <a:rPr lang="en-US" dirty="0">
                <a:solidFill>
                  <a:schemeClr val="tx1"/>
                </a:solidFill>
                <a:latin typeface="Calibri Italic" charset="0"/>
                <a:ea typeface="Calibri Italic" charset="0"/>
                <a:cs typeface="Calibri Italic" charset="0"/>
                <a:sym typeface="Calibri Italic" charset="0"/>
              </a:rPr>
              <a:t>s</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s1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s2</a:t>
            </a:r>
          </a:p>
          <a:p>
            <a:pPr marL="552450" lvl="1">
              <a:buClr>
                <a:srgbClr val="000000"/>
              </a:buClr>
            </a:pPr>
            <a:r>
              <a:rPr lang="zh-CN" altLang="en-US" dirty="0">
                <a:solidFill>
                  <a:schemeClr val="tx1"/>
                </a:solidFill>
                <a:latin typeface="Calibri Italic" charset="0"/>
                <a:ea typeface="SimSun" pitchFamily="2" charset="-122"/>
                <a:cs typeface="Calibri Italic" charset="0"/>
                <a:sym typeface="Calibri Italic" charset="0"/>
              </a:rPr>
              <a:t>尾数</a:t>
            </a:r>
            <a:r>
              <a:rPr lang="en-US" dirty="0">
                <a:solidFill>
                  <a:schemeClr val="tx1"/>
                </a:solidFill>
                <a:latin typeface="Calibri Italic" charset="0"/>
                <a:ea typeface="Calibri Italic" charset="0"/>
                <a:cs typeface="Calibri Italic" charset="0"/>
                <a:sym typeface="Calibri Italic" charset="0"/>
              </a:rPr>
              <a:t>M</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M1</a:t>
            </a:r>
            <a:r>
              <a:rPr lang="en-US" dirty="0">
                <a:solidFill>
                  <a:schemeClr val="tx1"/>
                </a:solidFill>
              </a:rPr>
              <a:t> x  </a:t>
            </a:r>
            <a:r>
              <a:rPr lang="en-US" dirty="0">
                <a:solidFill>
                  <a:schemeClr val="tx1"/>
                </a:solidFill>
                <a:latin typeface="Calibri Italic" charset="0"/>
                <a:ea typeface="Calibri Italic" charset="0"/>
                <a:cs typeface="Calibri Italic" charset="0"/>
                <a:sym typeface="Calibri Italic" charset="0"/>
              </a:rPr>
              <a:t>M2</a:t>
            </a:r>
          </a:p>
          <a:p>
            <a:pPr marL="552450" lvl="1">
              <a:buClr>
                <a:srgbClr val="0D0D0D"/>
              </a:buClr>
            </a:pPr>
            <a:r>
              <a:rPr lang="zh-CN" altLang="en-US" dirty="0">
                <a:solidFill>
                  <a:schemeClr val="tx1"/>
                </a:solidFill>
                <a:ea typeface="SimSun" pitchFamily="2" charset="-122"/>
              </a:rPr>
              <a:t>阶码</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a:t>
            </a:r>
            <a:r>
              <a:rPr lang="en-US" dirty="0">
                <a:solidFill>
                  <a:schemeClr val="tx1"/>
                </a:solidFill>
              </a:rPr>
              <a:t>: 	</a:t>
            </a:r>
            <a:r>
              <a:rPr lang="en-US" dirty="0">
                <a:solidFill>
                  <a:schemeClr val="tx1"/>
                </a:solidFill>
                <a:latin typeface="Calibri Italic" charset="0"/>
                <a:ea typeface="Calibri Italic" charset="0"/>
                <a:cs typeface="Calibri Italic" charset="0"/>
                <a:sym typeface="Calibri Italic" charset="0"/>
              </a:rPr>
              <a:t>E1</a:t>
            </a:r>
            <a:r>
              <a:rPr lang="en-US" dirty="0">
                <a:solidFill>
                  <a:schemeClr val="tx1"/>
                </a:solidFill>
              </a:rPr>
              <a:t> + </a:t>
            </a:r>
            <a:r>
              <a:rPr lang="en-US" dirty="0">
                <a:solidFill>
                  <a:schemeClr val="tx1"/>
                </a:solidFill>
                <a:latin typeface="Calibri Italic" charset="0"/>
                <a:ea typeface="Calibri Italic" charset="0"/>
                <a:cs typeface="Calibri Italic" charset="0"/>
                <a:sym typeface="Calibri Italic" charset="0"/>
              </a:rPr>
              <a:t>E2</a:t>
            </a:r>
            <a:endParaRPr lang="en-US" dirty="0">
              <a:solidFill>
                <a:schemeClr val="tx1"/>
              </a:solidFill>
            </a:endParaRPr>
          </a:p>
          <a:p>
            <a:pPr marL="552450" lvl="1">
              <a:buClr>
                <a:srgbClr val="0D0D0D"/>
              </a:buClr>
            </a:pPr>
            <a:r>
              <a:rPr lang="zh-CN" altLang="en-US" dirty="0">
                <a:ea typeface="SimSun" pitchFamily="2" charset="-122"/>
                <a:sym typeface="+mn-ea"/>
              </a:rPr>
              <a:t>如果</a:t>
            </a:r>
            <a:r>
              <a:rPr lang="en-US" dirty="0">
                <a:sym typeface="+mn-ea"/>
              </a:rPr>
              <a:t> </a:t>
            </a:r>
            <a:r>
              <a:rPr lang="en-US" dirty="0">
                <a:latin typeface="Calibri Italic" charset="0"/>
                <a:ea typeface="Calibri Italic" charset="0"/>
                <a:cs typeface="Calibri Italic" charset="0"/>
                <a:sym typeface="Calibri Italic" charset="0"/>
              </a:rPr>
              <a:t>M</a:t>
            </a:r>
            <a:r>
              <a:rPr lang="en-US" dirty="0">
                <a:sym typeface="+mn-ea"/>
              </a:rPr>
              <a:t> ≥ 2, M</a:t>
            </a:r>
            <a:r>
              <a:rPr lang="zh-CN" altLang="en-US" dirty="0">
                <a:ea typeface="SimSun" pitchFamily="2" charset="-122"/>
                <a:sym typeface="+mn-ea"/>
              </a:rPr>
              <a:t>右移</a:t>
            </a:r>
            <a:r>
              <a:rPr lang="en-US" dirty="0">
                <a:sym typeface="+mn-ea"/>
              </a:rPr>
              <a:t>, </a:t>
            </a:r>
            <a:r>
              <a:rPr lang="zh-CN" altLang="en-US" dirty="0">
                <a:ea typeface="SimSun" pitchFamily="2" charset="-122"/>
                <a:sym typeface="+mn-ea"/>
              </a:rPr>
              <a:t>阶码相应增加</a:t>
            </a:r>
            <a:endParaRPr lang="en-US" dirty="0">
              <a:solidFill>
                <a:schemeClr val="tx1"/>
              </a:solidFill>
              <a:latin typeface="Calibri Italic" charset="0"/>
              <a:ea typeface="Calibri Italic" charset="0"/>
              <a:cs typeface="Calibri Italic" charset="0"/>
              <a:sym typeface="Calibri Italic" charset="0"/>
            </a:endParaRPr>
          </a:p>
          <a:p>
            <a:pPr marL="552450" lvl="1">
              <a:buClr>
                <a:srgbClr val="0D0D0D"/>
              </a:buClr>
            </a:pPr>
            <a:r>
              <a:rPr lang="zh-CN" altLang="en-US" dirty="0">
                <a:ea typeface="SimSun" pitchFamily="2" charset="-122"/>
                <a:sym typeface="+mn-ea"/>
              </a:rPr>
              <a:t>阶码</a:t>
            </a:r>
            <a:r>
              <a:rPr lang="en-US" altLang="zh-CN" dirty="0">
                <a:ea typeface="SimSun" pitchFamily="2" charset="-122"/>
                <a:sym typeface="+mn-ea"/>
              </a:rPr>
              <a:t>E</a:t>
            </a:r>
            <a:r>
              <a:rPr lang="zh-CN" altLang="en-US" dirty="0">
                <a:ea typeface="SimSun" pitchFamily="2" charset="-122"/>
                <a:sym typeface="+mn-ea"/>
              </a:rPr>
              <a:t>超出可表示范围则溢出</a:t>
            </a:r>
            <a:r>
              <a:rPr lang="en-US" dirty="0">
                <a:solidFill>
                  <a:schemeClr val="tx1"/>
                </a:solidFill>
              </a:rPr>
              <a:t> </a:t>
            </a:r>
          </a:p>
          <a:p>
            <a:pPr marL="552450" lvl="1">
              <a:buClr>
                <a:srgbClr val="0D0D0D"/>
              </a:buClr>
            </a:pPr>
            <a:r>
              <a:rPr lang="zh-CN" altLang="en-US" dirty="0">
                <a:ea typeface="SimSun" pitchFamily="2" charset="-122"/>
                <a:sym typeface="+mn-ea"/>
              </a:rPr>
              <a:t>尾数舍入为合适的精度</a:t>
            </a:r>
            <a:endParaRPr lang="en-US" dirty="0">
              <a:solidFill>
                <a:schemeClr val="tx1"/>
              </a:solidFill>
            </a:endParaRPr>
          </a:p>
          <a:p>
            <a:pPr marL="0" indent="0">
              <a:buNone/>
            </a:pPr>
            <a:endParaRPr lang="en-US" dirty="0" err="1">
              <a:solidFill>
                <a:schemeClr val="tx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down)">
                                      <p:cBhvr>
                                        <p:cTn id="20" dur="500"/>
                                        <p:tgtEl>
                                          <p:spTgt spid="4">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down)">
                                      <p:cBhvr>
                                        <p:cTn id="23" dur="500"/>
                                        <p:tgtEl>
                                          <p:spTgt spid="4">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wipe(down)">
                                      <p:cBhvr>
                                        <p:cTn id="29" dur="500"/>
                                        <p:tgtEl>
                                          <p:spTgt spid="4">
                                            <p:txEl>
                                              <p:pRg st="5" end="5"/>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down)">
                                      <p:cBhvr>
                                        <p:cTn id="32" dur="500"/>
                                        <p:tgtEl>
                                          <p:spTgt spid="4">
                                            <p:txEl>
                                              <p:pRg st="6" end="6"/>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wipe(down)">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extLst>
                    <a:ext uri="{9D8B030D-6E8A-4147-A177-3AD203B41FA5}">
                      <a16:colId xmlns:a16="http://schemas.microsoft.com/office/drawing/2014/main" val="20000"/>
                    </a:ext>
                  </a:extLst>
                </a:gridCol>
              </a:tblGrid>
              <a:tr h="457200">
                <a:tc>
                  <a:txBody>
                    <a:bodyPr/>
                    <a:lstStyle/>
                    <a:p>
                      <a:pPr>
                        <a:buNone/>
                      </a:pPr>
                      <a:r>
                        <a:rPr lang="en-US" altLang="zh-CN" sz="2400">
                          <a:solidFill>
                            <a:schemeClr val="bg1"/>
                          </a:solidFill>
                        </a:rPr>
                        <a:t>2.4.6  </a:t>
                      </a:r>
                      <a:r>
                        <a:rPr lang="en-US" altLang="zh-CN" sz="2400">
                          <a:solidFill>
                            <a:schemeClr val="bg1"/>
                          </a:solidFill>
                          <a:ea typeface="SimSun" pitchFamily="2" charset="-122"/>
                        </a:rPr>
                        <a:t>C</a:t>
                      </a:r>
                      <a:r>
                        <a:rPr lang="zh-CN" altLang="en-US" sz="2400">
                          <a:solidFill>
                            <a:schemeClr val="bg1"/>
                          </a:solidFill>
                          <a:ea typeface="SimSun" pitchFamily="2" charset="-122"/>
                        </a:rPr>
                        <a:t>语言中的浮点数</a:t>
                      </a:r>
                    </a:p>
                  </a:txBody>
                  <a:tcPr>
                    <a:solidFill>
                      <a:srgbClr val="52B6B1"/>
                    </a:solidFill>
                  </a:tcPr>
                </a:tc>
                <a:extLst>
                  <a:ext uri="{0D108BD9-81ED-4DB2-BD59-A6C34878D82A}">
                    <a16:rowId xmlns:a16="http://schemas.microsoft.com/office/drawing/2014/main" val="10000"/>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7" name="文本框 6"/>
          <p:cNvSpPr txBox="1"/>
          <p:nvPr/>
        </p:nvSpPr>
        <p:spPr>
          <a:xfrm>
            <a:off x="5565775" y="1021080"/>
            <a:ext cx="6126480" cy="5139055"/>
          </a:xfrm>
          <a:prstGeom prst="rect">
            <a:avLst/>
          </a:prstGeom>
          <a:noFill/>
        </p:spPr>
        <p:txBody>
          <a:bodyPr wrap="square" rtlCol="0">
            <a:spAutoFit/>
          </a:bodyPr>
          <a:lstStyle/>
          <a:p>
            <a:pPr marL="742950" lvl="1" indent="-285750">
              <a:buFont typeface="Wingdings" panose="05000000000000000000" charset="0"/>
              <a:buChar char=""/>
            </a:pPr>
            <a:r>
              <a:rPr lang="zh-CN" altLang="en-US" sz="2800" dirty="0">
                <a:sym typeface="+mn-ea"/>
              </a:rPr>
              <a:t>两种浮点数类型：</a:t>
            </a:r>
            <a:r>
              <a:rPr lang="en-US" altLang="zh-CN" sz="2800" dirty="0">
                <a:sym typeface="+mn-ea"/>
              </a:rPr>
              <a:t>float </a:t>
            </a:r>
            <a:r>
              <a:rPr lang="zh-CN" altLang="en-US" sz="2800" dirty="0">
                <a:sym typeface="+mn-ea"/>
              </a:rPr>
              <a:t>和</a:t>
            </a:r>
            <a:r>
              <a:rPr lang="en-US" altLang="zh-CN" sz="2800" dirty="0">
                <a:sym typeface="+mn-ea"/>
              </a:rPr>
              <a:t>double</a:t>
            </a:r>
            <a:endParaRPr lang="en-US" altLang="zh-CN" sz="2800" dirty="0"/>
          </a:p>
          <a:p>
            <a:pPr marL="742950" lvl="1" indent="-285750">
              <a:buFont typeface="Wingdings" panose="05000000000000000000" charset="0"/>
              <a:buChar char=""/>
            </a:pPr>
            <a:r>
              <a:rPr lang="en-US" altLang="zh-CN" sz="2800" dirty="0">
                <a:sym typeface="+mn-ea"/>
              </a:rPr>
              <a:t>C99</a:t>
            </a:r>
            <a:r>
              <a:rPr lang="zh-CN" altLang="en-US" sz="2800" dirty="0">
                <a:sym typeface="+mn-ea"/>
              </a:rPr>
              <a:t>包含第三种浮点数类型：</a:t>
            </a:r>
            <a:r>
              <a:rPr lang="en-US" altLang="zh-CN" sz="2800" dirty="0">
                <a:sym typeface="+mn-ea"/>
              </a:rPr>
              <a:t>long double</a:t>
            </a:r>
            <a:endParaRPr lang="en-US" altLang="zh-CN" sz="2800" dirty="0"/>
          </a:p>
          <a:p>
            <a:pPr marL="742950" lvl="1" indent="-285750">
              <a:buFont typeface="Wingdings" panose="05000000000000000000" charset="0"/>
              <a:buChar char=""/>
            </a:pPr>
            <a:r>
              <a:rPr lang="zh-CN" altLang="en-US" sz="2800" dirty="0">
                <a:sym typeface="+mn-ea"/>
              </a:rPr>
              <a:t>整数和浮点数转换规则：</a:t>
            </a:r>
            <a:endParaRPr lang="en-US" altLang="zh-CN" sz="2800" dirty="0"/>
          </a:p>
          <a:p>
            <a:pPr marL="1314450" lvl="2" indent="-400050">
              <a:buFont typeface="+mj-lt"/>
              <a:buAutoNum type="romanUcPeriod"/>
            </a:pPr>
            <a:r>
              <a:rPr lang="en-US" altLang="zh-CN" sz="2400" dirty="0" err="1">
                <a:sym typeface="+mn-ea"/>
              </a:rPr>
              <a:t>int</a:t>
            </a:r>
            <a:r>
              <a:rPr lang="zh-CN" altLang="en-US" sz="2400" dirty="0">
                <a:sym typeface="+mn-ea"/>
              </a:rPr>
              <a:t>转换为</a:t>
            </a:r>
            <a:r>
              <a:rPr lang="en-US" altLang="zh-CN" sz="2400" dirty="0">
                <a:sym typeface="+mn-ea"/>
              </a:rPr>
              <a:t>float</a:t>
            </a:r>
            <a:r>
              <a:rPr lang="zh-CN" altLang="en-US" sz="2400" dirty="0">
                <a:sym typeface="+mn-ea"/>
              </a:rPr>
              <a:t>，不会溢出，可能被舍入；</a:t>
            </a:r>
            <a:endParaRPr lang="en-US" altLang="zh-CN" sz="2400" dirty="0"/>
          </a:p>
          <a:p>
            <a:pPr marL="1314450" lvl="2" indent="-400050">
              <a:buFont typeface="+mj-lt"/>
              <a:buAutoNum type="romanUcPeriod"/>
            </a:pPr>
            <a:r>
              <a:rPr lang="en-US" altLang="zh-CN" sz="2400" dirty="0" err="1">
                <a:sym typeface="+mn-ea"/>
              </a:rPr>
              <a:t>int</a:t>
            </a:r>
            <a:r>
              <a:rPr lang="zh-CN" altLang="en-US" sz="2400" dirty="0">
                <a:sym typeface="+mn-ea"/>
              </a:rPr>
              <a:t>或</a:t>
            </a:r>
            <a:r>
              <a:rPr lang="en-US" altLang="zh-CN" sz="2400" dirty="0">
                <a:sym typeface="+mn-ea"/>
              </a:rPr>
              <a:t>float</a:t>
            </a:r>
            <a:r>
              <a:rPr lang="zh-CN" altLang="en-US" sz="2400" dirty="0">
                <a:sym typeface="+mn-ea"/>
              </a:rPr>
              <a:t>转换为</a:t>
            </a:r>
            <a:r>
              <a:rPr lang="en-US" altLang="zh-CN" sz="2400" dirty="0">
                <a:sym typeface="+mn-ea"/>
              </a:rPr>
              <a:t>double</a:t>
            </a:r>
            <a:r>
              <a:rPr lang="zh-CN" altLang="en-US" sz="2400" dirty="0">
                <a:sym typeface="+mn-ea"/>
              </a:rPr>
              <a:t>，能够准确表示；</a:t>
            </a:r>
            <a:endParaRPr lang="en-US" altLang="zh-CN" sz="2400" dirty="0"/>
          </a:p>
          <a:p>
            <a:pPr marL="1314450" lvl="2" indent="-400050">
              <a:buFont typeface="+mj-lt"/>
              <a:buAutoNum type="romanUcPeriod"/>
            </a:pPr>
            <a:r>
              <a:rPr lang="en-US" altLang="zh-CN" sz="2400" dirty="0">
                <a:sym typeface="+mn-ea"/>
              </a:rPr>
              <a:t>double</a:t>
            </a:r>
            <a:r>
              <a:rPr lang="zh-CN" altLang="en-US" sz="2400" dirty="0">
                <a:sym typeface="+mn-ea"/>
              </a:rPr>
              <a:t>转换为</a:t>
            </a:r>
            <a:r>
              <a:rPr lang="en-US" altLang="zh-CN" sz="2400" dirty="0">
                <a:sym typeface="+mn-ea"/>
              </a:rPr>
              <a:t>float</a:t>
            </a:r>
            <a:r>
              <a:rPr lang="zh-CN" altLang="en-US" sz="2400" dirty="0">
                <a:sym typeface="+mn-ea"/>
              </a:rPr>
              <a:t>，可能会溢出</a:t>
            </a:r>
            <a:r>
              <a:rPr lang="en-US" altLang="zh-CN" sz="2400" dirty="0">
                <a:sym typeface="+mn-ea"/>
              </a:rPr>
              <a:t>+∞</a:t>
            </a:r>
            <a:r>
              <a:rPr lang="zh-CN" altLang="en-US" sz="2400" dirty="0">
                <a:sym typeface="+mn-ea"/>
              </a:rPr>
              <a:t>或</a:t>
            </a:r>
            <a:r>
              <a:rPr lang="en-US" altLang="zh-CN" sz="2400" dirty="0">
                <a:sym typeface="+mn-ea"/>
              </a:rPr>
              <a:t>- ∞</a:t>
            </a:r>
            <a:r>
              <a:rPr lang="zh-CN" altLang="en-US" sz="2400" dirty="0">
                <a:sym typeface="+mn-ea"/>
              </a:rPr>
              <a:t>，也可能会舍入；</a:t>
            </a:r>
            <a:endParaRPr lang="en-US" altLang="zh-CN" sz="2400" dirty="0"/>
          </a:p>
          <a:p>
            <a:pPr marL="1314450" lvl="2" indent="-400050">
              <a:buFont typeface="+mj-lt"/>
              <a:buAutoNum type="romanUcPeriod"/>
            </a:pPr>
            <a:r>
              <a:rPr lang="en-US" altLang="zh-CN" sz="2400" dirty="0">
                <a:sym typeface="+mn-ea"/>
              </a:rPr>
              <a:t>float</a:t>
            </a:r>
            <a:r>
              <a:rPr lang="zh-CN" altLang="en-US" sz="2400" dirty="0">
                <a:sym typeface="+mn-ea"/>
              </a:rPr>
              <a:t>或</a:t>
            </a:r>
            <a:r>
              <a:rPr lang="en-US" altLang="zh-CN" sz="2400" dirty="0">
                <a:sym typeface="+mn-ea"/>
              </a:rPr>
              <a:t>double</a:t>
            </a:r>
            <a:r>
              <a:rPr lang="zh-CN" altLang="en-US" sz="2400" dirty="0">
                <a:sym typeface="+mn-ea"/>
              </a:rPr>
              <a:t>转换为</a:t>
            </a:r>
            <a:r>
              <a:rPr lang="en-US" altLang="zh-CN" sz="2400" dirty="0" err="1">
                <a:sym typeface="+mn-ea"/>
              </a:rPr>
              <a:t>int</a:t>
            </a:r>
            <a:r>
              <a:rPr lang="zh-CN" altLang="en-US" sz="2400" dirty="0">
                <a:sym typeface="+mn-ea"/>
              </a:rPr>
              <a:t>，可能会溢出，如果需要舍入则是向零舍入。</a:t>
            </a:r>
            <a:endParaRPr lang="en-US" altLang="zh-CN" sz="2400" dirty="0"/>
          </a:p>
          <a:p>
            <a:endParaRPr lang="zh-CN" altLang="en-US" sz="2400"/>
          </a:p>
        </p:txBody>
      </p:sp>
      <p:sp>
        <p:nvSpPr>
          <p:cNvPr id="18435" name="AutoShape 2"/>
          <p:cNvSpPr>
            <a:spLocks noChangeArrowheads="1"/>
          </p:cNvSpPr>
          <p:nvPr/>
        </p:nvSpPr>
        <p:spPr bwMode="auto">
          <a:xfrm>
            <a:off x="1369378" y="1262063"/>
            <a:ext cx="2239962" cy="246062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SimSun" pitchFamily="2" charset="-122"/>
              <a:sym typeface="Bodoni MT Black" panose="02070A03080606020203" pitchFamily="18" charset="0"/>
            </a:endParaRPr>
          </a:p>
        </p:txBody>
      </p:sp>
      <p:sp>
        <p:nvSpPr>
          <p:cNvPr id="8" name="AutoShape 2"/>
          <p:cNvSpPr>
            <a:spLocks noChangeArrowheads="1"/>
          </p:cNvSpPr>
          <p:nvPr/>
        </p:nvSpPr>
        <p:spPr bwMode="auto">
          <a:xfrm>
            <a:off x="2639060" y="2014220"/>
            <a:ext cx="1706880" cy="201866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SimSun" pitchFamily="2" charset="-122"/>
              <a:sym typeface="Bodoni MT Black" panose="02070A03080606020203" pitchFamily="18" charset="0"/>
            </a:endParaRPr>
          </a:p>
        </p:txBody>
      </p:sp>
      <p:sp>
        <p:nvSpPr>
          <p:cNvPr id="9" name="AutoShape 2"/>
          <p:cNvSpPr>
            <a:spLocks noChangeArrowheads="1"/>
          </p:cNvSpPr>
          <p:nvPr/>
        </p:nvSpPr>
        <p:spPr bwMode="auto">
          <a:xfrm>
            <a:off x="3679190" y="2904490"/>
            <a:ext cx="1219200" cy="1589405"/>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SimSun" pitchFamily="2" charset="-122"/>
              <a:sym typeface="Bodoni MT Black" panose="02070A03080606020203" pitchFamily="18" charset="0"/>
            </a:endParaRPr>
          </a:p>
        </p:txBody>
      </p:sp>
      <p:sp>
        <p:nvSpPr>
          <p:cNvPr id="11" name="AutoShape 2"/>
          <p:cNvSpPr>
            <a:spLocks noChangeArrowheads="1"/>
          </p:cNvSpPr>
          <p:nvPr/>
        </p:nvSpPr>
        <p:spPr bwMode="auto">
          <a:xfrm>
            <a:off x="4467225" y="3524885"/>
            <a:ext cx="869315" cy="1141730"/>
          </a:xfrm>
          <a:prstGeom prst="triangle">
            <a:avLst>
              <a:gd name="adj" fmla="val 50000"/>
            </a:avLst>
          </a:prstGeom>
          <a:solidFill>
            <a:srgbClr val="52B6B1">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1"/>
            <a:endParaRPr lang="zh-CN" altLang="zh-CN" sz="7200" b="1">
              <a:solidFill>
                <a:srgbClr val="000000"/>
              </a:solidFill>
              <a:latin typeface="Bodoni MT Black" panose="02070A03080606020203" pitchFamily="18" charset="0"/>
              <a:ea typeface="SimSun" pitchFamily="2" charset="-122"/>
              <a:sym typeface="Bodoni MT Black" panose="02070A03080606020203" pitchFamily="18" charset="0"/>
            </a:endParaRPr>
          </a:p>
        </p:txBody>
      </p: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3" name="文本框 12"/>
          <p:cNvSpPr txBox="1"/>
          <p:nvPr/>
        </p:nvSpPr>
        <p:spPr>
          <a:xfrm>
            <a:off x="3164840" y="2904490"/>
            <a:ext cx="655320" cy="829945"/>
          </a:xfrm>
          <a:prstGeom prst="rect">
            <a:avLst/>
          </a:prstGeom>
          <a:noFill/>
        </p:spPr>
        <p:txBody>
          <a:bodyPr wrap="square" rtlCol="0">
            <a:spAutoFit/>
          </a:bodyPr>
          <a:lstStyle/>
          <a:p>
            <a:r>
              <a:rPr lang="en-US" altLang="zh-CN" sz="4800">
                <a:solidFill>
                  <a:schemeClr val="bg1"/>
                </a:solidFill>
              </a:rPr>
              <a:t>C</a:t>
            </a:r>
          </a:p>
        </p:txBody>
      </p:sp>
      <p:sp>
        <p:nvSpPr>
          <p:cNvPr id="14" name="文本框 13"/>
          <p:cNvSpPr txBox="1"/>
          <p:nvPr/>
        </p:nvSpPr>
        <p:spPr>
          <a:xfrm>
            <a:off x="4083050" y="3524885"/>
            <a:ext cx="655320" cy="645160"/>
          </a:xfrm>
          <a:prstGeom prst="rect">
            <a:avLst/>
          </a:prstGeom>
          <a:noFill/>
        </p:spPr>
        <p:txBody>
          <a:bodyPr wrap="square" rtlCol="0">
            <a:spAutoFit/>
          </a:bodyPr>
          <a:lstStyle/>
          <a:p>
            <a:r>
              <a:rPr lang="en-US" altLang="zh-CN" sz="36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down)">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3633470" cy="457200"/>
        </p:xfrm>
        <a:graphic>
          <a:graphicData uri="http://schemas.openxmlformats.org/drawingml/2006/table">
            <a:tbl>
              <a:tblPr firstRow="1" bandRow="1">
                <a:tableStyleId>{5C22544A-7EE6-4342-B048-85BDC9FD1C3A}</a:tableStyleId>
              </a:tblPr>
              <a:tblGrid>
                <a:gridCol w="3633470">
                  <a:extLst>
                    <a:ext uri="{9D8B030D-6E8A-4147-A177-3AD203B41FA5}">
                      <a16:colId xmlns:a16="http://schemas.microsoft.com/office/drawing/2014/main" val="20000"/>
                    </a:ext>
                  </a:extLst>
                </a:gridCol>
              </a:tblGrid>
              <a:tr h="457200">
                <a:tc>
                  <a:txBody>
                    <a:bodyPr/>
                    <a:lstStyle/>
                    <a:p>
                      <a:pPr>
                        <a:buNone/>
                      </a:pPr>
                      <a:r>
                        <a:rPr lang="zh-CN" altLang="en-US" sz="2400">
                          <a:solidFill>
                            <a:schemeClr val="bg1"/>
                          </a:solidFill>
                          <a:ea typeface="SimSun" pitchFamily="2" charset="-122"/>
                        </a:rPr>
                        <a:t>有趣的数字</a:t>
                      </a:r>
                    </a:p>
                  </a:txBody>
                  <a:tcPr>
                    <a:solidFill>
                      <a:srgbClr val="52B6B1"/>
                    </a:solidFill>
                  </a:tcPr>
                </a:tc>
                <a:extLst>
                  <a:ext uri="{0D108BD9-81ED-4DB2-BD59-A6C34878D82A}">
                    <a16:rowId xmlns:a16="http://schemas.microsoft.com/office/drawing/2014/main" val="10000"/>
                  </a:ext>
                </a:extLst>
              </a:tr>
            </a:tbl>
          </a:graphicData>
        </a:graphic>
      </p:graphicFrame>
      <p:cxnSp>
        <p:nvCxnSpPr>
          <p:cNvPr id="10" name="Straight Arrow Connector 2"/>
          <p:cNvCxnSpPr/>
          <p:nvPr/>
        </p:nvCxnSpPr>
        <p:spPr bwMode="auto">
          <a:xfrm flipV="1">
            <a:off x="3951890" y="2782615"/>
            <a:ext cx="0" cy="228600"/>
          </a:xfrm>
          <a:prstGeom prst="straightConnector1">
            <a:avLst/>
          </a:prstGeom>
          <a:solidFill>
            <a:schemeClr val="accent1"/>
          </a:solidFill>
          <a:ln w="25400" cap="flat" cmpd="sng" algn="ctr">
            <a:solidFill>
              <a:schemeClr val="bg2">
                <a:lumMod val="50000"/>
                <a:lumOff val="50000"/>
              </a:schemeClr>
            </a:solidFill>
            <a:prstDash val="solid"/>
            <a:round/>
            <a:headEnd type="arrow" w="med" len="med"/>
            <a:tailEnd type="none"/>
          </a:ln>
          <a:effectLst/>
        </p:spPr>
      </p:cxnSp>
      <p:sp>
        <p:nvSpPr>
          <p:cNvPr id="12" name="文本框 11"/>
          <p:cNvSpPr txBox="1"/>
          <p:nvPr/>
        </p:nvSpPr>
        <p:spPr>
          <a:xfrm>
            <a:off x="2162175" y="2286000"/>
            <a:ext cx="655320" cy="1014730"/>
          </a:xfrm>
          <a:prstGeom prst="rect">
            <a:avLst/>
          </a:prstGeom>
          <a:noFill/>
        </p:spPr>
        <p:txBody>
          <a:bodyPr wrap="square" rtlCol="0">
            <a:spAutoFit/>
          </a:bodyPr>
          <a:lstStyle/>
          <a:p>
            <a:r>
              <a:rPr lang="en-US" altLang="zh-CN" sz="6000">
                <a:solidFill>
                  <a:schemeClr val="bg1"/>
                </a:solidFill>
              </a:rPr>
              <a:t>C</a:t>
            </a:r>
          </a:p>
        </p:txBody>
      </p:sp>
      <p:sp>
        <p:nvSpPr>
          <p:cNvPr id="15" name="文本框 14"/>
          <p:cNvSpPr txBox="1"/>
          <p:nvPr/>
        </p:nvSpPr>
        <p:spPr>
          <a:xfrm>
            <a:off x="4738370" y="4032885"/>
            <a:ext cx="655320" cy="460375"/>
          </a:xfrm>
          <a:prstGeom prst="rect">
            <a:avLst/>
          </a:prstGeom>
          <a:noFill/>
        </p:spPr>
        <p:txBody>
          <a:bodyPr wrap="square" rtlCol="0">
            <a:spAutoFit/>
          </a:bodyPr>
          <a:lstStyle/>
          <a:p>
            <a:r>
              <a:rPr lang="en-US" altLang="zh-CN" sz="2400">
                <a:solidFill>
                  <a:schemeClr val="bg1"/>
                </a:solidFill>
              </a:rPr>
              <a:t>C</a:t>
            </a:r>
          </a:p>
        </p:txBody>
      </p:sp>
      <p:graphicFrame>
        <p:nvGraphicFramePr>
          <p:cNvPr id="2" name="表格 1"/>
          <p:cNvGraphicFramePr/>
          <p:nvPr/>
        </p:nvGraphicFramePr>
        <p:xfrm>
          <a:off x="1630680" y="1461770"/>
          <a:ext cx="8318500" cy="4263390"/>
        </p:xfrm>
        <a:graphic>
          <a:graphicData uri="http://schemas.openxmlformats.org/drawingml/2006/table">
            <a:tbl>
              <a:tblPr firstRow="1" bandRow="1">
                <a:tableStyleId>{5C22544A-7EE6-4342-B048-85BDC9FD1C3A}</a:tableStyleId>
              </a:tblPr>
              <a:tblGrid>
                <a:gridCol w="2212975">
                  <a:extLst>
                    <a:ext uri="{9D8B030D-6E8A-4147-A177-3AD203B41FA5}">
                      <a16:colId xmlns:a16="http://schemas.microsoft.com/office/drawing/2014/main" val="20000"/>
                    </a:ext>
                  </a:extLst>
                </a:gridCol>
                <a:gridCol w="1862455">
                  <a:extLst>
                    <a:ext uri="{9D8B030D-6E8A-4147-A177-3AD203B41FA5}">
                      <a16:colId xmlns:a16="http://schemas.microsoft.com/office/drawing/2014/main" val="20001"/>
                    </a:ext>
                  </a:extLst>
                </a:gridCol>
                <a:gridCol w="1679575">
                  <a:extLst>
                    <a:ext uri="{9D8B030D-6E8A-4147-A177-3AD203B41FA5}">
                      <a16:colId xmlns:a16="http://schemas.microsoft.com/office/drawing/2014/main" val="20002"/>
                    </a:ext>
                  </a:extLst>
                </a:gridCol>
                <a:gridCol w="2563495">
                  <a:extLst>
                    <a:ext uri="{9D8B030D-6E8A-4147-A177-3AD203B41FA5}">
                      <a16:colId xmlns:a16="http://schemas.microsoft.com/office/drawing/2014/main" val="20003"/>
                    </a:ext>
                  </a:extLst>
                </a:gridCol>
              </a:tblGrid>
              <a:tr h="561975">
                <a:tc>
                  <a:txBody>
                    <a:bodyPr/>
                    <a:lstStyle/>
                    <a:p>
                      <a:pPr algn="ctr">
                        <a:buNone/>
                      </a:pPr>
                      <a:r>
                        <a:rPr lang="zh-CN" altLang="en-US"/>
                        <a:t>描述</a:t>
                      </a:r>
                    </a:p>
                  </a:txBody>
                  <a:tcPr/>
                </a:tc>
                <a:tc>
                  <a:txBody>
                    <a:bodyPr/>
                    <a:lstStyle/>
                    <a:p>
                      <a:pPr algn="ctr">
                        <a:buNone/>
                      </a:pPr>
                      <a:r>
                        <a:rPr lang="en-US" altLang="zh-CN"/>
                        <a:t>exp</a:t>
                      </a:r>
                      <a:r>
                        <a:rPr lang="zh-CN" altLang="en-US">
                          <a:ea typeface="SimSun" pitchFamily="2" charset="-122"/>
                        </a:rPr>
                        <a:t>字段</a:t>
                      </a:r>
                    </a:p>
                  </a:txBody>
                  <a:tcPr/>
                </a:tc>
                <a:tc>
                  <a:txBody>
                    <a:bodyPr/>
                    <a:lstStyle/>
                    <a:p>
                      <a:pPr algn="ctr">
                        <a:buNone/>
                      </a:pPr>
                      <a:r>
                        <a:rPr lang="en-US" altLang="zh-CN"/>
                        <a:t>frac</a:t>
                      </a:r>
                      <a:r>
                        <a:rPr lang="zh-CN" altLang="en-US">
                          <a:ea typeface="SimSun" pitchFamily="2" charset="-122"/>
                        </a:rPr>
                        <a:t>字段</a:t>
                      </a:r>
                    </a:p>
                  </a:txBody>
                  <a:tcPr/>
                </a:tc>
                <a:tc>
                  <a:txBody>
                    <a:bodyPr/>
                    <a:lstStyle/>
                    <a:p>
                      <a:pPr algn="ctr">
                        <a:buNone/>
                      </a:pPr>
                      <a:r>
                        <a:rPr lang="zh-CN" altLang="en-US"/>
                        <a:t>数值</a:t>
                      </a:r>
                    </a:p>
                  </a:txBody>
                  <a:tcPr/>
                </a:tc>
                <a:extLst>
                  <a:ext uri="{0D108BD9-81ED-4DB2-BD59-A6C34878D82A}">
                    <a16:rowId xmlns:a16="http://schemas.microsoft.com/office/drawing/2014/main" val="10000"/>
                  </a:ext>
                </a:extLst>
              </a:tr>
              <a:tr h="561975">
                <a:tc>
                  <a:txBody>
                    <a:bodyPr/>
                    <a:lstStyle/>
                    <a:p>
                      <a:pPr algn="ctr">
                        <a:buNone/>
                      </a:pPr>
                      <a:r>
                        <a:rPr lang="zh-CN" altLang="en-US"/>
                        <a:t>零</a:t>
                      </a:r>
                    </a:p>
                  </a:txBody>
                  <a:tcPr/>
                </a:tc>
                <a:tc>
                  <a:txBody>
                    <a:bodyPr/>
                    <a:lstStyle/>
                    <a:p>
                      <a:pPr algn="ctr">
                        <a:buNone/>
                      </a:pPr>
                      <a:r>
                        <a:rPr lang="zh-CN" altLang="en-US"/>
                        <a:t>00…00</a:t>
                      </a:r>
                    </a:p>
                  </a:txBody>
                  <a:tcPr/>
                </a:tc>
                <a:tc>
                  <a:txBody>
                    <a:bodyPr/>
                    <a:lstStyle/>
                    <a:p>
                      <a:pPr algn="ctr">
                        <a:buNone/>
                      </a:pPr>
                      <a:r>
                        <a:rPr lang="zh-CN" altLang="en-US"/>
                        <a:t>00…00</a:t>
                      </a:r>
                    </a:p>
                  </a:txBody>
                  <a:tcPr/>
                </a:tc>
                <a:tc>
                  <a:txBody>
                    <a:bodyPr/>
                    <a:lstStyle/>
                    <a:p>
                      <a:pPr algn="ctr">
                        <a:buNone/>
                      </a:pPr>
                      <a:r>
                        <a:rPr lang="zh-CN" altLang="en-US"/>
                        <a:t>0.0</a:t>
                      </a:r>
                    </a:p>
                    <a:p>
                      <a:pPr algn="ctr">
                        <a:buNone/>
                      </a:pPr>
                      <a:endParaRPr lang="zh-CN" altLang="en-US"/>
                    </a:p>
                  </a:txBody>
                  <a:tcPr/>
                </a:tc>
                <a:extLst>
                  <a:ext uri="{0D108BD9-81ED-4DB2-BD59-A6C34878D82A}">
                    <a16:rowId xmlns:a16="http://schemas.microsoft.com/office/drawing/2014/main" val="10001"/>
                  </a:ext>
                </a:extLst>
              </a:tr>
              <a:tr h="579120">
                <a:tc>
                  <a:txBody>
                    <a:bodyPr/>
                    <a:lstStyle/>
                    <a:p>
                      <a:pPr algn="ctr">
                        <a:buNone/>
                      </a:pPr>
                      <a:r>
                        <a:rPr lang="zh-CN" altLang="en-US"/>
                        <a:t>最小的非规格化数</a:t>
                      </a:r>
                    </a:p>
                  </a:txBody>
                  <a:tcPr/>
                </a:tc>
                <a:tc>
                  <a:txBody>
                    <a:bodyPr/>
                    <a:lstStyle/>
                    <a:p>
                      <a:pPr algn="ctr">
                        <a:buNone/>
                      </a:pPr>
                      <a:r>
                        <a:rPr lang="zh-CN" altLang="en-US"/>
                        <a:t>00…00</a:t>
                      </a:r>
                    </a:p>
                  </a:txBody>
                  <a:tcPr/>
                </a:tc>
                <a:tc>
                  <a:txBody>
                    <a:bodyPr/>
                    <a:lstStyle/>
                    <a:p>
                      <a:pPr algn="ctr">
                        <a:buNone/>
                      </a:pPr>
                      <a:r>
                        <a:rPr lang="zh-CN" altLang="en-US"/>
                        <a:t>00…01</a:t>
                      </a:r>
                    </a:p>
                  </a:txBody>
                  <a:tcPr/>
                </a:tc>
                <a:tc>
                  <a:txBody>
                    <a:bodyPr/>
                    <a:lstStyle/>
                    <a:p>
                      <a:pPr algn="ctr">
                        <a:buNone/>
                      </a:pPr>
                      <a:r>
                        <a:rPr lang="zh-CN" altLang="en-US"/>
                        <a:t>2</a:t>
                      </a:r>
                      <a:r>
                        <a:rPr lang="zh-CN" altLang="en-US" baseline="30000"/>
                        <a:t>– {23,52}</a:t>
                      </a:r>
                      <a:r>
                        <a:rPr lang="zh-CN" altLang="en-US"/>
                        <a:t>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2"/>
                  </a:ext>
                </a:extLst>
              </a:tr>
              <a:tr h="561975">
                <a:tc>
                  <a:txBody>
                    <a:bodyPr/>
                    <a:lstStyle/>
                    <a:p>
                      <a:pPr algn="ctr">
                        <a:buNone/>
                      </a:pPr>
                      <a:r>
                        <a:rPr lang="zh-CN" altLang="en-US" sz="1800">
                          <a:sym typeface="+mn-ea"/>
                        </a:rPr>
                        <a:t>最大的非规格化数</a:t>
                      </a:r>
                      <a:endParaRPr lang="zh-CN" altLang="en-US"/>
                    </a:p>
                  </a:txBody>
                  <a:tcPr/>
                </a:tc>
                <a:tc>
                  <a:txBody>
                    <a:bodyPr/>
                    <a:lstStyle/>
                    <a:p>
                      <a:pPr algn="ctr">
                        <a:buNone/>
                      </a:pPr>
                      <a:r>
                        <a:rPr lang="zh-CN" altLang="en-US"/>
                        <a:t>00…00</a:t>
                      </a:r>
                    </a:p>
                  </a:txBody>
                  <a:tcPr/>
                </a:tc>
                <a:tc>
                  <a:txBody>
                    <a:bodyPr/>
                    <a:lstStyle/>
                    <a:p>
                      <a:pPr algn="ctr">
                        <a:buNone/>
                      </a:pPr>
                      <a:r>
                        <a:rPr lang="zh-CN" altLang="en-US"/>
                        <a:t>11…11</a:t>
                      </a:r>
                    </a:p>
                  </a:txBody>
                  <a:tcPr/>
                </a:tc>
                <a:tc>
                  <a:txBody>
                    <a:bodyPr/>
                    <a:lstStyle/>
                    <a:p>
                      <a:pPr algn="ctr">
                        <a:buNone/>
                      </a:pPr>
                      <a:r>
                        <a:rPr lang="zh-CN" altLang="en-US"/>
                        <a:t>(1.0 – ε)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3"/>
                  </a:ext>
                </a:extLst>
              </a:tr>
              <a:tr h="640080">
                <a:tc>
                  <a:txBody>
                    <a:bodyPr/>
                    <a:lstStyle/>
                    <a:p>
                      <a:pPr algn="ctr">
                        <a:buNone/>
                      </a:pPr>
                      <a:r>
                        <a:rPr lang="zh-CN" altLang="en-US" sz="1800">
                          <a:sym typeface="+mn-ea"/>
                        </a:rPr>
                        <a:t>最小的规格化数</a:t>
                      </a:r>
                    </a:p>
                    <a:p>
                      <a:pPr algn="ctr">
                        <a:buNone/>
                      </a:pPr>
                      <a:endParaRPr lang="zh-CN" altLang="en-US"/>
                    </a:p>
                  </a:txBody>
                  <a:tcPr/>
                </a:tc>
                <a:tc>
                  <a:txBody>
                    <a:bodyPr/>
                    <a:lstStyle/>
                    <a:p>
                      <a:pPr algn="ctr">
                        <a:buNone/>
                      </a:pPr>
                      <a:r>
                        <a:rPr lang="zh-CN" altLang="en-US"/>
                        <a:t>00…01</a:t>
                      </a:r>
                    </a:p>
                  </a:txBody>
                  <a:tcPr/>
                </a:tc>
                <a:tc>
                  <a:txBody>
                    <a:bodyPr/>
                    <a:lstStyle/>
                    <a:p>
                      <a:pPr algn="ctr">
                        <a:buNone/>
                      </a:pPr>
                      <a:r>
                        <a:rPr lang="zh-CN" altLang="en-US"/>
                        <a:t>00…00</a:t>
                      </a:r>
                    </a:p>
                  </a:txBody>
                  <a:tcPr/>
                </a:tc>
                <a:tc>
                  <a:txBody>
                    <a:bodyPr/>
                    <a:lstStyle/>
                    <a:p>
                      <a:pPr algn="ctr">
                        <a:buNone/>
                      </a:pPr>
                      <a:r>
                        <a:rPr lang="zh-CN" altLang="en-US"/>
                        <a:t>1.0 x 2</a:t>
                      </a:r>
                      <a:r>
                        <a:rPr lang="zh-CN" altLang="en-US" baseline="30000"/>
                        <a:t>– {126,1022}</a:t>
                      </a:r>
                    </a:p>
                    <a:p>
                      <a:pPr algn="ctr">
                        <a:buNone/>
                      </a:pPr>
                      <a:endParaRPr lang="zh-CN" altLang="en-US" baseline="30000"/>
                    </a:p>
                  </a:txBody>
                  <a:tcPr/>
                </a:tc>
                <a:extLst>
                  <a:ext uri="{0D108BD9-81ED-4DB2-BD59-A6C34878D82A}">
                    <a16:rowId xmlns:a16="http://schemas.microsoft.com/office/drawing/2014/main" val="10004"/>
                  </a:ext>
                </a:extLst>
              </a:tr>
              <a:tr h="561975">
                <a:tc>
                  <a:txBody>
                    <a:bodyPr/>
                    <a:lstStyle/>
                    <a:p>
                      <a:pPr algn="ctr">
                        <a:buNone/>
                      </a:pPr>
                      <a:r>
                        <a:rPr lang="zh-CN" altLang="en-US" sz="1800">
                          <a:sym typeface="+mn-ea"/>
                        </a:rPr>
                        <a:t>最大的规格化数</a:t>
                      </a:r>
                      <a:endParaRPr lang="zh-CN" altLang="en-US" sz="1800"/>
                    </a:p>
                    <a:p>
                      <a:pPr algn="ctr">
                        <a:buNone/>
                      </a:pPr>
                      <a:endParaRPr lang="zh-CN" altLang="en-US"/>
                    </a:p>
                  </a:txBody>
                  <a:tcPr/>
                </a:tc>
                <a:tc>
                  <a:txBody>
                    <a:bodyPr/>
                    <a:lstStyle/>
                    <a:p>
                      <a:pPr algn="ctr">
                        <a:buNone/>
                      </a:pPr>
                      <a:r>
                        <a:rPr lang="zh-CN" altLang="en-US"/>
                        <a:t>11…10</a:t>
                      </a:r>
                    </a:p>
                  </a:txBody>
                  <a:tcPr/>
                </a:tc>
                <a:tc>
                  <a:txBody>
                    <a:bodyPr/>
                    <a:lstStyle/>
                    <a:p>
                      <a:pPr algn="ctr">
                        <a:buNone/>
                      </a:pPr>
                      <a:r>
                        <a:rPr lang="zh-CN" altLang="en-US"/>
                        <a:t>11…11</a:t>
                      </a:r>
                    </a:p>
                  </a:txBody>
                  <a:tcPr/>
                </a:tc>
                <a:tc>
                  <a:txBody>
                    <a:bodyPr/>
                    <a:lstStyle/>
                    <a:p>
                      <a:pPr algn="ctr">
                        <a:buNone/>
                      </a:pPr>
                      <a:r>
                        <a:rPr lang="zh-CN" altLang="en-US"/>
                        <a:t>(2.0 – ε) x 2</a:t>
                      </a:r>
                      <a:r>
                        <a:rPr lang="zh-CN" altLang="en-US" baseline="30000"/>
                        <a:t>{127,1023}</a:t>
                      </a:r>
                    </a:p>
                    <a:p>
                      <a:pPr algn="ctr">
                        <a:buNone/>
                      </a:pPr>
                      <a:endParaRPr lang="zh-CN" altLang="en-US"/>
                    </a:p>
                  </a:txBody>
                  <a:tcPr/>
                </a:tc>
                <a:extLst>
                  <a:ext uri="{0D108BD9-81ED-4DB2-BD59-A6C34878D82A}">
                    <a16:rowId xmlns:a16="http://schemas.microsoft.com/office/drawing/2014/main" val="10005"/>
                  </a:ext>
                </a:extLst>
              </a:tr>
              <a:tr h="561975">
                <a:tc>
                  <a:txBody>
                    <a:bodyPr/>
                    <a:lstStyle/>
                    <a:p>
                      <a:pPr algn="ctr">
                        <a:buNone/>
                      </a:pPr>
                      <a:r>
                        <a:rPr lang="zh-CN" altLang="en-US"/>
                        <a:t>一</a:t>
                      </a:r>
                    </a:p>
                  </a:txBody>
                  <a:tcPr/>
                </a:tc>
                <a:tc>
                  <a:txBody>
                    <a:bodyPr/>
                    <a:lstStyle/>
                    <a:p>
                      <a:pPr algn="ctr">
                        <a:buNone/>
                      </a:pPr>
                      <a:r>
                        <a:rPr lang="zh-CN" altLang="en-US"/>
                        <a:t>01…11</a:t>
                      </a:r>
                    </a:p>
                  </a:txBody>
                  <a:tcPr/>
                </a:tc>
                <a:tc>
                  <a:txBody>
                    <a:bodyPr/>
                    <a:lstStyle/>
                    <a:p>
                      <a:pPr algn="ctr">
                        <a:buNone/>
                      </a:pPr>
                      <a:r>
                        <a:rPr lang="zh-CN" altLang="en-US"/>
                        <a:t>00…00</a:t>
                      </a:r>
                    </a:p>
                  </a:txBody>
                  <a:tcPr/>
                </a:tc>
                <a:tc>
                  <a:txBody>
                    <a:bodyPr/>
                    <a:lstStyle/>
                    <a:p>
                      <a:pPr algn="ctr">
                        <a:buNone/>
                      </a:pPr>
                      <a:r>
                        <a:rPr lang="zh-CN" altLang="en-US"/>
                        <a:t>1.0</a:t>
                      </a:r>
                    </a:p>
                    <a:p>
                      <a:pPr algn="ctr">
                        <a:buNone/>
                      </a:pPr>
                      <a:endParaRPr lang="zh-CN" altLang="en-US"/>
                    </a:p>
                  </a:txBody>
                  <a:tcPr/>
                </a:tc>
                <a:extLst>
                  <a:ext uri="{0D108BD9-81ED-4DB2-BD59-A6C34878D82A}">
                    <a16:rowId xmlns:a16="http://schemas.microsoft.com/office/drawing/2014/main" val="10006"/>
                  </a:ext>
                </a:extLst>
              </a:tr>
            </a:tbl>
          </a:graphicData>
        </a:graphic>
      </p:graphicFrame>
      <p:sp>
        <p:nvSpPr>
          <p:cNvPr id="4" name="椭圆形标注 3"/>
          <p:cNvSpPr/>
          <p:nvPr/>
        </p:nvSpPr>
        <p:spPr>
          <a:xfrm>
            <a:off x="9812020" y="425450"/>
            <a:ext cx="2227580" cy="1158240"/>
          </a:xfrm>
          <a:prstGeom prst="wedgeEllipseCallout">
            <a:avLst>
              <a:gd name="adj1" fmla="val -56242"/>
              <a:gd name="adj2" fmla="val 158662"/>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单精度</a:t>
            </a:r>
            <a:r>
              <a:rPr lang="en-US" sz="1800" dirty="0">
                <a:sym typeface="+mn-ea"/>
              </a:rPr>
              <a:t>≈ 1.4 x 10</a:t>
            </a:r>
            <a:r>
              <a:rPr lang="en-US" sz="1800" baseline="32000" dirty="0">
                <a:sym typeface="+mn-ea"/>
              </a:rPr>
              <a:t>–45</a:t>
            </a:r>
            <a:r>
              <a:rPr lang="zh-CN" altLang="en-US" sz="1800" dirty="0">
                <a:ea typeface="SimSun" pitchFamily="2" charset="-122"/>
                <a:sym typeface="+mn-ea"/>
              </a:rPr>
              <a:t>，双精度</a:t>
            </a:r>
            <a:r>
              <a:rPr lang="en-US" sz="1800" dirty="0">
                <a:sym typeface="+mn-ea"/>
              </a:rPr>
              <a:t> ≈ 4.9 x 10</a:t>
            </a:r>
            <a:r>
              <a:rPr lang="en-US" sz="1800" baseline="32000" dirty="0">
                <a:sym typeface="+mn-ea"/>
              </a:rPr>
              <a:t>–324</a:t>
            </a:r>
            <a:endParaRPr lang="en-US" sz="1800" dirty="0"/>
          </a:p>
          <a:p>
            <a:pPr marL="0" marR="0" lvl="1"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lang="zh-CN" altLang="en-US" sz="1800" baseline="32000" dirty="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endParaRPr>
          </a:p>
        </p:txBody>
      </p:sp>
      <p:sp>
        <p:nvSpPr>
          <p:cNvPr id="5" name="椭圆形标注 4"/>
          <p:cNvSpPr/>
          <p:nvPr/>
        </p:nvSpPr>
        <p:spPr>
          <a:xfrm>
            <a:off x="9766300" y="2585085"/>
            <a:ext cx="2319020" cy="1158240"/>
          </a:xfrm>
          <a:prstGeom prst="wedgeEllipseCallout">
            <a:avLst>
              <a:gd name="adj1" fmla="val -54956"/>
              <a:gd name="adj2" fmla="val 40241"/>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rPr>
              <a:t>单精度</a:t>
            </a:r>
            <a:r>
              <a:rPr lang="en-US" sz="1800" dirty="0">
                <a:sym typeface="+mn-ea"/>
              </a:rPr>
              <a:t>≈ 1.18 x 10</a:t>
            </a:r>
            <a:r>
              <a:rPr lang="en-US" sz="1800" baseline="32000" dirty="0">
                <a:sym typeface="+mn-ea"/>
              </a:rPr>
              <a:t>–38</a:t>
            </a:r>
            <a:r>
              <a:rPr lang="zh-CN" altLang="en-US" sz="1800" dirty="0">
                <a:ea typeface="SimSun" pitchFamily="2" charset="-122"/>
                <a:sym typeface="+mn-ea"/>
              </a:rPr>
              <a:t>，双精度</a:t>
            </a:r>
            <a:r>
              <a:rPr lang="en-US" sz="1800" dirty="0">
                <a:sym typeface="+mn-ea"/>
              </a:rPr>
              <a:t> ≈ 2.2 x 10</a:t>
            </a:r>
            <a:r>
              <a:rPr lang="en-US" sz="1800" baseline="32000" dirty="0">
                <a:sym typeface="+mn-ea"/>
              </a:rPr>
              <a:t>–308</a:t>
            </a:r>
            <a:endParaRPr lang="zh-CN" altLang="en-US" sz="1800" baseline="32000" dirty="0">
              <a:ea typeface="SimSun" pitchFamily="2" charset="-122"/>
              <a:sym typeface="+mn-ea"/>
            </a:endParaRPr>
          </a:p>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SimSun" pitchFamily="2" charset="-122"/>
            </a:endParaRPr>
          </a:p>
        </p:txBody>
      </p:sp>
      <p:sp>
        <p:nvSpPr>
          <p:cNvPr id="6" name="椭圆形标注 5"/>
          <p:cNvSpPr/>
          <p:nvPr/>
        </p:nvSpPr>
        <p:spPr>
          <a:xfrm>
            <a:off x="9812655" y="4648835"/>
            <a:ext cx="2227580" cy="1447165"/>
          </a:xfrm>
          <a:prstGeom prst="wedgeEllipseCallout">
            <a:avLst>
              <a:gd name="adj1" fmla="val -43358"/>
              <a:gd name="adj2" fmla="val -57064"/>
            </a:avLst>
          </a:prstGeom>
          <a:gradFill>
            <a:gsLst>
              <a:gs pos="73000">
                <a:srgbClr val="9CD5D3"/>
              </a:gs>
              <a:gs pos="11000">
                <a:schemeClr val="accent1">
                  <a:lumMod val="5000"/>
                  <a:lumOff val="95000"/>
                </a:schemeClr>
              </a:gs>
              <a:gs pos="100000">
                <a:schemeClr val="bg1"/>
              </a:gs>
            </a:gsLst>
            <a:lin ang="18900000"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1" indent="0" algn="l" defTabSz="914400" rtl="0" eaLnBrk="0" fontAlgn="base" latinLnBrk="0" hangingPunct="0">
              <a:lnSpc>
                <a:spcPct val="100000"/>
              </a:lnSpc>
              <a:spcBef>
                <a:spcPct val="0"/>
              </a:spcBef>
              <a:spcAft>
                <a:spcPct val="0"/>
              </a:spcAft>
              <a:buClrTx/>
              <a:buSzTx/>
              <a:buFont typeface="Arial" panose="020B0704020202020204" pitchFamily="34" charset="0"/>
              <a:buNone/>
            </a:pPr>
            <a:r>
              <a:rPr lang="zh-CN" altLang="en-US" sz="1800">
                <a:ln>
                  <a:noFill/>
                </a:ln>
                <a:effectLst/>
                <a:ea typeface="SimSun" pitchFamily="2" charset="-122"/>
                <a:sym typeface="+mn-ea"/>
              </a:rPr>
              <a:t>单精度</a:t>
            </a:r>
            <a:r>
              <a:rPr lang="en-US" sz="1800" dirty="0">
                <a:sym typeface="+mn-ea"/>
              </a:rPr>
              <a:t>≈  ≈ 3.4 x 10</a:t>
            </a:r>
            <a:r>
              <a:rPr lang="en-US" sz="1800" baseline="32000" dirty="0">
                <a:sym typeface="+mn-ea"/>
              </a:rPr>
              <a:t>38</a:t>
            </a:r>
            <a:r>
              <a:rPr lang="zh-CN" altLang="en-US" sz="1800" dirty="0">
                <a:ea typeface="SimSun" pitchFamily="2" charset="-122"/>
                <a:sym typeface="+mn-ea"/>
              </a:rPr>
              <a:t>，双精度</a:t>
            </a:r>
            <a:r>
              <a:rPr lang="en-US" sz="1800" dirty="0">
                <a:sym typeface="+mn-ea"/>
              </a:rPr>
              <a:t> ≈  ≈ 1.8 x 10</a:t>
            </a:r>
            <a:r>
              <a:rPr lang="en-US" sz="1800" baseline="32000" dirty="0">
                <a:sym typeface="+mn-ea"/>
              </a:rPr>
              <a:t>308</a:t>
            </a:r>
            <a:endParaRPr lang="en-US" sz="1800" baseline="32000" dirty="0"/>
          </a:p>
          <a:p>
            <a:pPr marL="0" marR="0" lvl="1"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5"/>
          <p:cNvSpPr>
            <a:spLocks noChangeArrowheads="1"/>
          </p:cNvSpPr>
          <p:nvPr/>
        </p:nvSpPr>
        <p:spPr bwMode="auto">
          <a:xfrm>
            <a:off x="4286250" y="4926013"/>
            <a:ext cx="36195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5400" b="1">
                <a:latin typeface="微软雅黑" panose="020B0503020204020204" pitchFamily="34" charset="-122"/>
                <a:ea typeface="微软雅黑" panose="020B0503020204020204" pitchFamily="34" charset="-122"/>
              </a:rPr>
              <a:t>谢谢</a:t>
            </a:r>
            <a:r>
              <a:rPr lang="en-US" altLang="zh-CN" sz="5400" b="1">
                <a:latin typeface="微软雅黑" panose="020B0503020204020204" pitchFamily="34" charset="-122"/>
                <a:ea typeface="微软雅黑" panose="020B0503020204020204" pitchFamily="34" charset="-122"/>
              </a:rPr>
              <a:t>!</a:t>
            </a:r>
          </a:p>
        </p:txBody>
      </p:sp>
      <p:sp>
        <p:nvSpPr>
          <p:cNvPr id="37891" name="矩形 10"/>
          <p:cNvSpPr>
            <a:spLocks noChangeArrowheads="1"/>
          </p:cNvSpPr>
          <p:nvPr/>
        </p:nvSpPr>
        <p:spPr bwMode="auto">
          <a:xfrm>
            <a:off x="4519613" y="5697538"/>
            <a:ext cx="3152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zh-CN">
                <a:latin typeface="微软雅黑" panose="020B0503020204020204" pitchFamily="34" charset="-122"/>
                <a:ea typeface="微软雅黑" panose="020B0503020204020204" pitchFamily="34" charset="-122"/>
              </a:rPr>
              <a:t>Thanks For  Watching</a:t>
            </a:r>
            <a:endParaRPr lang="zh-CN" altLang="en-US">
              <a:latin typeface="微软雅黑" panose="020B0503020204020204" pitchFamily="34" charset="-122"/>
              <a:ea typeface="微软雅黑" panose="020B0503020204020204" pitchFamily="34" charset="-122"/>
            </a:endParaRPr>
          </a:p>
        </p:txBody>
      </p:sp>
      <p:cxnSp>
        <p:nvCxnSpPr>
          <p:cNvPr id="37892" name="直接连接符 6"/>
          <p:cNvCxnSpPr>
            <a:cxnSpLocks noChangeShapeType="1"/>
          </p:cNvCxnSpPr>
          <p:nvPr/>
        </p:nvCxnSpPr>
        <p:spPr bwMode="auto">
          <a:xfrm>
            <a:off x="4656138" y="5730875"/>
            <a:ext cx="2879725" cy="23813"/>
          </a:xfrm>
          <a:prstGeom prst="line">
            <a:avLst/>
          </a:prstGeom>
          <a:noFill/>
          <a:ln w="12700">
            <a:solidFill>
              <a:schemeClr val="tx1"/>
            </a:solidFill>
            <a:round/>
          </a:ln>
          <a:extLst>
            <a:ext uri="{909E8E84-426E-40DD-AFC4-6F175D3DCCD1}">
              <a14:hiddenFill xmlns:a14="http://schemas.microsoft.com/office/drawing/2010/main">
                <a:noFill/>
              </a14:hiddenFill>
            </a:ext>
          </a:extLst>
        </p:spPr>
      </p:cxnSp>
      <p:grpSp>
        <p:nvGrpSpPr>
          <p:cNvPr id="37893" name="Group 5"/>
          <p:cNvGrpSpPr/>
          <p:nvPr/>
        </p:nvGrpSpPr>
        <p:grpSpPr bwMode="auto">
          <a:xfrm>
            <a:off x="4556125" y="1296988"/>
            <a:ext cx="3105150" cy="3106737"/>
            <a:chOff x="0" y="0"/>
            <a:chExt cx="4176001" cy="4176001"/>
          </a:xfrm>
        </p:grpSpPr>
        <p:sp>
          <p:nvSpPr>
            <p:cNvPr id="37894" name="椭圆 10"/>
            <p:cNvSpPr>
              <a:spLocks noChangeArrowheads="1"/>
            </p:cNvSpPr>
            <p:nvPr/>
          </p:nvSpPr>
          <p:spPr bwMode="auto">
            <a:xfrm>
              <a:off x="0" y="0"/>
              <a:ext cx="4176000" cy="4176000"/>
            </a:xfrm>
            <a:prstGeom prst="ellipse">
              <a:avLst/>
            </a:prstGeom>
            <a:solidFill>
              <a:srgbClr val="3781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a:solidFill>
                  <a:srgbClr val="FFFFFF"/>
                </a:solidFill>
                <a:ea typeface="SimSun" pitchFamily="2" charset="-122"/>
              </a:endParaRPr>
            </a:p>
          </p:txBody>
        </p:sp>
        <p:sp>
          <p:nvSpPr>
            <p:cNvPr id="37895" name="任意多边形 11"/>
            <p:cNvSpPr/>
            <p:nvPr/>
          </p:nvSpPr>
          <p:spPr bwMode="auto">
            <a:xfrm>
              <a:off x="466212" y="684362"/>
              <a:ext cx="3709789" cy="3491639"/>
            </a:xfrm>
            <a:custGeom>
              <a:avLst/>
              <a:gdLst>
                <a:gd name="T0" fmla="*/ 2636176 w 3709789"/>
                <a:gd name="T1" fmla="*/ 0 h 3491639"/>
                <a:gd name="T2" fmla="*/ 3672559 w 3709789"/>
                <a:gd name="T3" fmla="*/ 1016844 h 3491639"/>
                <a:gd name="T4" fmla="*/ 3699009 w 3709789"/>
                <a:gd name="T5" fmla="*/ 1190153 h 3491639"/>
                <a:gd name="T6" fmla="*/ 3709789 w 3709789"/>
                <a:gd name="T7" fmla="*/ 1403639 h 3491639"/>
                <a:gd name="T8" fmla="*/ 1621789 w 3709789"/>
                <a:gd name="T9" fmla="*/ 3491639 h 3491639"/>
                <a:gd name="T10" fmla="*/ 1461483 w 3709789"/>
                <a:gd name="T11" fmla="*/ 3483544 h 3491639"/>
                <a:gd name="T12" fmla="*/ 90463 w 3709789"/>
                <a:gd name="T13" fmla="*/ 2165659 h 3491639"/>
                <a:gd name="T14" fmla="*/ 206290 w 3709789"/>
                <a:gd name="T15" fmla="*/ 1877696 h 3491639"/>
                <a:gd name="T16" fmla="*/ 0 w 3709789"/>
                <a:gd name="T17" fmla="*/ 1638519 h 3491639"/>
                <a:gd name="T18" fmla="*/ 980004 w 3709789"/>
                <a:gd name="T19" fmla="*/ 935999 h 3491639"/>
                <a:gd name="T20" fmla="*/ 1381314 w 3709789"/>
                <a:gd name="T21" fmla="*/ 1095423 h 3491639"/>
                <a:gd name="T22" fmla="*/ 2636176 w 3709789"/>
                <a:gd name="T23" fmla="*/ 0 h 349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9789" h="3491639">
                  <a:moveTo>
                    <a:pt x="2636176" y="0"/>
                  </a:moveTo>
                  <a:lnTo>
                    <a:pt x="3672559" y="1016844"/>
                  </a:lnTo>
                  <a:lnTo>
                    <a:pt x="3699009" y="1190153"/>
                  </a:lnTo>
                  <a:cubicBezTo>
                    <a:pt x="3706137" y="1260346"/>
                    <a:pt x="3709789" y="1331566"/>
                    <a:pt x="3709789" y="1403639"/>
                  </a:cubicBezTo>
                  <a:cubicBezTo>
                    <a:pt x="3709789" y="2556810"/>
                    <a:pt x="2774960" y="3491639"/>
                    <a:pt x="1621789" y="3491639"/>
                  </a:cubicBezTo>
                  <a:lnTo>
                    <a:pt x="1461483" y="3483544"/>
                  </a:lnTo>
                  <a:lnTo>
                    <a:pt x="90463" y="2165659"/>
                  </a:lnTo>
                  <a:lnTo>
                    <a:pt x="206290" y="1877696"/>
                  </a:lnTo>
                  <a:lnTo>
                    <a:pt x="0" y="1638519"/>
                  </a:lnTo>
                  <a:lnTo>
                    <a:pt x="980004" y="935999"/>
                  </a:lnTo>
                  <a:lnTo>
                    <a:pt x="1381314" y="1095423"/>
                  </a:lnTo>
                  <a:lnTo>
                    <a:pt x="2636176" y="0"/>
                  </a:lnTo>
                  <a:close/>
                </a:path>
              </a:pathLst>
            </a:custGeom>
            <a:gradFill rotWithShape="0">
              <a:gsLst>
                <a:gs pos="0">
                  <a:srgbClr val="52B6B1"/>
                </a:gs>
                <a:gs pos="100000">
                  <a:srgbClr val="37817D">
                    <a:alpha val="0"/>
                  </a:srgbClr>
                </a:gs>
              </a:gsLst>
              <a:lin ang="18900000"/>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37896" name="组合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57" y="673880"/>
              <a:ext cx="2778603" cy="217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8683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7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7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7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1181100" lvl="3" eaLnBrk="1" hangingPunct="1">
              <a:buFont typeface="Arial" panose="020B0704020202020204" pitchFamily="34" charset="0"/>
              <a:buNone/>
            </a:pPr>
            <a:endParaRPr lang="zh-CN" altLang="en-US" sz="1600" b="1" dirty="0">
              <a:ea typeface="SimSun"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SimSun"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12293" name="AutoShape 6"/>
          <p:cNvSpPr/>
          <p:nvPr/>
        </p:nvSpPr>
        <p:spPr bwMode="auto">
          <a:xfrm>
            <a:off x="17240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3248025" y="1165225"/>
            <a:ext cx="8626475" cy="2584450"/>
          </a:xfrm>
          <a:prstGeom prst="rect">
            <a:avLst/>
          </a:prstGeom>
          <a:noFill/>
        </p:spPr>
        <p:txBody>
          <a:bodyPr wrap="square" rtlCol="0">
            <a:spAutoFit/>
          </a:bodyPr>
          <a:lstStyle/>
          <a:p>
            <a:pPr marL="0" indent="0" eaLnBrk="1" hangingPunct="1">
              <a:buNone/>
            </a:pPr>
            <a:r>
              <a:rPr lang="en-US" altLang="zh-CN" dirty="0">
                <a:ea typeface="SimSun" pitchFamily="2" charset="-122"/>
                <a:sym typeface="+mn-ea"/>
              </a:rPr>
              <a:t>          </a:t>
            </a:r>
            <a:endParaRPr lang="en-US" altLang="zh-CN" dirty="0">
              <a:ea typeface="SimSun" pitchFamily="2" charset="-122"/>
            </a:endParaRPr>
          </a:p>
          <a:p>
            <a:pPr marL="0" indent="0" eaLnBrk="1" hangingPunct="1">
              <a:buNone/>
            </a:pPr>
            <a:r>
              <a:rPr lang="zh-CN" altLang="en-US" dirty="0">
                <a:ea typeface="SimSun" pitchFamily="2" charset="-122"/>
                <a:sym typeface="+mn-ea"/>
              </a:rPr>
              <a:t> 十六进制转换为二进制：</a:t>
            </a:r>
          </a:p>
          <a:p>
            <a:pPr marL="0" indent="0" eaLnBrk="1" hangingPunct="1">
              <a:buNone/>
            </a:pPr>
            <a:r>
              <a:rPr lang="zh-CN" altLang="en-US" dirty="0">
                <a:ea typeface="SimSun" pitchFamily="2" charset="-122"/>
                <a:sym typeface="+mn-ea"/>
              </a:rPr>
              <a:t>通过展开每个十六 进制数字，将其转换为二进制格式</a:t>
            </a:r>
          </a:p>
          <a:p>
            <a:pPr marL="0" indent="0" eaLnBrk="1" hangingPunct="1">
              <a:buNone/>
            </a:pPr>
            <a:endParaRPr lang="zh-CN" altLang="en-US" dirty="0">
              <a:ea typeface="SimSun" pitchFamily="2" charset="-122"/>
              <a:sym typeface="+mn-ea"/>
            </a:endParaRPr>
          </a:p>
          <a:p>
            <a:pPr marL="0" indent="0" eaLnBrk="1" hangingPunct="1">
              <a:buNone/>
            </a:pPr>
            <a:r>
              <a:rPr lang="zh-CN" altLang="en-US" dirty="0">
                <a:ea typeface="SimSun" pitchFamily="2" charset="-122"/>
                <a:sym typeface="+mn-ea"/>
              </a:rPr>
              <a:t>十六进制数</a:t>
            </a:r>
            <a:r>
              <a:rPr lang="en-US" altLang="zh-CN" dirty="0">
                <a:ea typeface="SimSun" pitchFamily="2" charset="-122"/>
                <a:sym typeface="+mn-ea"/>
              </a:rPr>
              <a:t>0x173A4C</a:t>
            </a:r>
          </a:p>
          <a:p>
            <a:pPr marL="266700" lvl="1" indent="0" eaLnBrk="1" hangingPunct="1">
              <a:buNone/>
            </a:pPr>
            <a:endParaRPr lang="zh-CN" altLang="en-US" dirty="0">
              <a:ea typeface="SimSun" pitchFamily="2" charset="-122"/>
              <a:sym typeface="+mn-ea"/>
            </a:endParaRPr>
          </a:p>
          <a:p>
            <a:pPr marL="552450" lvl="1" eaLnBrk="1" hangingPunct="1"/>
            <a:endParaRPr lang="zh-CN" altLang="en-US" dirty="0">
              <a:ea typeface="SimSun" pitchFamily="2" charset="-122"/>
              <a:sym typeface="+mn-ea"/>
            </a:endParaRPr>
          </a:p>
          <a:p>
            <a:pPr marL="1181100" lvl="3" eaLnBrk="1" hangingPunct="1">
              <a:buFont typeface="Arial" panose="020B0704020202020204" pitchFamily="34" charset="0"/>
              <a:buNone/>
            </a:pPr>
            <a:endParaRPr lang="zh-CN" altLang="en-US" dirty="0">
              <a:ea typeface="SimSun" pitchFamily="2" charset="-122"/>
              <a:sym typeface="+mn-ea"/>
            </a:endParaRPr>
          </a:p>
          <a:p>
            <a:endParaRPr lang="zh-CN" altLang="en-US" dirty="0"/>
          </a:p>
        </p:txBody>
      </p:sp>
      <p:sp>
        <p:nvSpPr>
          <p:cNvPr id="7" name="文本框 6"/>
          <p:cNvSpPr txBox="1"/>
          <p:nvPr/>
        </p:nvSpPr>
        <p:spPr>
          <a:xfrm>
            <a:off x="2110105" y="1524000"/>
            <a:ext cx="367665" cy="368300"/>
          </a:xfrm>
          <a:prstGeom prst="rect">
            <a:avLst/>
          </a:prstGeom>
          <a:noFill/>
        </p:spPr>
        <p:txBody>
          <a:bodyPr wrap="square" rtlCol="0">
            <a:spAutoFit/>
          </a:bodyPr>
          <a:lstStyle/>
          <a:p>
            <a:r>
              <a:rPr lang="zh-CN" altLang="en-US" b="1"/>
              <a:t>一</a:t>
            </a:r>
          </a:p>
        </p:txBody>
      </p:sp>
      <p:sp>
        <p:nvSpPr>
          <p:cNvPr id="8" name="AutoShape 6"/>
          <p:cNvSpPr/>
          <p:nvPr/>
        </p:nvSpPr>
        <p:spPr bwMode="auto">
          <a:xfrm>
            <a:off x="1702435" y="393573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2110105" y="3797935"/>
            <a:ext cx="367665" cy="368300"/>
          </a:xfrm>
          <a:prstGeom prst="rect">
            <a:avLst/>
          </a:prstGeom>
          <a:noFill/>
        </p:spPr>
        <p:txBody>
          <a:bodyPr wrap="square" rtlCol="0">
            <a:spAutoFit/>
          </a:bodyPr>
          <a:lstStyle/>
          <a:p>
            <a:r>
              <a:rPr lang="zh-CN" altLang="en-US" b="1"/>
              <a:t>二</a:t>
            </a:r>
          </a:p>
        </p:txBody>
      </p:sp>
      <p:graphicFrame>
        <p:nvGraphicFramePr>
          <p:cNvPr id="10" name="表格 9"/>
          <p:cNvGraphicFramePr/>
          <p:nvPr/>
        </p:nvGraphicFramePr>
        <p:xfrm>
          <a:off x="3295650" y="2726690"/>
          <a:ext cx="8530590" cy="762000"/>
        </p:xfrm>
        <a:graphic>
          <a:graphicData uri="http://schemas.openxmlformats.org/drawingml/2006/table">
            <a:tbl>
              <a:tblPr firstRow="1" bandRow="1">
                <a:tableStyleId>{5C22544A-7EE6-4342-B048-85BDC9FD1C3A}</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en-US" altLang="zh-CN"/>
                        <a:t>1</a:t>
                      </a:r>
                    </a:p>
                  </a:txBody>
                  <a:tcPr/>
                </a:tc>
                <a:tc>
                  <a:txBody>
                    <a:bodyPr/>
                    <a:lstStyle/>
                    <a:p>
                      <a:pPr algn="ctr">
                        <a:buNone/>
                      </a:pPr>
                      <a:r>
                        <a:rPr lang="en-US" altLang="zh-CN"/>
                        <a:t>7</a:t>
                      </a:r>
                    </a:p>
                  </a:txBody>
                  <a:tcPr/>
                </a:tc>
                <a:tc>
                  <a:txBody>
                    <a:bodyPr/>
                    <a:lstStyle/>
                    <a:p>
                      <a:pPr algn="ctr">
                        <a:buNone/>
                      </a:pPr>
                      <a:r>
                        <a:rPr lang="en-US" altLang="zh-CN"/>
                        <a:t>3</a:t>
                      </a:r>
                    </a:p>
                  </a:txBody>
                  <a:tcPr/>
                </a:tc>
                <a:tc>
                  <a:txBody>
                    <a:bodyPr/>
                    <a:lstStyle/>
                    <a:p>
                      <a:pPr algn="ctr">
                        <a:buNone/>
                      </a:pPr>
                      <a:r>
                        <a:rPr lang="en-US" altLang="zh-CN"/>
                        <a:t>A</a:t>
                      </a:r>
                    </a:p>
                  </a:txBody>
                  <a:tcPr/>
                </a:tc>
                <a:tc>
                  <a:txBody>
                    <a:bodyPr/>
                    <a:lstStyle/>
                    <a:p>
                      <a:pPr algn="ctr">
                        <a:buNone/>
                      </a:pPr>
                      <a:r>
                        <a:rPr lang="en-US" altLang="zh-CN"/>
                        <a:t>4</a:t>
                      </a:r>
                    </a:p>
                  </a:txBody>
                  <a:tcPr/>
                </a:tc>
                <a:tc>
                  <a:txBody>
                    <a:bodyPr/>
                    <a:lstStyle/>
                    <a:p>
                      <a:pPr algn="ctr">
                        <a:buNone/>
                      </a:pPr>
                      <a:r>
                        <a:rPr lang="en-US" altLang="zh-CN"/>
                        <a:t>C</a:t>
                      </a:r>
                    </a:p>
                  </a:txBody>
                  <a:tcPr/>
                </a:tc>
                <a:extLst>
                  <a:ext uri="{0D108BD9-81ED-4DB2-BD59-A6C34878D82A}">
                    <a16:rowId xmlns:a16="http://schemas.microsoft.com/office/drawing/2014/main" val="10000"/>
                  </a:ext>
                </a:extLst>
              </a:tr>
              <a:tr h="381000">
                <a:tc>
                  <a:txBody>
                    <a:bodyPr/>
                    <a:lstStyle/>
                    <a:p>
                      <a:pPr algn="ctr">
                        <a:buNone/>
                      </a:pPr>
                      <a:r>
                        <a:rPr lang="en-US" altLang="zh-CN"/>
                        <a:t>0001</a:t>
                      </a:r>
                    </a:p>
                  </a:txBody>
                  <a:tcPr/>
                </a:tc>
                <a:tc>
                  <a:txBody>
                    <a:bodyPr/>
                    <a:lstStyle/>
                    <a:p>
                      <a:pPr algn="ctr">
                        <a:buNone/>
                      </a:pPr>
                      <a:r>
                        <a:rPr lang="en-US" altLang="zh-CN"/>
                        <a:t>0111</a:t>
                      </a:r>
                    </a:p>
                  </a:txBody>
                  <a:tcPr/>
                </a:tc>
                <a:tc>
                  <a:txBody>
                    <a:bodyPr/>
                    <a:lstStyle/>
                    <a:p>
                      <a:pPr algn="ctr">
                        <a:buNone/>
                      </a:pPr>
                      <a:r>
                        <a:rPr lang="en-US" altLang="zh-CN"/>
                        <a:t>0011</a:t>
                      </a:r>
                    </a:p>
                  </a:txBody>
                  <a:tcPr/>
                </a:tc>
                <a:tc>
                  <a:txBody>
                    <a:bodyPr/>
                    <a:lstStyle/>
                    <a:p>
                      <a:pPr algn="ctr">
                        <a:buNone/>
                      </a:pPr>
                      <a:r>
                        <a:rPr lang="en-US" altLang="zh-CN"/>
                        <a:t>1010</a:t>
                      </a:r>
                    </a:p>
                  </a:txBody>
                  <a:tcPr/>
                </a:tc>
                <a:tc>
                  <a:txBody>
                    <a:bodyPr/>
                    <a:lstStyle/>
                    <a:p>
                      <a:pPr algn="ctr">
                        <a:buNone/>
                      </a:pPr>
                      <a:r>
                        <a:rPr lang="en-US" altLang="zh-CN"/>
                        <a:t>0100</a:t>
                      </a:r>
                    </a:p>
                  </a:txBody>
                  <a:tcPr/>
                </a:tc>
                <a:tc>
                  <a:txBody>
                    <a:bodyPr/>
                    <a:lstStyle/>
                    <a:p>
                      <a:pPr algn="ctr">
                        <a:buNone/>
                      </a:pPr>
                      <a:r>
                        <a:rPr lang="en-US" altLang="zh-CN"/>
                        <a:t>1100</a:t>
                      </a:r>
                    </a:p>
                  </a:txBody>
                  <a:tcPr/>
                </a:tc>
                <a:extLst>
                  <a:ext uri="{0D108BD9-81ED-4DB2-BD59-A6C34878D82A}">
                    <a16:rowId xmlns:a16="http://schemas.microsoft.com/office/drawing/2014/main" val="10001"/>
                  </a:ext>
                </a:extLst>
              </a:tr>
            </a:tbl>
          </a:graphicData>
        </a:graphic>
      </p:graphicFrame>
      <p:sp>
        <p:nvSpPr>
          <p:cNvPr id="11" name="文本框 10"/>
          <p:cNvSpPr txBox="1"/>
          <p:nvPr/>
        </p:nvSpPr>
        <p:spPr>
          <a:xfrm>
            <a:off x="3288030" y="3810635"/>
            <a:ext cx="8642985" cy="1753235"/>
          </a:xfrm>
          <a:prstGeom prst="rect">
            <a:avLst/>
          </a:prstGeom>
          <a:noFill/>
        </p:spPr>
        <p:txBody>
          <a:bodyPr wrap="square" rtlCol="0">
            <a:spAutoFit/>
          </a:bodyPr>
          <a:lstStyle/>
          <a:p>
            <a:r>
              <a:rPr lang="zh-CN" altLang="en-US" dirty="0">
                <a:latin typeface="SimSun" pitchFamily="2" charset="-122"/>
                <a:ea typeface="SimSun" pitchFamily="2" charset="-122"/>
              </a:rPr>
              <a:t>二进制转换为十六进制：</a:t>
            </a:r>
          </a:p>
          <a:p>
            <a:r>
              <a:rPr lang="zh-CN" altLang="en-US" dirty="0">
                <a:latin typeface="SimSun" pitchFamily="2" charset="-122"/>
                <a:ea typeface="SimSun" pitchFamily="2" charset="-122"/>
              </a:rPr>
              <a:t>首先将二进制数字分为每</a:t>
            </a:r>
            <a:r>
              <a:rPr lang="en-US" altLang="zh-CN" dirty="0">
                <a:latin typeface="SimSun" pitchFamily="2" charset="-122"/>
                <a:ea typeface="SimSun" pitchFamily="2" charset="-122"/>
              </a:rPr>
              <a:t>4</a:t>
            </a:r>
            <a:r>
              <a:rPr lang="zh-CN" altLang="en-US" dirty="0">
                <a:latin typeface="SimSun" pitchFamily="2" charset="-122"/>
                <a:ea typeface="SimSun" pitchFamily="2" charset="-122"/>
              </a:rPr>
              <a:t>位一组来转换为十六进制。如果位总数不是</a:t>
            </a:r>
            <a:r>
              <a:rPr lang="en-US" altLang="zh-CN" dirty="0">
                <a:latin typeface="SimSun" pitchFamily="2" charset="-122"/>
                <a:ea typeface="SimSun" pitchFamily="2" charset="-122"/>
              </a:rPr>
              <a:t>4</a:t>
            </a:r>
            <a:r>
              <a:rPr lang="zh-CN" altLang="en-US" dirty="0">
                <a:latin typeface="SimSun" pitchFamily="2" charset="-122"/>
                <a:ea typeface="SimSun" pitchFamily="2" charset="-122"/>
              </a:rPr>
              <a:t>的倍数，最左边的一组可以少于</a:t>
            </a:r>
            <a:r>
              <a:rPr lang="en-US" altLang="zh-CN" dirty="0">
                <a:latin typeface="SimSun" pitchFamily="2" charset="-122"/>
                <a:ea typeface="SimSun" pitchFamily="2" charset="-122"/>
              </a:rPr>
              <a:t>4</a:t>
            </a:r>
            <a:r>
              <a:rPr lang="zh-CN" altLang="en-US" dirty="0">
                <a:latin typeface="SimSun" pitchFamily="2" charset="-122"/>
                <a:ea typeface="SimSun" pitchFamily="2" charset="-122"/>
              </a:rPr>
              <a:t>位，前面用</a:t>
            </a:r>
            <a:r>
              <a:rPr lang="en-US" altLang="zh-CN" dirty="0">
                <a:latin typeface="SimSun" pitchFamily="2" charset="-122"/>
                <a:ea typeface="SimSun" pitchFamily="2" charset="-122"/>
              </a:rPr>
              <a:t>0</a:t>
            </a:r>
            <a:r>
              <a:rPr lang="zh-CN" altLang="en-US" dirty="0">
                <a:latin typeface="SimSun" pitchFamily="2" charset="-122"/>
                <a:ea typeface="SimSun" pitchFamily="2" charset="-122"/>
              </a:rPr>
              <a:t>补足。</a:t>
            </a:r>
          </a:p>
          <a:p>
            <a:endParaRPr lang="zh-CN" altLang="en-US" dirty="0">
              <a:latin typeface="SimSun" pitchFamily="2" charset="-122"/>
              <a:ea typeface="SimSun" pitchFamily="2" charset="-122"/>
            </a:endParaRPr>
          </a:p>
          <a:p>
            <a:r>
              <a:rPr lang="zh-CN" altLang="en-US" dirty="0">
                <a:latin typeface="SimSun" pitchFamily="2" charset="-122"/>
                <a:ea typeface="SimSun" pitchFamily="2" charset="-122"/>
              </a:rPr>
              <a:t>二进制数</a:t>
            </a:r>
            <a:r>
              <a:rPr lang="en-US" altLang="zh-CN" dirty="0">
                <a:latin typeface="+mn-lt"/>
                <a:ea typeface="SimSun" pitchFamily="2" charset="-122"/>
              </a:rPr>
              <a:t>1111001010110110110011</a:t>
            </a:r>
          </a:p>
          <a:p>
            <a:endParaRPr lang="en-US" altLang="zh-CN" dirty="0">
              <a:latin typeface="SimSun" pitchFamily="2" charset="-122"/>
              <a:ea typeface="SimSun" pitchFamily="2" charset="-122"/>
            </a:endParaRPr>
          </a:p>
        </p:txBody>
      </p:sp>
      <p:graphicFrame>
        <p:nvGraphicFramePr>
          <p:cNvPr id="12" name="表格 11"/>
          <p:cNvGraphicFramePr/>
          <p:nvPr/>
        </p:nvGraphicFramePr>
        <p:xfrm>
          <a:off x="3400425" y="5281295"/>
          <a:ext cx="8530590" cy="762000"/>
        </p:xfrm>
        <a:graphic>
          <a:graphicData uri="http://schemas.openxmlformats.org/drawingml/2006/table">
            <a:tbl>
              <a:tblPr firstRow="1" bandRow="1">
                <a:tableStyleId>{5C22544A-7EE6-4342-B048-85BDC9FD1C3A}</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en-US" altLang="zh-CN">
                          <a:solidFill>
                            <a:srgbClr val="FF0000"/>
                          </a:solidFill>
                        </a:rPr>
                        <a:t>00</a:t>
                      </a:r>
                      <a:r>
                        <a:rPr lang="en-US" altLang="zh-CN"/>
                        <a:t>11</a:t>
                      </a:r>
                    </a:p>
                  </a:txBody>
                  <a:tcPr/>
                </a:tc>
                <a:tc>
                  <a:txBody>
                    <a:bodyPr/>
                    <a:lstStyle/>
                    <a:p>
                      <a:pPr algn="ctr">
                        <a:buNone/>
                      </a:pPr>
                      <a:r>
                        <a:rPr lang="en-US" altLang="zh-CN"/>
                        <a:t>1100</a:t>
                      </a:r>
                    </a:p>
                  </a:txBody>
                  <a:tcPr/>
                </a:tc>
                <a:tc>
                  <a:txBody>
                    <a:bodyPr/>
                    <a:lstStyle/>
                    <a:p>
                      <a:pPr algn="ctr">
                        <a:buNone/>
                      </a:pPr>
                      <a:r>
                        <a:rPr lang="en-US" altLang="zh-CN"/>
                        <a:t>1010</a:t>
                      </a:r>
                    </a:p>
                  </a:txBody>
                  <a:tcPr/>
                </a:tc>
                <a:tc>
                  <a:txBody>
                    <a:bodyPr/>
                    <a:lstStyle/>
                    <a:p>
                      <a:pPr algn="ctr">
                        <a:buNone/>
                      </a:pPr>
                      <a:r>
                        <a:rPr lang="en-US" altLang="zh-CN"/>
                        <a:t>1101</a:t>
                      </a:r>
                    </a:p>
                  </a:txBody>
                  <a:tcPr/>
                </a:tc>
                <a:tc>
                  <a:txBody>
                    <a:bodyPr/>
                    <a:lstStyle/>
                    <a:p>
                      <a:pPr algn="ctr">
                        <a:buNone/>
                      </a:pPr>
                      <a:r>
                        <a:rPr lang="en-US" altLang="zh-CN"/>
                        <a:t>1011</a:t>
                      </a:r>
                    </a:p>
                  </a:txBody>
                  <a:tcPr/>
                </a:tc>
                <a:tc>
                  <a:txBody>
                    <a:bodyPr/>
                    <a:lstStyle/>
                    <a:p>
                      <a:pPr algn="ctr">
                        <a:buNone/>
                      </a:pPr>
                      <a:r>
                        <a:rPr lang="en-US" altLang="zh-CN"/>
                        <a:t>0011</a:t>
                      </a:r>
                    </a:p>
                  </a:txBody>
                  <a:tcPr/>
                </a:tc>
                <a:extLst>
                  <a:ext uri="{0D108BD9-81ED-4DB2-BD59-A6C34878D82A}">
                    <a16:rowId xmlns:a16="http://schemas.microsoft.com/office/drawing/2014/main" val="10000"/>
                  </a:ext>
                </a:extLst>
              </a:tr>
              <a:tr h="381000">
                <a:tc>
                  <a:txBody>
                    <a:bodyPr/>
                    <a:lstStyle/>
                    <a:p>
                      <a:pPr algn="ctr">
                        <a:buNone/>
                      </a:pPr>
                      <a:r>
                        <a:rPr lang="en-US" altLang="zh-CN"/>
                        <a:t>3</a:t>
                      </a:r>
                    </a:p>
                  </a:txBody>
                  <a:tcPr/>
                </a:tc>
                <a:tc>
                  <a:txBody>
                    <a:bodyPr/>
                    <a:lstStyle/>
                    <a:p>
                      <a:pPr algn="ctr">
                        <a:buNone/>
                      </a:pPr>
                      <a:r>
                        <a:rPr lang="en-US" altLang="zh-CN"/>
                        <a:t>C</a:t>
                      </a:r>
                    </a:p>
                  </a:txBody>
                  <a:tcPr/>
                </a:tc>
                <a:tc>
                  <a:txBody>
                    <a:bodyPr/>
                    <a:lstStyle/>
                    <a:p>
                      <a:pPr algn="ctr">
                        <a:buNone/>
                      </a:pPr>
                      <a:r>
                        <a:rPr lang="en-US" altLang="zh-CN"/>
                        <a:t>A</a:t>
                      </a:r>
                    </a:p>
                  </a:txBody>
                  <a:tcPr/>
                </a:tc>
                <a:tc>
                  <a:txBody>
                    <a:bodyPr/>
                    <a:lstStyle/>
                    <a:p>
                      <a:pPr algn="ctr">
                        <a:buNone/>
                      </a:pPr>
                      <a:r>
                        <a:rPr lang="en-US" altLang="zh-CN"/>
                        <a:t>D</a:t>
                      </a:r>
                    </a:p>
                  </a:txBody>
                  <a:tcPr/>
                </a:tc>
                <a:tc>
                  <a:txBody>
                    <a:bodyPr/>
                    <a:lstStyle/>
                    <a:p>
                      <a:pPr algn="ctr">
                        <a:buNone/>
                      </a:pPr>
                      <a:r>
                        <a:rPr lang="en-US" altLang="zh-CN"/>
                        <a:t>B</a:t>
                      </a:r>
                    </a:p>
                  </a:txBody>
                  <a:tcPr/>
                </a:tc>
                <a:tc>
                  <a:txBody>
                    <a:bodyPr/>
                    <a:lstStyle/>
                    <a:p>
                      <a:pPr algn="ctr">
                        <a:buNone/>
                      </a:pPr>
                      <a:r>
                        <a:rPr lang="en-US" altLang="zh-CN"/>
                        <a:t>3</a:t>
                      </a:r>
                    </a:p>
                  </a:txBody>
                  <a:tcPr/>
                </a:tc>
                <a:extLst>
                  <a:ext uri="{0D108BD9-81ED-4DB2-BD59-A6C34878D82A}">
                    <a16:rowId xmlns:a16="http://schemas.microsoft.com/office/drawing/2014/main" val="10001"/>
                  </a:ext>
                </a:extLst>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137159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7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7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7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1181100" lvl="3" eaLnBrk="1" hangingPunct="1">
              <a:buFont typeface="Arial" panose="020B0704020202020204" pitchFamily="34" charset="0"/>
              <a:buNone/>
            </a:pPr>
            <a:endParaRPr lang="zh-CN" altLang="en-US" sz="1600" b="1" dirty="0">
              <a:ea typeface="SimSun" pitchFamily="2" charset="-122"/>
              <a:sym typeface="+mn-ea"/>
            </a:endParaRPr>
          </a:p>
        </p:txBody>
      </p:sp>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SimSun"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12293" name="AutoShape 6"/>
          <p:cNvSpPr/>
          <p:nvPr/>
        </p:nvSpPr>
        <p:spPr bwMode="auto">
          <a:xfrm>
            <a:off x="1724025" y="159512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 name="文本框 1"/>
          <p:cNvSpPr txBox="1"/>
          <p:nvPr/>
        </p:nvSpPr>
        <p:spPr>
          <a:xfrm>
            <a:off x="3248025" y="1165225"/>
            <a:ext cx="8442960" cy="1692275"/>
          </a:xfrm>
          <a:prstGeom prst="rect">
            <a:avLst/>
          </a:prstGeom>
          <a:noFill/>
        </p:spPr>
        <p:txBody>
          <a:bodyPr wrap="square" rtlCol="0">
            <a:noAutofit/>
          </a:bodyPr>
          <a:lstStyle/>
          <a:p>
            <a:pPr marL="0" indent="0" eaLnBrk="1" hangingPunct="1">
              <a:buNone/>
            </a:pPr>
            <a:r>
              <a:rPr lang="en-US" altLang="zh-CN" dirty="0">
                <a:ea typeface="SimSun" pitchFamily="2" charset="-122"/>
                <a:sym typeface="+mn-ea"/>
              </a:rPr>
              <a:t>          </a:t>
            </a:r>
            <a:endParaRPr lang="en-US" altLang="zh-CN" dirty="0">
              <a:ea typeface="SimSun" pitchFamily="2" charset="-122"/>
            </a:endParaRPr>
          </a:p>
          <a:p>
            <a:pPr marL="0" indent="0" eaLnBrk="1" hangingPunct="1">
              <a:buNone/>
            </a:pPr>
            <a:r>
              <a:rPr lang="zh-CN" altLang="en-US" dirty="0">
                <a:ea typeface="SimSun" pitchFamily="2" charset="-122"/>
                <a:sym typeface="+mn-ea"/>
              </a:rPr>
              <a:t> 十六进制转换为十进制：</a:t>
            </a:r>
          </a:p>
          <a:p>
            <a:pPr marL="0" indent="0" eaLnBrk="1" hangingPunct="1">
              <a:buNone/>
            </a:pPr>
            <a:r>
              <a:rPr lang="zh-CN" altLang="en-US" dirty="0">
                <a:ea typeface="SimSun" pitchFamily="2" charset="-122"/>
                <a:sym typeface="+mn-ea"/>
              </a:rPr>
              <a:t>用相应的</a:t>
            </a:r>
            <a:r>
              <a:rPr lang="en-US" altLang="zh-CN" dirty="0">
                <a:ea typeface="SimSun" pitchFamily="2" charset="-122"/>
                <a:sym typeface="+mn-ea"/>
              </a:rPr>
              <a:t>16</a:t>
            </a:r>
            <a:r>
              <a:rPr lang="zh-CN" altLang="en-US" dirty="0">
                <a:ea typeface="SimSun" pitchFamily="2" charset="-122"/>
                <a:sym typeface="+mn-ea"/>
              </a:rPr>
              <a:t>的幂乘以每个十六进制数字。</a:t>
            </a:r>
          </a:p>
          <a:p>
            <a:pPr marL="0" indent="0" eaLnBrk="1" hangingPunct="1">
              <a:buNone/>
            </a:pPr>
            <a:endParaRPr lang="zh-CN" altLang="en-US" dirty="0">
              <a:ea typeface="SimSun" pitchFamily="2" charset="-122"/>
              <a:sym typeface="+mn-ea"/>
            </a:endParaRPr>
          </a:p>
          <a:p>
            <a:pPr marL="0" indent="0" eaLnBrk="1" hangingPunct="1">
              <a:buNone/>
            </a:pPr>
            <a:r>
              <a:rPr lang="zh-CN" altLang="en-US" dirty="0">
                <a:ea typeface="SimSun" pitchFamily="2" charset="-122"/>
                <a:sym typeface="+mn-ea"/>
              </a:rPr>
              <a:t>十六进制数</a:t>
            </a:r>
            <a:r>
              <a:rPr lang="en-US" altLang="zh-CN" dirty="0">
                <a:ea typeface="SimSun" pitchFamily="2" charset="-122"/>
                <a:sym typeface="+mn-ea"/>
              </a:rPr>
              <a:t>0x7AF</a:t>
            </a:r>
            <a:r>
              <a:rPr lang="zh-CN" altLang="en-US" dirty="0">
                <a:ea typeface="SimSun" pitchFamily="2" charset="-122"/>
                <a:sym typeface="+mn-ea"/>
              </a:rPr>
              <a:t>，对应的十进制数为</a:t>
            </a:r>
          </a:p>
          <a:p>
            <a:pPr marL="0" indent="0" eaLnBrk="1" hangingPunct="1">
              <a:buNone/>
            </a:pPr>
            <a:endParaRPr lang="en-US" altLang="zh-CN" sz="1000" dirty="0">
              <a:solidFill>
                <a:schemeClr val="tx1"/>
              </a:solidFill>
              <a:uFillTx/>
              <a:ea typeface="SimSun" pitchFamily="2" charset="-122"/>
              <a:sym typeface="+mn-ea"/>
            </a:endParaRPr>
          </a:p>
          <a:p>
            <a:pPr marL="266700" lvl="1" indent="0" eaLnBrk="1" hangingPunct="1">
              <a:buNone/>
            </a:pPr>
            <a:endParaRPr lang="zh-CN" altLang="en-US" baseline="30000" dirty="0">
              <a:ea typeface="SimSun" pitchFamily="2" charset="-122"/>
              <a:sym typeface="+mn-ea"/>
            </a:endParaRPr>
          </a:p>
          <a:p>
            <a:pPr marL="552450" lvl="1" eaLnBrk="1" hangingPunct="1"/>
            <a:endParaRPr lang="zh-CN" altLang="en-US" dirty="0">
              <a:ea typeface="SimSun" pitchFamily="2" charset="-122"/>
              <a:sym typeface="+mn-ea"/>
            </a:endParaRPr>
          </a:p>
          <a:p>
            <a:pPr marL="1181100" lvl="3" eaLnBrk="1" hangingPunct="1">
              <a:buFont typeface="Arial" panose="020B0704020202020204" pitchFamily="34" charset="0"/>
              <a:buNone/>
            </a:pPr>
            <a:endParaRPr lang="zh-CN" altLang="en-US" dirty="0">
              <a:ea typeface="SimSun" pitchFamily="2" charset="-122"/>
              <a:sym typeface="+mn-ea"/>
            </a:endParaRPr>
          </a:p>
          <a:p>
            <a:endParaRPr lang="zh-CN" altLang="en-US"/>
          </a:p>
        </p:txBody>
      </p:sp>
      <p:sp>
        <p:nvSpPr>
          <p:cNvPr id="7" name="文本框 6"/>
          <p:cNvSpPr txBox="1"/>
          <p:nvPr/>
        </p:nvSpPr>
        <p:spPr>
          <a:xfrm>
            <a:off x="2132330" y="1493520"/>
            <a:ext cx="367665" cy="368300"/>
          </a:xfrm>
          <a:prstGeom prst="rect">
            <a:avLst/>
          </a:prstGeom>
          <a:noFill/>
        </p:spPr>
        <p:txBody>
          <a:bodyPr wrap="square" rtlCol="0">
            <a:spAutoFit/>
          </a:bodyPr>
          <a:lstStyle/>
          <a:p>
            <a:r>
              <a:rPr lang="zh-CN" altLang="en-US" b="1"/>
              <a:t>三</a:t>
            </a:r>
          </a:p>
        </p:txBody>
      </p:sp>
      <p:sp>
        <p:nvSpPr>
          <p:cNvPr id="8" name="AutoShape 6"/>
          <p:cNvSpPr/>
          <p:nvPr/>
        </p:nvSpPr>
        <p:spPr bwMode="auto">
          <a:xfrm>
            <a:off x="1725295" y="3536950"/>
            <a:ext cx="1182370" cy="498475"/>
          </a:xfrm>
          <a:custGeom>
            <a:avLst/>
            <a:gdLst>
              <a:gd name="T0" fmla="*/ 2147483647 w 21600"/>
              <a:gd name="T1" fmla="*/ 133519832 h 21600"/>
              <a:gd name="T2" fmla="*/ 2147483647 w 21600"/>
              <a:gd name="T3" fmla="*/ 360010703 h 21600"/>
              <a:gd name="T4" fmla="*/ 2147483647 w 21600"/>
              <a:gd name="T5" fmla="*/ 2147483647 h 21600"/>
              <a:gd name="T6" fmla="*/ 2147483647 w 21600"/>
              <a:gd name="T7" fmla="*/ 360010703 h 21600"/>
              <a:gd name="T8" fmla="*/ 2147483647 w 21600"/>
              <a:gd name="T9" fmla="*/ 133519832 h 21600"/>
              <a:gd name="T10" fmla="*/ 43247017 w 21600"/>
              <a:gd name="T11" fmla="*/ 0 h 21600"/>
              <a:gd name="T12" fmla="*/ 0 w 21600"/>
              <a:gd name="T13" fmla="*/ 360010703 h 21600"/>
              <a:gd name="T14" fmla="*/ 2147483647 w 21600"/>
              <a:gd name="T15" fmla="*/ 2147483647 h 21600"/>
              <a:gd name="T16" fmla="*/ 2147483647 w 21600"/>
              <a:gd name="T17" fmla="*/ 360010703 h 21600"/>
              <a:gd name="T18" fmla="*/ 2147483647 w 21600"/>
              <a:gd name="T19" fmla="*/ 0 h 21600"/>
              <a:gd name="T20" fmla="*/ 2147483647 w 21600"/>
              <a:gd name="T21" fmla="*/ 133519832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solidFill>
            <a:srgbClr val="52B6B1">
              <a:alpha val="70195"/>
            </a:srgbClr>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9" name="文本框 8"/>
          <p:cNvSpPr txBox="1"/>
          <p:nvPr/>
        </p:nvSpPr>
        <p:spPr>
          <a:xfrm>
            <a:off x="2132965" y="3321050"/>
            <a:ext cx="367665" cy="368300"/>
          </a:xfrm>
          <a:prstGeom prst="rect">
            <a:avLst/>
          </a:prstGeom>
          <a:noFill/>
        </p:spPr>
        <p:txBody>
          <a:bodyPr wrap="square" rtlCol="0">
            <a:spAutoFit/>
          </a:bodyPr>
          <a:lstStyle/>
          <a:p>
            <a:r>
              <a:rPr lang="zh-CN" altLang="en-US"/>
              <a:t>四</a:t>
            </a:r>
          </a:p>
        </p:txBody>
      </p:sp>
      <p:sp>
        <p:nvSpPr>
          <p:cNvPr id="11" name="文本框 10"/>
          <p:cNvSpPr txBox="1"/>
          <p:nvPr/>
        </p:nvSpPr>
        <p:spPr>
          <a:xfrm>
            <a:off x="3344545" y="3321050"/>
            <a:ext cx="8642985" cy="1196975"/>
          </a:xfrm>
          <a:prstGeom prst="rect">
            <a:avLst/>
          </a:prstGeom>
          <a:noFill/>
        </p:spPr>
        <p:txBody>
          <a:bodyPr wrap="square" rtlCol="0">
            <a:noAutofit/>
          </a:bodyPr>
          <a:lstStyle/>
          <a:p>
            <a:r>
              <a:rPr lang="zh-CN" altLang="en-US"/>
              <a:t>十进制转换为十六进制：</a:t>
            </a:r>
          </a:p>
          <a:p>
            <a:r>
              <a:rPr lang="zh-CN" altLang="en-US">
                <a:ea typeface="SimSun" pitchFamily="2" charset="-122"/>
              </a:rPr>
              <a:t>将一个十进制数字</a:t>
            </a:r>
            <a:r>
              <a:rPr lang="en-US" altLang="zh-CN">
                <a:ea typeface="SimSun" pitchFamily="2" charset="-122"/>
              </a:rPr>
              <a:t>x</a:t>
            </a:r>
            <a:r>
              <a:rPr lang="zh-CN" altLang="en-US">
                <a:ea typeface="SimSun" pitchFamily="2" charset="-122"/>
              </a:rPr>
              <a:t>转换为十六进制，可以反复地用</a:t>
            </a:r>
            <a:r>
              <a:rPr lang="en-US" altLang="zh-CN">
                <a:ea typeface="SimSun" pitchFamily="2" charset="-122"/>
              </a:rPr>
              <a:t>16</a:t>
            </a:r>
            <a:r>
              <a:rPr lang="zh-CN" altLang="en-US">
                <a:ea typeface="SimSun" pitchFamily="2" charset="-122"/>
              </a:rPr>
              <a:t>除</a:t>
            </a:r>
            <a:r>
              <a:rPr lang="en-US" altLang="zh-CN">
                <a:ea typeface="SimSun" pitchFamily="2" charset="-122"/>
              </a:rPr>
              <a:t>x</a:t>
            </a:r>
            <a:r>
              <a:rPr lang="zh-CN" altLang="en-US">
                <a:ea typeface="SimSun" pitchFamily="2" charset="-122"/>
              </a:rPr>
              <a:t>，得到一个商</a:t>
            </a:r>
            <a:r>
              <a:rPr lang="en-US" altLang="zh-CN">
                <a:ea typeface="SimSun" pitchFamily="2" charset="-122"/>
              </a:rPr>
              <a:t>q</a:t>
            </a:r>
            <a:r>
              <a:rPr lang="zh-CN" altLang="en-US">
                <a:ea typeface="SimSun" pitchFamily="2" charset="-122"/>
              </a:rPr>
              <a:t>和一个余数</a:t>
            </a:r>
            <a:r>
              <a:rPr lang="en-US" altLang="zh-CN">
                <a:ea typeface="SimSun" pitchFamily="2" charset="-122"/>
              </a:rPr>
              <a:t>r</a:t>
            </a:r>
            <a:r>
              <a:rPr lang="zh-CN" altLang="en-US">
                <a:ea typeface="SimSun" pitchFamily="2" charset="-122"/>
              </a:rPr>
              <a:t>，也就是</a:t>
            </a:r>
            <a:r>
              <a:rPr lang="en-US" altLang="zh-CN">
                <a:ea typeface="SimSun" pitchFamily="2" charset="-122"/>
              </a:rPr>
              <a:t>x=q*16+r</a:t>
            </a:r>
            <a:r>
              <a:rPr lang="zh-CN" altLang="en-US">
                <a:ea typeface="SimSun" pitchFamily="2" charset="-122"/>
              </a:rPr>
              <a:t>。然后用十六进制数字表示的</a:t>
            </a:r>
            <a:r>
              <a:rPr lang="en-US" altLang="zh-CN">
                <a:ea typeface="SimSun" pitchFamily="2" charset="-122"/>
              </a:rPr>
              <a:t>r</a:t>
            </a:r>
            <a:r>
              <a:rPr lang="zh-CN" altLang="en-US">
                <a:ea typeface="SimSun" pitchFamily="2" charset="-122"/>
              </a:rPr>
              <a:t>作为最低位数字，通过对</a:t>
            </a:r>
            <a:r>
              <a:rPr lang="en-US" altLang="zh-CN">
                <a:ea typeface="SimSun" pitchFamily="2" charset="-122"/>
              </a:rPr>
              <a:t>q</a:t>
            </a:r>
            <a:r>
              <a:rPr lang="zh-CN" altLang="en-US">
                <a:ea typeface="SimSun" pitchFamily="2" charset="-122"/>
              </a:rPr>
              <a:t>反复进行上述过程得到剩下的数字。</a:t>
            </a:r>
          </a:p>
          <a:p>
            <a:endParaRPr lang="zh-CN" altLang="en-US">
              <a:ea typeface="SimSun" pitchFamily="2" charset="-122"/>
            </a:endParaRPr>
          </a:p>
          <a:p>
            <a:r>
              <a:rPr lang="zh-CN" altLang="en-US">
                <a:ea typeface="SimSun" pitchFamily="2" charset="-122"/>
              </a:rPr>
              <a:t>十进制数</a:t>
            </a:r>
            <a:r>
              <a:rPr lang="en-US" altLang="zh-CN">
                <a:ea typeface="SimSun" pitchFamily="2" charset="-122"/>
              </a:rPr>
              <a:t>314,156</a:t>
            </a:r>
            <a:r>
              <a:rPr lang="zh-CN" altLang="en-US">
                <a:ea typeface="SimSun" pitchFamily="2" charset="-122"/>
              </a:rPr>
              <a:t>：</a:t>
            </a:r>
          </a:p>
          <a:p>
            <a:endParaRPr lang="zh-CN" altLang="en-US">
              <a:ea typeface="SimSun" pitchFamily="2" charset="-122"/>
            </a:endParaRPr>
          </a:p>
          <a:p>
            <a:endParaRPr lang="en-US" altLang="zh-CN">
              <a:ea typeface="SimSun" pitchFamily="2" charset="-122"/>
            </a:endParaRPr>
          </a:p>
          <a:p>
            <a:endParaRPr lang="en-US" altLang="zh-CN">
              <a:ea typeface="SimSun" pitchFamily="2" charset="-122"/>
            </a:endParaRPr>
          </a:p>
        </p:txBody>
      </p:sp>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144" r:id="rId4" imgW="391160" imgH="739140" progId="Equation.3">
                  <p:embed/>
                </p:oleObj>
              </mc:Choice>
              <mc:Fallback>
                <p:oleObj r:id="rId4" imgW="391160" imgH="73914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p:nvPr/>
        </p:nvGraphicFramePr>
        <p:xfrm>
          <a:off x="3344545" y="2619375"/>
          <a:ext cx="5749925" cy="396240"/>
        </p:xfrm>
        <a:graphic>
          <a:graphicData uri="http://schemas.openxmlformats.org/drawingml/2006/table">
            <a:tbl>
              <a:tblPr firstRow="1" bandRow="1">
                <a:tableStyleId>{5C22544A-7EE6-4342-B048-85BDC9FD1C3A}</a:tableStyleId>
              </a:tblPr>
              <a:tblGrid>
                <a:gridCol w="5749925">
                  <a:extLst>
                    <a:ext uri="{9D8B030D-6E8A-4147-A177-3AD203B41FA5}">
                      <a16:colId xmlns:a16="http://schemas.microsoft.com/office/drawing/2014/main" val="20000"/>
                    </a:ext>
                  </a:extLst>
                </a:gridCol>
              </a:tblGrid>
              <a:tr h="396240">
                <a:tc>
                  <a:txBody>
                    <a:bodyPr/>
                    <a:lstStyle/>
                    <a:p>
                      <a:pPr>
                        <a:buNone/>
                      </a:pPr>
                      <a:r>
                        <a:rPr lang="en-US" altLang="zh-CN" sz="2000" dirty="0">
                          <a:solidFill>
                            <a:schemeClr val="bg1"/>
                          </a:solidFill>
                          <a:ea typeface="SimSun" pitchFamily="2" charset="-122"/>
                          <a:sym typeface="+mn-ea"/>
                        </a:rPr>
                        <a:t>7*16</a:t>
                      </a:r>
                      <a:r>
                        <a:rPr lang="en-US" altLang="zh-CN" sz="2000" baseline="30000" dirty="0">
                          <a:solidFill>
                            <a:schemeClr val="bg1"/>
                          </a:solidFill>
                          <a:uFillTx/>
                          <a:ea typeface="SimSun" pitchFamily="2" charset="-122"/>
                          <a:sym typeface="+mn-ea"/>
                        </a:rPr>
                        <a:t>2</a:t>
                      </a:r>
                      <a:r>
                        <a:rPr lang="en-US" altLang="zh-CN" sz="2000" dirty="0">
                          <a:solidFill>
                            <a:schemeClr val="bg1"/>
                          </a:solidFill>
                          <a:uFillTx/>
                          <a:ea typeface="SimSun" pitchFamily="2" charset="-122"/>
                          <a:sym typeface="+mn-ea"/>
                        </a:rPr>
                        <a:t>+10*16+15=7*256+10*16+15=1967</a:t>
                      </a:r>
                    </a:p>
                  </a:txBody>
                  <a:tcPr/>
                </a:tc>
                <a:extLst>
                  <a:ext uri="{0D108BD9-81ED-4DB2-BD59-A6C34878D82A}">
                    <a16:rowId xmlns:a16="http://schemas.microsoft.com/office/drawing/2014/main" val="10000"/>
                  </a:ext>
                </a:extLst>
              </a:tr>
            </a:tbl>
          </a:graphicData>
        </a:graphic>
      </p:graphicFrame>
      <p:graphicFrame>
        <p:nvGraphicFramePr>
          <p:cNvPr id="6" name="表格 5"/>
          <p:cNvGraphicFramePr/>
          <p:nvPr/>
        </p:nvGraphicFramePr>
        <p:xfrm>
          <a:off x="7686675" y="4231005"/>
          <a:ext cx="2844165" cy="223520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tblGrid>
              <a:tr h="447040">
                <a:tc>
                  <a:txBody>
                    <a:bodyPr/>
                    <a:lstStyle/>
                    <a:p>
                      <a:pPr algn="r">
                        <a:buNone/>
                      </a:pPr>
                      <a:r>
                        <a:rPr lang="en-US" altLang="zh-CN"/>
                        <a:t>314156=19634*16+12</a:t>
                      </a:r>
                      <a:r>
                        <a:rPr lang="zh-CN" altLang="en-US">
                          <a:ea typeface="SimSun" pitchFamily="2" charset="-122"/>
                        </a:rPr>
                        <a:t>（</a:t>
                      </a:r>
                      <a:r>
                        <a:rPr lang="en-US" altLang="zh-CN">
                          <a:ea typeface="SimSun" pitchFamily="2" charset="-122"/>
                        </a:rPr>
                        <a:t>C</a:t>
                      </a:r>
                      <a:r>
                        <a:rPr lang="zh-CN" altLang="en-US">
                          <a:ea typeface="SimSun" pitchFamily="2" charset="-122"/>
                        </a:rPr>
                        <a:t>）</a:t>
                      </a:r>
                    </a:p>
                  </a:txBody>
                  <a:tcPr/>
                </a:tc>
                <a:extLst>
                  <a:ext uri="{0D108BD9-81ED-4DB2-BD59-A6C34878D82A}">
                    <a16:rowId xmlns:a16="http://schemas.microsoft.com/office/drawing/2014/main" val="10000"/>
                  </a:ext>
                </a:extLst>
              </a:tr>
              <a:tr h="447040">
                <a:tc>
                  <a:txBody>
                    <a:bodyPr/>
                    <a:lstStyle/>
                    <a:p>
                      <a:pPr algn="r">
                        <a:buNone/>
                      </a:pPr>
                      <a:r>
                        <a:rPr lang="en-US" altLang="zh-CN"/>
                        <a:t>19634=1227*16+2</a:t>
                      </a:r>
                      <a:r>
                        <a:rPr lang="zh-CN" altLang="en-US">
                          <a:ea typeface="SimSun" pitchFamily="2" charset="-122"/>
                        </a:rPr>
                        <a:t>（</a:t>
                      </a:r>
                      <a:r>
                        <a:rPr lang="en-US" altLang="zh-CN">
                          <a:ea typeface="SimSun" pitchFamily="2" charset="-122"/>
                        </a:rPr>
                        <a:t>2</a:t>
                      </a:r>
                      <a:r>
                        <a:rPr lang="zh-CN" altLang="en-US">
                          <a:ea typeface="SimSun" pitchFamily="2" charset="-122"/>
                        </a:rPr>
                        <a:t>）</a:t>
                      </a:r>
                    </a:p>
                  </a:txBody>
                  <a:tcPr/>
                </a:tc>
                <a:extLst>
                  <a:ext uri="{0D108BD9-81ED-4DB2-BD59-A6C34878D82A}">
                    <a16:rowId xmlns:a16="http://schemas.microsoft.com/office/drawing/2014/main" val="10001"/>
                  </a:ext>
                </a:extLst>
              </a:tr>
              <a:tr h="447040">
                <a:tc>
                  <a:txBody>
                    <a:bodyPr/>
                    <a:lstStyle/>
                    <a:p>
                      <a:pPr algn="r">
                        <a:buNone/>
                      </a:pPr>
                      <a:r>
                        <a:rPr lang="en-US" altLang="zh-CN"/>
                        <a:t>1227=76*16+11</a:t>
                      </a:r>
                      <a:r>
                        <a:rPr lang="zh-CN" altLang="en-US">
                          <a:ea typeface="SimSun" pitchFamily="2" charset="-122"/>
                        </a:rPr>
                        <a:t>（</a:t>
                      </a:r>
                      <a:r>
                        <a:rPr lang="en-US" altLang="zh-CN">
                          <a:ea typeface="SimSun" pitchFamily="2" charset="-122"/>
                        </a:rPr>
                        <a:t>B</a:t>
                      </a:r>
                      <a:r>
                        <a:rPr lang="zh-CN" altLang="en-US">
                          <a:ea typeface="SimSun" pitchFamily="2" charset="-122"/>
                        </a:rPr>
                        <a:t>）</a:t>
                      </a:r>
                      <a:r>
                        <a:rPr lang="en-US" altLang="zh-CN"/>
                        <a:t>   </a:t>
                      </a:r>
                    </a:p>
                  </a:txBody>
                  <a:tcPr/>
                </a:tc>
                <a:extLst>
                  <a:ext uri="{0D108BD9-81ED-4DB2-BD59-A6C34878D82A}">
                    <a16:rowId xmlns:a16="http://schemas.microsoft.com/office/drawing/2014/main" val="10002"/>
                  </a:ext>
                </a:extLst>
              </a:tr>
              <a:tr h="447040">
                <a:tc>
                  <a:txBody>
                    <a:bodyPr/>
                    <a:lstStyle/>
                    <a:p>
                      <a:pPr algn="r">
                        <a:buNone/>
                      </a:pPr>
                      <a:r>
                        <a:rPr lang="en-US" altLang="zh-CN"/>
                        <a:t>76=4*16+12</a:t>
                      </a:r>
                      <a:r>
                        <a:rPr lang="zh-CN" altLang="en-US">
                          <a:ea typeface="SimSun" pitchFamily="2" charset="-122"/>
                        </a:rPr>
                        <a:t>（</a:t>
                      </a:r>
                      <a:r>
                        <a:rPr lang="en-US" altLang="zh-CN">
                          <a:ea typeface="SimSun" pitchFamily="2" charset="-122"/>
                        </a:rPr>
                        <a:t>C</a:t>
                      </a:r>
                      <a:r>
                        <a:rPr lang="zh-CN" altLang="en-US">
                          <a:ea typeface="SimSun" pitchFamily="2" charset="-122"/>
                        </a:rPr>
                        <a:t>）</a:t>
                      </a:r>
                    </a:p>
                  </a:txBody>
                  <a:tcPr/>
                </a:tc>
                <a:extLst>
                  <a:ext uri="{0D108BD9-81ED-4DB2-BD59-A6C34878D82A}">
                    <a16:rowId xmlns:a16="http://schemas.microsoft.com/office/drawing/2014/main" val="10003"/>
                  </a:ext>
                </a:extLst>
              </a:tr>
              <a:tr h="447040">
                <a:tc>
                  <a:txBody>
                    <a:bodyPr/>
                    <a:lstStyle/>
                    <a:p>
                      <a:pPr algn="r">
                        <a:buNone/>
                      </a:pPr>
                      <a:r>
                        <a:rPr lang="en-US" altLang="zh-CN"/>
                        <a:t>4=0*16+4</a:t>
                      </a:r>
                      <a:r>
                        <a:rPr lang="zh-CN" altLang="en-US">
                          <a:ea typeface="SimSun" pitchFamily="2" charset="-122"/>
                        </a:rPr>
                        <a:t>（</a:t>
                      </a:r>
                      <a:r>
                        <a:rPr lang="en-US" altLang="zh-CN">
                          <a:ea typeface="SimSun" pitchFamily="2" charset="-122"/>
                        </a:rPr>
                        <a:t>4</a:t>
                      </a:r>
                      <a:r>
                        <a:rPr lang="zh-CN" altLang="en-US">
                          <a:ea typeface="SimSun" pitchFamily="2" charset="-122"/>
                        </a:rPr>
                        <a:t>）</a:t>
                      </a:r>
                    </a:p>
                  </a:txBody>
                  <a:tcPr/>
                </a:tc>
                <a:extLst>
                  <a:ext uri="{0D108BD9-81ED-4DB2-BD59-A6C34878D82A}">
                    <a16:rowId xmlns:a16="http://schemas.microsoft.com/office/drawing/2014/main" val="10004"/>
                  </a:ext>
                </a:extLst>
              </a:tr>
            </a:tbl>
          </a:graphicData>
        </a:graphic>
      </p:graphicFrame>
      <p:sp>
        <p:nvSpPr>
          <p:cNvPr id="10" name="文本框 9"/>
          <p:cNvSpPr txBox="1"/>
          <p:nvPr/>
        </p:nvSpPr>
        <p:spPr>
          <a:xfrm>
            <a:off x="3429000" y="5318760"/>
            <a:ext cx="3626485" cy="368300"/>
          </a:xfrm>
          <a:prstGeom prst="rect">
            <a:avLst/>
          </a:prstGeom>
          <a:noFill/>
        </p:spPr>
        <p:txBody>
          <a:bodyPr wrap="square" rtlCol="0">
            <a:spAutoFit/>
          </a:bodyPr>
          <a:lstStyle/>
          <a:p>
            <a:r>
              <a:rPr lang="zh-CN" altLang="en-US">
                <a:ea typeface="SimSun" pitchFamily="2" charset="-122"/>
                <a:sym typeface="+mn-ea"/>
              </a:rPr>
              <a:t>转换为十六进制数为：</a:t>
            </a:r>
            <a:r>
              <a:rPr lang="en-US" altLang="zh-CN">
                <a:ea typeface="SimSun" pitchFamily="2" charset="-122"/>
                <a:sym typeface="+mn-ea"/>
              </a:rPr>
              <a:t>0x4CB2C</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2.1.1  </a:t>
                      </a:r>
                      <a:r>
                        <a:rPr lang="zh-CN" altLang="en-US" sz="2400">
                          <a:solidFill>
                            <a:schemeClr val="bg1"/>
                          </a:solidFill>
                          <a:ea typeface="SimSun" pitchFamily="2" charset="-122"/>
                        </a:rPr>
                        <a:t>十六进制表示法</a:t>
                      </a:r>
                    </a:p>
                  </a:txBody>
                  <a:tcPr>
                    <a:solidFill>
                      <a:srgbClr val="52B6B1"/>
                    </a:solidFill>
                  </a:tcPr>
                </a:tc>
                <a:extLst>
                  <a:ext uri="{0D108BD9-81ED-4DB2-BD59-A6C34878D82A}">
                    <a16:rowId xmlns:a16="http://schemas.microsoft.com/office/drawing/2014/main" val="10000"/>
                  </a:ext>
                </a:extLst>
              </a:tr>
            </a:tbl>
          </a:graphicData>
        </a:graphic>
      </p:graphicFrame>
      <p:sp>
        <p:nvSpPr>
          <p:cNvPr id="37" name="Rectangle 4"/>
          <p:cNvSpPr txBox="1">
            <a:spLocks noChangeArrowheads="1"/>
          </p:cNvSpPr>
          <p:nvPr/>
        </p:nvSpPr>
        <p:spPr bwMode="auto">
          <a:xfrm>
            <a:off x="1386839" y="1166177"/>
            <a:ext cx="681070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7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7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7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eaLnBrk="1" hangingPunct="1">
              <a:buNone/>
            </a:pPr>
            <a:r>
              <a:rPr lang="zh-CN" altLang="en-US" sz="2800" b="1" dirty="0">
                <a:ea typeface="SimSun" pitchFamily="2" charset="-122"/>
              </a:rPr>
              <a:t>练习题</a:t>
            </a:r>
          </a:p>
          <a:p>
            <a:pPr marL="552450" lvl="1" eaLnBrk="1" hangingPunct="1"/>
            <a:r>
              <a:rPr lang="en-US" altLang="zh-CN" sz="2400" b="1" dirty="0">
                <a:sym typeface="+mn-ea"/>
              </a:rPr>
              <a:t>—</a:t>
            </a:r>
            <a:r>
              <a:rPr lang="zh-CN" altLang="en-US" sz="2400" b="1" dirty="0">
                <a:sym typeface="+mn-ea"/>
              </a:rPr>
              <a:t>进制转换</a:t>
            </a:r>
          </a:p>
          <a:p>
            <a:pPr marL="552450" lvl="1" eaLnBrk="1" hangingPunct="1"/>
            <a:r>
              <a:rPr lang="en-US" altLang="zh-CN" sz="2400" dirty="0">
                <a:sym typeface="+mn-ea"/>
              </a:rPr>
              <a:t>	</a:t>
            </a:r>
            <a:r>
              <a:rPr lang="zh-CN" altLang="en-US" sz="2400" dirty="0">
                <a:sym typeface="+mn-ea"/>
              </a:rPr>
              <a:t>将</a:t>
            </a:r>
            <a:r>
              <a:rPr lang="en-US" altLang="zh-CN" sz="2400" dirty="0">
                <a:sym typeface="+mn-ea"/>
              </a:rPr>
              <a:t>0x39A7F8</a:t>
            </a:r>
            <a:r>
              <a:rPr lang="zh-CN" altLang="en-US" sz="2000" dirty="0">
                <a:sym typeface="+mn-ea"/>
              </a:rPr>
              <a:t>转换为二进制</a:t>
            </a:r>
          </a:p>
          <a:p>
            <a:pPr marL="552450" lvl="1" eaLnBrk="1" hangingPunct="1"/>
            <a:r>
              <a:rPr lang="en-US" altLang="zh-CN" sz="2400" dirty="0">
                <a:sym typeface="+mn-ea"/>
              </a:rPr>
              <a:t>	</a:t>
            </a:r>
            <a:r>
              <a:rPr lang="zh-CN" altLang="en-US" sz="2400" dirty="0">
                <a:sym typeface="+mn-ea"/>
              </a:rPr>
              <a:t>将</a:t>
            </a:r>
            <a:r>
              <a:rPr lang="en-US" altLang="zh-CN" sz="2400" dirty="0">
                <a:sym typeface="+mn-ea"/>
              </a:rPr>
              <a:t>1110 0110 0111 0011</a:t>
            </a:r>
            <a:r>
              <a:rPr lang="zh-CN" altLang="en-US" sz="2400" dirty="0">
                <a:sym typeface="+mn-ea"/>
              </a:rPr>
              <a:t>转换成</a:t>
            </a:r>
            <a:r>
              <a:rPr lang="en-US" altLang="zh-CN" sz="2400" dirty="0">
                <a:sym typeface="+mn-ea"/>
              </a:rPr>
              <a:t>16</a:t>
            </a:r>
            <a:r>
              <a:rPr lang="zh-CN" altLang="en-US" sz="2000" dirty="0">
                <a:sym typeface="+mn-ea"/>
              </a:rPr>
              <a:t>进制</a:t>
            </a:r>
          </a:p>
          <a:p>
            <a:pPr marL="552450" lvl="1" eaLnBrk="1" hangingPunct="1"/>
            <a:r>
              <a:rPr lang="en-US" altLang="zh-CN" sz="2400" dirty="0">
                <a:sym typeface="+mn-ea"/>
              </a:rPr>
              <a:t>	</a:t>
            </a:r>
            <a:r>
              <a:rPr lang="zh-CN" altLang="en-US" sz="2400" dirty="0">
                <a:sym typeface="+mn-ea"/>
              </a:rPr>
              <a:t>将</a:t>
            </a:r>
            <a:r>
              <a:rPr lang="en-US" altLang="zh-CN" sz="2400" dirty="0">
                <a:sym typeface="+mn-ea"/>
              </a:rPr>
              <a:t>0x3A</a:t>
            </a:r>
            <a:r>
              <a:rPr lang="zh-CN" altLang="en-US" sz="2400" dirty="0">
                <a:sym typeface="+mn-ea"/>
              </a:rPr>
              <a:t>转换成</a:t>
            </a:r>
            <a:r>
              <a:rPr lang="en-US" altLang="zh-CN" sz="2400" dirty="0">
                <a:sym typeface="+mn-ea"/>
              </a:rPr>
              <a:t>10</a:t>
            </a:r>
            <a:r>
              <a:rPr lang="zh-CN" altLang="en-US" sz="2000" dirty="0">
                <a:sym typeface="+mn-ea"/>
              </a:rPr>
              <a:t>进制</a:t>
            </a:r>
          </a:p>
          <a:p>
            <a:pPr marL="552450" lvl="1" eaLnBrk="1" hangingPunct="1"/>
            <a:r>
              <a:rPr lang="en-US" altLang="zh-CN" sz="2400" dirty="0">
                <a:sym typeface="+mn-ea"/>
              </a:rPr>
              <a:t>	</a:t>
            </a:r>
            <a:r>
              <a:rPr lang="zh-CN" altLang="en-US" sz="2400" dirty="0">
                <a:sym typeface="+mn-ea"/>
              </a:rPr>
              <a:t>将</a:t>
            </a:r>
            <a:r>
              <a:rPr lang="en-US" altLang="zh-CN" sz="2400" dirty="0">
                <a:sym typeface="+mn-ea"/>
              </a:rPr>
              <a:t>113</a:t>
            </a:r>
            <a:r>
              <a:rPr lang="zh-CN" altLang="en-US" sz="2400" dirty="0">
                <a:sym typeface="+mn-ea"/>
              </a:rPr>
              <a:t>转换成</a:t>
            </a:r>
            <a:r>
              <a:rPr lang="en-US" altLang="zh-CN" sz="2400" dirty="0">
                <a:sym typeface="+mn-ea"/>
              </a:rPr>
              <a:t>16</a:t>
            </a:r>
            <a:r>
              <a:rPr lang="zh-CN" altLang="en-US" sz="2400" dirty="0">
                <a:sym typeface="+mn-ea"/>
              </a:rPr>
              <a:t>进制和</a:t>
            </a:r>
            <a:r>
              <a:rPr lang="en-US" altLang="zh-CN" sz="2400" dirty="0">
                <a:sym typeface="+mn-ea"/>
              </a:rPr>
              <a:t>2</a:t>
            </a:r>
            <a:r>
              <a:rPr lang="zh-CN" altLang="en-US" sz="2000" dirty="0">
                <a:sym typeface="+mn-ea"/>
              </a:rPr>
              <a:t>进制</a:t>
            </a:r>
          </a:p>
          <a:p>
            <a:pPr marL="266700" lvl="1" indent="0" eaLnBrk="1" hangingPunct="1">
              <a:buNone/>
            </a:pPr>
            <a:endParaRPr lang="zh-CN" altLang="en-US" sz="2000" dirty="0">
              <a:sym typeface="+mn-ea"/>
            </a:endParaRPr>
          </a:p>
          <a:p>
            <a:pPr marL="552450" lvl="1" eaLnBrk="1" hangingPunct="1"/>
            <a:r>
              <a:rPr lang="en-US" altLang="zh-CN" sz="2400" b="1" dirty="0">
                <a:sym typeface="+mn-ea"/>
              </a:rPr>
              <a:t>—</a:t>
            </a:r>
            <a:r>
              <a:rPr lang="zh-CN" altLang="en-US" sz="2400" b="1" dirty="0">
                <a:sym typeface="+mn-ea"/>
              </a:rPr>
              <a:t>运算</a:t>
            </a:r>
          </a:p>
          <a:p>
            <a:pPr marL="552450" lvl="1" eaLnBrk="1" hangingPunct="1"/>
            <a:r>
              <a:rPr lang="en-US" altLang="zh-CN" sz="2400" dirty="0">
                <a:sym typeface="+mn-ea"/>
              </a:rPr>
              <a:t>	</a:t>
            </a:r>
            <a:r>
              <a:rPr lang="zh-CN" altLang="en-US" sz="2000" dirty="0">
                <a:sym typeface="+mn-ea"/>
              </a:rPr>
              <a:t>计算</a:t>
            </a:r>
            <a:r>
              <a:rPr lang="en-US" altLang="zh-CN" sz="2000" dirty="0">
                <a:sym typeface="+mn-ea"/>
              </a:rPr>
              <a:t>0x503c+0x12</a:t>
            </a:r>
          </a:p>
          <a:p>
            <a:pPr marL="552450" lvl="1" eaLnBrk="1" hangingPunct="1"/>
            <a:r>
              <a:rPr lang="en-US" altLang="zh-CN" sz="2000" dirty="0">
                <a:sym typeface="+mn-ea"/>
              </a:rPr>
              <a:t>	</a:t>
            </a:r>
            <a:r>
              <a:rPr lang="zh-CN" altLang="en-US" sz="2000" dirty="0">
                <a:sym typeface="+mn-ea"/>
              </a:rPr>
              <a:t>计算</a:t>
            </a:r>
            <a:r>
              <a:rPr lang="en-US" altLang="zh-CN" sz="2000" dirty="0">
                <a:sym typeface="+mn-ea"/>
              </a:rPr>
              <a:t>1001+1011</a:t>
            </a:r>
          </a:p>
          <a:p>
            <a:pPr marL="552450" lvl="1" eaLnBrk="1" hangingPunct="1"/>
            <a:endParaRPr lang="en-US" altLang="zh-CN" sz="2000" dirty="0">
              <a:sym typeface="+mn-ea"/>
            </a:endParaRPr>
          </a:p>
          <a:p>
            <a:pPr marL="1181100" lvl="3" eaLnBrk="1" hangingPunct="1">
              <a:buFont typeface="Arial" panose="020B0704020202020204" pitchFamily="34" charset="0"/>
              <a:buNone/>
            </a:pPr>
            <a:endParaRPr lang="en-US"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264920" y="563880"/>
          <a:ext cx="4264660" cy="457200"/>
        </p:xfrm>
        <a:graphic>
          <a:graphicData uri="http://schemas.openxmlformats.org/drawingml/2006/table">
            <a:tbl>
              <a:tblPr firstRow="1" bandRow="1">
                <a:tableStyleId>{5C22544A-7EE6-4342-B048-85BDC9FD1C3A}</a:tableStyleId>
              </a:tblPr>
              <a:tblGrid>
                <a:gridCol w="4264660">
                  <a:extLst>
                    <a:ext uri="{9D8B030D-6E8A-4147-A177-3AD203B41FA5}">
                      <a16:colId xmlns:a16="http://schemas.microsoft.com/office/drawing/2014/main" val="20000"/>
                    </a:ext>
                  </a:extLst>
                </a:gridCol>
              </a:tblGrid>
              <a:tr h="426720">
                <a:tc>
                  <a:txBody>
                    <a:bodyPr/>
                    <a:lstStyle/>
                    <a:p>
                      <a:pPr>
                        <a:buNone/>
                      </a:pPr>
                      <a:r>
                        <a:rPr lang="en-US" altLang="zh-CN" sz="2400">
                          <a:solidFill>
                            <a:schemeClr val="bg1"/>
                          </a:solidFill>
                        </a:rPr>
                        <a:t>2.1.2  </a:t>
                      </a:r>
                      <a:r>
                        <a:rPr lang="zh-CN" altLang="zh-CN" sz="2400">
                          <a:solidFill>
                            <a:schemeClr val="bg1"/>
                          </a:solidFill>
                          <a:ea typeface="SimSun" pitchFamily="2" charset="-122"/>
                        </a:rPr>
                        <a:t>数据的大小</a:t>
                      </a:r>
                    </a:p>
                  </a:txBody>
                  <a:tcPr>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1659255" y="1210310"/>
            <a:ext cx="1734185" cy="460375"/>
          </a:xfrm>
          <a:prstGeom prst="rect">
            <a:avLst/>
          </a:prstGeom>
          <a:noFill/>
        </p:spPr>
        <p:txBody>
          <a:bodyPr wrap="none" rtlCol="0" anchor="t">
            <a:spAutoFit/>
          </a:bodyPr>
          <a:lstStyle/>
          <a:p>
            <a:r>
              <a:rPr lang="zh-CN" altLang="en-US" sz="2400" dirty="0">
                <a:sym typeface="+mn-ea"/>
              </a:rPr>
              <a:t>字（</a:t>
            </a:r>
            <a:r>
              <a:rPr lang="en-US" altLang="zh-CN" sz="2400" dirty="0">
                <a:sym typeface="+mn-ea"/>
              </a:rPr>
              <a:t>word</a:t>
            </a:r>
            <a:r>
              <a:rPr lang="zh-CN" altLang="en-US" sz="2400" dirty="0">
                <a:sym typeface="+mn-ea"/>
              </a:rPr>
              <a:t>）</a:t>
            </a:r>
            <a:endParaRPr lang="zh-CN" altLang="en-US" sz="2400"/>
          </a:p>
        </p:txBody>
      </p:sp>
      <p:sp>
        <p:nvSpPr>
          <p:cNvPr id="14" name="文本框 13"/>
          <p:cNvSpPr txBox="1"/>
          <p:nvPr/>
        </p:nvSpPr>
        <p:spPr>
          <a:xfrm>
            <a:off x="1743075" y="1765935"/>
            <a:ext cx="4512945" cy="2584450"/>
          </a:xfrm>
          <a:prstGeom prst="rect">
            <a:avLst/>
          </a:prstGeom>
          <a:noFill/>
        </p:spPr>
        <p:txBody>
          <a:bodyPr wrap="square" rtlCol="0">
            <a:spAutoFit/>
          </a:bodyPr>
          <a:lstStyle/>
          <a:p>
            <a:pPr marL="0" lvl="2" indent="0">
              <a:buFont typeface="Wingdings" panose="05000000000000000000" charset="0"/>
              <a:buChar char=""/>
            </a:pPr>
            <a:r>
              <a:rPr lang="zh-CN" altLang="en-US" dirty="0">
                <a:sym typeface="+mn-ea"/>
              </a:rPr>
              <a:t>每种结构的计算机都有固定长的二进制位作为一个字，用于指明整数和指针数据的标称大小（</a:t>
            </a:r>
            <a:r>
              <a:rPr lang="en-US" altLang="zh-CN" dirty="0">
                <a:sym typeface="+mn-ea"/>
              </a:rPr>
              <a:t>normal size</a:t>
            </a:r>
            <a:r>
              <a:rPr lang="zh-CN" altLang="en-US" dirty="0">
                <a:sym typeface="+mn-ea"/>
              </a:rPr>
              <a:t>）。属于硬件概念，常见的有</a:t>
            </a:r>
            <a:r>
              <a:rPr lang="en-US" altLang="zh-CN" dirty="0">
                <a:sym typeface="+mn-ea"/>
              </a:rPr>
              <a:t>32</a:t>
            </a:r>
            <a:r>
              <a:rPr lang="zh-CN" altLang="en-US" dirty="0">
                <a:sym typeface="+mn-ea"/>
              </a:rPr>
              <a:t>位和</a:t>
            </a:r>
            <a:r>
              <a:rPr lang="en-US" altLang="zh-CN" dirty="0">
                <a:sym typeface="+mn-ea"/>
              </a:rPr>
              <a:t>64</a:t>
            </a:r>
            <a:r>
              <a:rPr lang="zh-CN" altLang="en-US" dirty="0">
                <a:sym typeface="+mn-ea"/>
              </a:rPr>
              <a:t>位字长两种。</a:t>
            </a:r>
          </a:p>
          <a:p>
            <a:pPr marL="0" lvl="2" indent="0">
              <a:buFont typeface="Wingdings" panose="05000000000000000000" charset="0"/>
              <a:buNone/>
            </a:pPr>
            <a:endParaRPr lang="zh-CN" altLang="en-US" dirty="0">
              <a:sym typeface="+mn-ea"/>
            </a:endParaRPr>
          </a:p>
          <a:p>
            <a:pPr marL="0" lvl="2" indent="-285750">
              <a:buFont typeface="Wingdings" panose="05000000000000000000" charset="0"/>
              <a:buChar char=""/>
            </a:pPr>
            <a:r>
              <a:rPr lang="en-US" altLang="zh-CN" dirty="0">
                <a:sym typeface="+mn-ea"/>
              </a:rPr>
              <a:t>C</a:t>
            </a:r>
            <a:r>
              <a:rPr lang="zh-CN" altLang="en-US" dirty="0">
                <a:sym typeface="+mn-ea"/>
              </a:rPr>
              <a:t>语言数据大小在两种机器上略有不同。</a:t>
            </a:r>
            <a:endParaRPr lang="en-US" altLang="zh-CN" dirty="0"/>
          </a:p>
          <a:p>
            <a:pPr marL="0" lvl="2" indent="0">
              <a:buFont typeface="Wingdings" panose="05000000000000000000" charset="0"/>
              <a:buNone/>
            </a:pPr>
            <a:endParaRPr lang="zh-CN" altLang="en-US" dirty="0">
              <a:sym typeface="+mn-ea"/>
            </a:endParaRPr>
          </a:p>
          <a:p>
            <a:pPr marL="285750" indent="-285750">
              <a:buFont typeface="Wingdings" panose="05000000000000000000" charset="0"/>
              <a:buChar char=""/>
            </a:pPr>
            <a:r>
              <a:rPr lang="zh-CN" altLang="en-US">
                <a:ea typeface="SimSun" pitchFamily="2" charset="-122"/>
              </a:rPr>
              <a:t>数据类型</a:t>
            </a:r>
            <a:r>
              <a:rPr lang="en-US" altLang="zh-CN">
                <a:ea typeface="SimSun" pitchFamily="2" charset="-122"/>
              </a:rPr>
              <a:t>int32_t</a:t>
            </a:r>
            <a:r>
              <a:rPr lang="zh-CN" altLang="en-US">
                <a:ea typeface="SimSun" pitchFamily="2" charset="-122"/>
              </a:rPr>
              <a:t>和</a:t>
            </a:r>
            <a:r>
              <a:rPr lang="en-US" altLang="zh-CN">
                <a:ea typeface="SimSun" pitchFamily="2" charset="-122"/>
              </a:rPr>
              <a:t>int64_t</a:t>
            </a:r>
            <a:r>
              <a:rPr lang="zh-CN" altLang="en-US">
                <a:ea typeface="SimSun" pitchFamily="2" charset="-122"/>
              </a:rPr>
              <a:t>，分别为</a:t>
            </a:r>
            <a:r>
              <a:rPr lang="en-US" altLang="zh-CN">
                <a:ea typeface="SimSun" pitchFamily="2" charset="-122"/>
              </a:rPr>
              <a:t>4</a:t>
            </a:r>
            <a:r>
              <a:rPr lang="zh-CN" altLang="en-US">
                <a:ea typeface="SimSun" pitchFamily="2" charset="-122"/>
              </a:rPr>
              <a:t>个字节和</a:t>
            </a:r>
            <a:r>
              <a:rPr lang="en-US" altLang="zh-CN">
                <a:ea typeface="SimSun" pitchFamily="2" charset="-122"/>
              </a:rPr>
              <a:t>8</a:t>
            </a:r>
            <a:r>
              <a:rPr lang="zh-CN" altLang="en-US">
                <a:ea typeface="SimSun" pitchFamily="2" charset="-122"/>
              </a:rPr>
              <a:t>个字节。</a:t>
            </a:r>
          </a:p>
        </p:txBody>
      </p:sp>
      <p:sp>
        <p:nvSpPr>
          <p:cNvPr id="15" name="椭圆形标注 14"/>
          <p:cNvSpPr/>
          <p:nvPr/>
        </p:nvSpPr>
        <p:spPr>
          <a:xfrm>
            <a:off x="6929120" y="563880"/>
            <a:ext cx="4115435" cy="1107440"/>
          </a:xfrm>
          <a:prstGeom prst="wedgeEllipseCallout">
            <a:avLst>
              <a:gd name="adj1" fmla="val -80087"/>
              <a:gd name="adj2" fmla="val 51146"/>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pPr>
            <a:endParaRPr kumimoji="0" lang="en-US" altLang="en-US" sz="1800" b="0" i="0" u="none" strike="noStrike" cap="none" normalizeH="0" baseline="0">
              <a:ln>
                <a:noFill/>
              </a:ln>
              <a:solidFill>
                <a:schemeClr val="tx1"/>
              </a:solidFill>
              <a:effectLst/>
              <a:latin typeface="Calibri" panose="020F0502020204030204" pitchFamily="34" charset="0"/>
            </a:endParaRPr>
          </a:p>
        </p:txBody>
      </p:sp>
      <p:sp>
        <p:nvSpPr>
          <p:cNvPr id="16" name="文本框 15"/>
          <p:cNvSpPr txBox="1"/>
          <p:nvPr/>
        </p:nvSpPr>
        <p:spPr>
          <a:xfrm>
            <a:off x="7342505" y="656590"/>
            <a:ext cx="3288030" cy="922020"/>
          </a:xfrm>
          <a:prstGeom prst="rect">
            <a:avLst/>
          </a:prstGeom>
          <a:noFill/>
        </p:spPr>
        <p:txBody>
          <a:bodyPr wrap="square" rtlCol="0">
            <a:spAutoFit/>
          </a:bodyPr>
          <a:lstStyle/>
          <a:p>
            <a:r>
              <a:rPr lang="zh-CN" altLang="en-US"/>
              <a:t>对于一个字长为</a:t>
            </a:r>
            <a:r>
              <a:rPr lang="en-US" altLang="zh-CN"/>
              <a:t>w</a:t>
            </a:r>
            <a:r>
              <a:rPr lang="zh-CN" altLang="en-US">
                <a:ea typeface="SimSun" pitchFamily="2" charset="-122"/>
              </a:rPr>
              <a:t>位的机器而言，虚拟地址的范围为</a:t>
            </a:r>
            <a:r>
              <a:rPr lang="en-US" altLang="zh-CN">
                <a:ea typeface="SimSun" pitchFamily="2" charset="-122"/>
              </a:rPr>
              <a:t>0~2</a:t>
            </a:r>
            <a:r>
              <a:rPr lang="en-US" altLang="zh-CN" baseline="30000">
                <a:ea typeface="SimSun" pitchFamily="2" charset="-122"/>
              </a:rPr>
              <a:t>w </a:t>
            </a:r>
            <a:r>
              <a:rPr lang="en-US" altLang="zh-CN">
                <a:ea typeface="SimSun" pitchFamily="2" charset="-122"/>
              </a:rPr>
              <a:t>-1</a:t>
            </a:r>
            <a:r>
              <a:rPr lang="zh-CN" altLang="en-US">
                <a:ea typeface="SimSun" pitchFamily="2" charset="-122"/>
              </a:rPr>
              <a:t>，程序最多访问</a:t>
            </a:r>
            <a:r>
              <a:rPr lang="en-US" altLang="zh-CN">
                <a:ea typeface="SimSun" pitchFamily="2" charset="-122"/>
              </a:rPr>
              <a:t>2</a:t>
            </a:r>
            <a:r>
              <a:rPr lang="en-US" altLang="zh-CN" baseline="30000">
                <a:ea typeface="SimSun" pitchFamily="2" charset="-122"/>
              </a:rPr>
              <a:t>w</a:t>
            </a:r>
            <a:r>
              <a:rPr lang="zh-CN" altLang="en-US">
                <a:ea typeface="SimSun" pitchFamily="2" charset="-122"/>
              </a:rPr>
              <a:t>个字节。</a:t>
            </a:r>
            <a:endParaRPr lang="zh-CN" altLang="en-US" baseline="30000">
              <a:ea typeface="SimSun" pitchFamily="2" charset="-122"/>
            </a:endParaRPr>
          </a:p>
        </p:txBody>
      </p:sp>
      <p:graphicFrame>
        <p:nvGraphicFramePr>
          <p:cNvPr id="17" name="表格 16"/>
          <p:cNvGraphicFramePr/>
          <p:nvPr/>
        </p:nvGraphicFramePr>
        <p:xfrm>
          <a:off x="7237730" y="1943100"/>
          <a:ext cx="3929380" cy="4206240"/>
        </p:xfrm>
        <a:graphic>
          <a:graphicData uri="http://schemas.openxmlformats.org/drawingml/2006/table">
            <a:tbl>
              <a:tblPr firstRow="1" bandRow="1">
                <a:tableStyleId>{5C22544A-7EE6-4342-B048-85BDC9FD1C3A}</a:tableStyleId>
              </a:tblPr>
              <a:tblGrid>
                <a:gridCol w="1334135">
                  <a:extLst>
                    <a:ext uri="{9D8B030D-6E8A-4147-A177-3AD203B41FA5}">
                      <a16:colId xmlns:a16="http://schemas.microsoft.com/office/drawing/2014/main" val="20000"/>
                    </a:ext>
                  </a:extLst>
                </a:gridCol>
                <a:gridCol w="630555">
                  <a:extLst>
                    <a:ext uri="{9D8B030D-6E8A-4147-A177-3AD203B41FA5}">
                      <a16:colId xmlns:a16="http://schemas.microsoft.com/office/drawing/2014/main" val="20001"/>
                    </a:ext>
                  </a:extLst>
                </a:gridCol>
                <a:gridCol w="982345">
                  <a:extLst>
                    <a:ext uri="{9D8B030D-6E8A-4147-A177-3AD203B41FA5}">
                      <a16:colId xmlns:a16="http://schemas.microsoft.com/office/drawing/2014/main" val="20002"/>
                    </a:ext>
                  </a:extLst>
                </a:gridCol>
                <a:gridCol w="982345">
                  <a:extLst>
                    <a:ext uri="{9D8B030D-6E8A-4147-A177-3AD203B41FA5}">
                      <a16:colId xmlns:a16="http://schemas.microsoft.com/office/drawing/2014/main" val="20003"/>
                    </a:ext>
                  </a:extLst>
                </a:gridCol>
              </a:tblGrid>
              <a:tr h="9245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C Data Type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Typical 32-bit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Typical 64-bit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rgbClr val="FFFFFF"/>
                          </a:solidFill>
                          <a:effectLst/>
                          <a:latin typeface="Calibri" panose="020F0502020204030204"/>
                          <a:ea typeface="Arial Narrow Bold" panose="020B0606020202030204" charset="0"/>
                          <a:cs typeface="Calibri" panose="020F0502020204030204"/>
                          <a:sym typeface="Arial Narrow Bold" panose="020B0606020202030204" charset="0"/>
                        </a:rPr>
                        <a:t>x86-64</a:t>
                      </a:r>
                    </a:p>
                  </a:txBody>
                  <a:tcPr marL="50800" marR="50800" marT="50800" marB="50800" anchor="ctr" horzOverflow="overflow"/>
                </a:tc>
                <a:extLst>
                  <a:ext uri="{0D108BD9-81ED-4DB2-BD59-A6C34878D82A}">
                    <a16:rowId xmlns:a16="http://schemas.microsoft.com/office/drawing/2014/main" val="10000"/>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char</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a:t>
                      </a:r>
                    </a:p>
                  </a:txBody>
                  <a:tcPr marL="50800" marR="50800" marT="50800" marB="50800" anchor="ctr" horzOverflow="overflow"/>
                </a:tc>
                <a:extLst>
                  <a:ext uri="{0D108BD9-81ED-4DB2-BD59-A6C34878D82A}">
                    <a16:rowId xmlns:a16="http://schemas.microsoft.com/office/drawing/2014/main" val="10001"/>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short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2</a:t>
                      </a:r>
                    </a:p>
                  </a:txBody>
                  <a:tcPr marL="50800" marR="50800" marT="50800" marB="50800" anchor="ctr" horzOverflow="overflow"/>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err="1">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int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long</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4"/>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float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extLst>
                  <a:ext uri="{0D108BD9-81ED-4DB2-BD59-A6C34878D82A}">
                    <a16:rowId xmlns:a16="http://schemas.microsoft.com/office/drawing/2014/main" val="10005"/>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6"/>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long double</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MS Gothic" panose="020B0609070205080204" charset="-128"/>
                          <a:cs typeface="Calibri" panose="020F0502020204030204"/>
                          <a:sym typeface="Arial Narrow" panose="020B0606020202030204" charset="0"/>
                        </a:rPr>
                        <a:t>−</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10/16</a:t>
                      </a:r>
                    </a:p>
                  </a:txBody>
                  <a:tcPr marL="50800" marR="50800" marT="50800" marB="50800" anchor="ctr" horzOverflow="overflow"/>
                </a:tc>
                <a:extLst>
                  <a:ext uri="{0D108BD9-81ED-4DB2-BD59-A6C34878D82A}">
                    <a16:rowId xmlns:a16="http://schemas.microsoft.com/office/drawing/2014/main" val="10007"/>
                  </a:ext>
                </a:extLst>
              </a:tr>
              <a:tr h="36576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u="none" strike="noStrike" cap="none" normalizeH="0" baseline="0" dirty="0">
                          <a:ln>
                            <a:noFill/>
                          </a:ln>
                          <a:solidFill>
                            <a:schemeClr val="tx1"/>
                          </a:solidFill>
                          <a:effectLst/>
                          <a:latin typeface="Courier New" panose="02070309020205020404"/>
                          <a:ea typeface="Arial Narrow" panose="020B0606020202030204" charset="0"/>
                          <a:cs typeface="Courier New" panose="02070309020205020404"/>
                          <a:sym typeface="Arial Narrow" panose="020B0606020202030204" charset="0"/>
                        </a:rPr>
                        <a:t>pointer</a:t>
                      </a:r>
                      <a:endParaRPr kumimoji="0" lang="en-US" sz="1800" b="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endParaRP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8</a:t>
                      </a:r>
                    </a:p>
                  </a:txBody>
                  <a:tcPr marL="50800" marR="50800" marT="50800" marB="50800" anchor="ctr" horzOverflow="overflow"/>
                </a:tc>
                <a:extLst>
                  <a:ext uri="{0D108BD9-81ED-4DB2-BD59-A6C34878D82A}">
                    <a16:rowId xmlns:a16="http://schemas.microsoft.com/office/drawing/2014/main" val="10008"/>
                  </a:ext>
                </a:extLst>
              </a:tr>
            </a:tbl>
          </a:graphicData>
        </a:graphic>
      </p:graphicFrame>
      <p:sp>
        <p:nvSpPr>
          <p:cNvPr id="19" name="文本框 18"/>
          <p:cNvSpPr txBox="1"/>
          <p:nvPr/>
        </p:nvSpPr>
        <p:spPr>
          <a:xfrm>
            <a:off x="1743075" y="4488180"/>
            <a:ext cx="3469640" cy="523875"/>
          </a:xfrm>
          <a:prstGeom prst="rect">
            <a:avLst/>
          </a:prstGeom>
          <a:noFill/>
        </p:spPr>
        <p:txBody>
          <a:bodyPr wrap="square" rtlCol="0" anchor="t">
            <a:noAutofit/>
          </a:bodyPr>
          <a:lstStyle/>
          <a:p>
            <a:pPr marL="0" lvl="1" algn="l"/>
            <a:r>
              <a:rPr lang="en-US" altLang="zh-CN" sz="2400" dirty="0">
                <a:sym typeface="+mn-ea"/>
              </a:rPr>
              <a:t>X86</a:t>
            </a:r>
            <a:r>
              <a:rPr lang="zh-CN" altLang="en-US" sz="2400" dirty="0">
                <a:sym typeface="+mn-ea"/>
              </a:rPr>
              <a:t>指令中的数据类型</a:t>
            </a:r>
          </a:p>
          <a:p>
            <a:pPr marL="0" lvl="1" algn="l"/>
            <a:endParaRPr lang="en-US" altLang="zh-CN" sz="1800" dirty="0">
              <a:sym typeface="+mn-ea"/>
            </a:endParaRPr>
          </a:p>
          <a:p>
            <a:pPr marL="342900" lvl="1" indent="-342900" algn="l">
              <a:buFont typeface="Wingdings" panose="05000000000000000000" charset="0"/>
              <a:buChar char=""/>
            </a:pPr>
            <a:r>
              <a:rPr lang="zh-CN" altLang="en-US" sz="1800" dirty="0">
                <a:sym typeface="+mn-ea"/>
              </a:rPr>
              <a:t>硬件架构相关</a:t>
            </a:r>
          </a:p>
          <a:p>
            <a:pPr marL="0" lvl="2" indent="-342900" algn="l">
              <a:buFont typeface="Wingdings" panose="05000000000000000000" charset="0"/>
              <a:buChar char=""/>
            </a:pPr>
            <a:r>
              <a:rPr lang="en-US" altLang="zh-CN" sz="1800" dirty="0">
                <a:sym typeface="+mn-ea"/>
              </a:rPr>
              <a:t>1/2/4/8</a:t>
            </a:r>
            <a:r>
              <a:rPr lang="zh-CN" altLang="en-US" sz="1800" dirty="0">
                <a:sym typeface="+mn-ea"/>
              </a:rPr>
              <a:t>字节整数，</a:t>
            </a:r>
            <a:r>
              <a:rPr lang="en-US" altLang="zh-CN" sz="1800" dirty="0">
                <a:sym typeface="+mn-ea"/>
              </a:rPr>
              <a:t>4/8</a:t>
            </a:r>
            <a:r>
              <a:rPr lang="zh-CN" altLang="en-US" sz="1800" dirty="0">
                <a:sym typeface="+mn-ea"/>
              </a:rPr>
              <a:t>字节浮点数</a:t>
            </a:r>
            <a:endParaRPr lang="en-US" altLang="zh-CN" sz="1800" dirty="0"/>
          </a:p>
          <a:p>
            <a:pPr marL="0" lvl="1" indent="0" algn="l">
              <a:buFont typeface="Wingdings" panose="05000000000000000000" charset="0"/>
              <a:buNone/>
            </a:pPr>
            <a:endParaRPr lang="zh-CN" altLang="en-US" sz="2400" dirty="0">
              <a:sym typeface="+mn-ea"/>
            </a:endParaRPr>
          </a:p>
          <a:p>
            <a:pPr marL="0" lvl="1" algn="l"/>
            <a:endParaRPr lang="en-US" altLang="zh-CN" sz="2400" dirty="0"/>
          </a:p>
          <a:p>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down)">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down)">
                                      <p:cBhvr>
                                        <p:cTn id="32" dur="500"/>
                                        <p:tgtEl>
                                          <p:spTgt spid="19">
                                            <p:txEl>
                                              <p:pRg st="0" end="0"/>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wipe(down)">
                                      <p:cBhvr>
                                        <p:cTn id="35" dur="500"/>
                                        <p:tgtEl>
                                          <p:spTgt spid="19">
                                            <p:txEl>
                                              <p:pRg st="2" end="2"/>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wipe(down)">
                                      <p:cBhvr>
                                        <p:cTn id="38" dur="500"/>
                                        <p:tgtEl>
                                          <p:spTgt spid="1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704020202020204" pitchFamily="34" charset="0"/>
          <a:buNone/>
          <a:defRPr kumimoji="0" 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7437</Words>
  <Application>Microsoft Macintosh PowerPoint</Application>
  <PresentationFormat>Widescreen</PresentationFormat>
  <Paragraphs>1283</Paragraphs>
  <Slides>58</Slides>
  <Notes>37</Notes>
  <HiddenSlides>0</HiddenSlides>
  <MMClips>0</MMClips>
  <ScaleCrop>false</ScaleCrop>
  <HeadingPairs>
    <vt:vector size="8" baseType="variant">
      <vt:variant>
        <vt:lpstr>Fonts Used</vt:lpstr>
      </vt:variant>
      <vt:variant>
        <vt:i4>30</vt:i4>
      </vt:variant>
      <vt:variant>
        <vt:lpstr>Theme</vt:lpstr>
      </vt:variant>
      <vt:variant>
        <vt:i4>8</vt:i4>
      </vt:variant>
      <vt:variant>
        <vt:lpstr>Embedded OLE Servers</vt:lpstr>
      </vt:variant>
      <vt:variant>
        <vt:i4>2</vt:i4>
      </vt:variant>
      <vt:variant>
        <vt:lpstr>Slide Titles</vt:lpstr>
      </vt:variant>
      <vt:variant>
        <vt:i4>58</vt:i4>
      </vt:variant>
    </vt:vector>
  </HeadingPairs>
  <TitlesOfParts>
    <vt:vector size="98" baseType="lpstr">
      <vt:lpstr>StoneSans</vt:lpstr>
      <vt:lpstr>Courier New Bold</vt:lpstr>
      <vt:lpstr>Arial Narrow Bold Italic</vt:lpstr>
      <vt:lpstr>Times</vt:lpstr>
      <vt:lpstr>TimesTen-Roman</vt:lpstr>
      <vt:lpstr>Calibri Light</vt:lpstr>
      <vt:lpstr>Gill Sans</vt:lpstr>
      <vt:lpstr>Helvetica</vt:lpstr>
      <vt:lpstr>Calibri Italic</vt:lpstr>
      <vt:lpstr>Tahoma</vt:lpstr>
      <vt:lpstr>Arial</vt:lpstr>
      <vt:lpstr>Symbol</vt:lpstr>
      <vt:lpstr>微软雅黑</vt:lpstr>
      <vt:lpstr>Bodoni MT Black</vt:lpstr>
      <vt:lpstr>MTMIZ</vt:lpstr>
      <vt:lpstr>BatangChe</vt:lpstr>
      <vt:lpstr>Calibri Bold</vt:lpstr>
      <vt:lpstr>SimSun</vt:lpstr>
      <vt:lpstr>MTSYN</vt:lpstr>
      <vt:lpstr>ZztexMono-Regular</vt:lpstr>
      <vt:lpstr>Wingdings 2</vt:lpstr>
      <vt:lpstr>TimesTen-Italic</vt:lpstr>
      <vt:lpstr>Monaco</vt:lpstr>
      <vt:lpstr>Calibri Bold Italic</vt:lpstr>
      <vt:lpstr>Courier New</vt:lpstr>
      <vt:lpstr>Calibri</vt:lpstr>
      <vt:lpstr>TimesTen-Bold</vt:lpstr>
      <vt:lpstr>Wingdings</vt:lpstr>
      <vt:lpstr>楷体_GB2312 (正文)</vt:lpstr>
      <vt:lpstr>Arial Narrow Bold</vt:lpstr>
      <vt:lpstr>1_Office 主题</vt:lpstr>
      <vt:lpstr>2_Office 主题</vt:lpstr>
      <vt:lpstr>3_Office 主题</vt:lpstr>
      <vt:lpstr>4_Office 主题</vt:lpstr>
      <vt:lpstr>5_Office 主题</vt:lpstr>
      <vt:lpstr>6_Office 主题</vt:lpstr>
      <vt:lpstr>7_Office 主题</vt:lpstr>
      <vt:lpstr>8_Office 主题</vt:lpstr>
      <vt:lpstr>Equation.3</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Senyi</dc:creator>
  <cp:lastModifiedBy>Microsoft Office User</cp:lastModifiedBy>
  <cp:revision>237</cp:revision>
  <dcterms:created xsi:type="dcterms:W3CDTF">2022-03-21T09:56:30Z</dcterms:created>
  <dcterms:modified xsi:type="dcterms:W3CDTF">2022-03-23T14:44:21Z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1033-3.7.0.5929</vt:lpwstr>
  </property>
</Properties>
</file>